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3" r:id="rId2"/>
    <p:sldId id="256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9058AB-1C11-4872-BF66-6362573C80F0}" v="125" dt="2026-03-23T11:02:20.9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mke De Graaf" userId="cc68ba0d-e5bd-4583-b730-567f9e444d12" providerId="ADAL" clId="{F59A82BD-8A92-4E4E-B8C7-383DC90B4E18}"/>
    <pc:docChg chg="custSel delSld modSld">
      <pc:chgData name="Imke De Graaf" userId="cc68ba0d-e5bd-4583-b730-567f9e444d12" providerId="ADAL" clId="{F59A82BD-8A92-4E4E-B8C7-383DC90B4E18}" dt="2026-03-23T11:03:57.214" v="396" actId="2696"/>
      <pc:docMkLst>
        <pc:docMk/>
      </pc:docMkLst>
      <pc:sldChg chg="modSp mod modAnim">
        <pc:chgData name="Imke De Graaf" userId="cc68ba0d-e5bd-4583-b730-567f9e444d12" providerId="ADAL" clId="{F59A82BD-8A92-4E4E-B8C7-383DC90B4E18}" dt="2026-03-23T11:02:20.899" v="377" actId="113"/>
        <pc:sldMkLst>
          <pc:docMk/>
          <pc:sldMk cId="1409457881" sldId="258"/>
        </pc:sldMkLst>
        <pc:spChg chg="mod">
          <ac:chgData name="Imke De Graaf" userId="cc68ba0d-e5bd-4583-b730-567f9e444d12" providerId="ADAL" clId="{F59A82BD-8A92-4E4E-B8C7-383DC90B4E18}" dt="2026-03-23T10:56:41.468" v="3" actId="1076"/>
          <ac:spMkLst>
            <pc:docMk/>
            <pc:sldMk cId="1409457881" sldId="258"/>
            <ac:spMk id="2" creationId="{3A2114AD-B946-5A8D-1C0B-00C0A7CC4DE7}"/>
          </ac:spMkLst>
        </pc:spChg>
        <pc:spChg chg="mod">
          <ac:chgData name="Imke De Graaf" userId="cc68ba0d-e5bd-4583-b730-567f9e444d12" providerId="ADAL" clId="{F59A82BD-8A92-4E4E-B8C7-383DC90B4E18}" dt="2026-03-23T11:02:20.899" v="377" actId="113"/>
          <ac:spMkLst>
            <pc:docMk/>
            <pc:sldMk cId="1409457881" sldId="258"/>
            <ac:spMk id="3" creationId="{FDEB1836-6297-180B-7611-BE16DB6FFC51}"/>
          </ac:spMkLst>
        </pc:spChg>
      </pc:sldChg>
      <pc:sldChg chg="modSp mod">
        <pc:chgData name="Imke De Graaf" userId="cc68ba0d-e5bd-4583-b730-567f9e444d12" providerId="ADAL" clId="{F59A82BD-8A92-4E4E-B8C7-383DC90B4E18}" dt="2026-03-23T11:02:51.844" v="384" actId="20577"/>
        <pc:sldMkLst>
          <pc:docMk/>
          <pc:sldMk cId="2369810437" sldId="259"/>
        </pc:sldMkLst>
        <pc:spChg chg="mod">
          <ac:chgData name="Imke De Graaf" userId="cc68ba0d-e5bd-4583-b730-567f9e444d12" providerId="ADAL" clId="{F59A82BD-8A92-4E4E-B8C7-383DC90B4E18}" dt="2026-03-23T10:59:56.811" v="161" actId="20577"/>
          <ac:spMkLst>
            <pc:docMk/>
            <pc:sldMk cId="2369810437" sldId="259"/>
            <ac:spMk id="2" creationId="{3A2114AD-B946-5A8D-1C0B-00C0A7CC4DE7}"/>
          </ac:spMkLst>
        </pc:spChg>
        <pc:spChg chg="mod">
          <ac:chgData name="Imke De Graaf" userId="cc68ba0d-e5bd-4583-b730-567f9e444d12" providerId="ADAL" clId="{F59A82BD-8A92-4E4E-B8C7-383DC90B4E18}" dt="2026-03-23T11:02:51.844" v="384" actId="20577"/>
          <ac:spMkLst>
            <pc:docMk/>
            <pc:sldMk cId="2369810437" sldId="259"/>
            <ac:spMk id="3" creationId="{FDEB1836-6297-180B-7611-BE16DB6FFC51}"/>
          </ac:spMkLst>
        </pc:spChg>
      </pc:sldChg>
      <pc:sldChg chg="del">
        <pc:chgData name="Imke De Graaf" userId="cc68ba0d-e5bd-4583-b730-567f9e444d12" providerId="ADAL" clId="{F59A82BD-8A92-4E4E-B8C7-383DC90B4E18}" dt="2026-03-23T11:03:38.407" v="386" actId="2696"/>
        <pc:sldMkLst>
          <pc:docMk/>
          <pc:sldMk cId="2591042426" sldId="261"/>
        </pc:sldMkLst>
      </pc:sldChg>
      <pc:sldChg chg="del">
        <pc:chgData name="Imke De Graaf" userId="cc68ba0d-e5bd-4583-b730-567f9e444d12" providerId="ADAL" clId="{F59A82BD-8A92-4E4E-B8C7-383DC90B4E18}" dt="2026-03-23T11:03:21.957" v="385" actId="2696"/>
        <pc:sldMkLst>
          <pc:docMk/>
          <pc:sldMk cId="68652083" sldId="262"/>
        </pc:sldMkLst>
      </pc:sldChg>
      <pc:sldChg chg="modSp del mod">
        <pc:chgData name="Imke De Graaf" userId="cc68ba0d-e5bd-4583-b730-567f9e444d12" providerId="ADAL" clId="{F59A82BD-8A92-4E4E-B8C7-383DC90B4E18}" dt="2026-03-23T11:03:57.214" v="396" actId="2696"/>
        <pc:sldMkLst>
          <pc:docMk/>
          <pc:sldMk cId="486351266" sldId="264"/>
        </pc:sldMkLst>
        <pc:spChg chg="mod">
          <ac:chgData name="Imke De Graaf" userId="cc68ba0d-e5bd-4583-b730-567f9e444d12" providerId="ADAL" clId="{F59A82BD-8A92-4E4E-B8C7-383DC90B4E18}" dt="2026-03-23T11:03:52.082" v="395" actId="20577"/>
          <ac:spMkLst>
            <pc:docMk/>
            <pc:sldMk cId="486351266" sldId="264"/>
            <ac:spMk id="3" creationId="{75B0FBD7-CD5A-9F53-39BE-21FCF0B2A64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7502996-0896-4498-AA76-9892A0246728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3CC69A8-422E-4D1B-86DF-8C13CFAA3A89}" type="slidenum">
              <a:rPr lang="nl-NL" smtClean="0"/>
              <a:t>‹nr.›</a:t>
            </a:fld>
            <a:endParaRPr lang="nl-NL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70597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02996-0896-4498-AA76-9892A0246728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C69A8-422E-4D1B-86DF-8C13CFAA3A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19336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02996-0896-4498-AA76-9892A0246728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C69A8-422E-4D1B-86DF-8C13CFAA3A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33151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02996-0896-4498-AA76-9892A0246728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C69A8-422E-4D1B-86DF-8C13CFAA3A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64278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502996-0896-4498-AA76-9892A0246728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CC69A8-422E-4D1B-86DF-8C13CFAA3A89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3250801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02996-0896-4498-AA76-9892A0246728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C69A8-422E-4D1B-86DF-8C13CFAA3A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00900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02996-0896-4498-AA76-9892A0246728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C69A8-422E-4D1B-86DF-8C13CFAA3A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09258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02996-0896-4498-AA76-9892A0246728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C69A8-422E-4D1B-86DF-8C13CFAA3A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19436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02996-0896-4498-AA76-9892A0246728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C69A8-422E-4D1B-86DF-8C13CFAA3A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96264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502996-0896-4498-AA76-9892A0246728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CC69A8-422E-4D1B-86DF-8C13CFAA3A89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41615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502996-0896-4498-AA76-9892A0246728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CC69A8-422E-4D1B-86DF-8C13CFAA3A89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01662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47502996-0896-4498-AA76-9892A0246728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33CC69A8-422E-4D1B-86DF-8C13CFAA3A89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9348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981D85-0721-D222-75D5-55632DD89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Hoe vertaal je deze zinnen?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93F9D51-C829-CE32-0E00-200A72207B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/>
              <a:t>Felix voetbalde vier weken toen hij zijn eerste goal scoorde.</a:t>
            </a:r>
          </a:p>
          <a:p>
            <a:r>
              <a:rPr lang="nl-NL"/>
              <a:t>Felix </a:t>
            </a:r>
            <a:r>
              <a:rPr lang="nl-NL" b="1"/>
              <a:t>had played </a:t>
            </a:r>
            <a:r>
              <a:rPr lang="nl-NL"/>
              <a:t>football </a:t>
            </a:r>
            <a:r>
              <a:rPr lang="nl-NL" i="1"/>
              <a:t>for</a:t>
            </a:r>
            <a:r>
              <a:rPr lang="nl-NL"/>
              <a:t> four weeks, </a:t>
            </a:r>
            <a:r>
              <a:rPr lang="nl-NL" i="1"/>
              <a:t>when</a:t>
            </a:r>
            <a:r>
              <a:rPr lang="nl-NL"/>
              <a:t> he </a:t>
            </a:r>
            <a:r>
              <a:rPr lang="nl-NL" b="1"/>
              <a:t>scored</a:t>
            </a:r>
            <a:r>
              <a:rPr lang="nl-NL"/>
              <a:t> his first goal.</a:t>
            </a:r>
          </a:p>
          <a:p>
            <a:r>
              <a:rPr lang="nl-NL"/>
              <a:t>Nadat Stacy was geemigreerd besloten haar vrienden haar op te zoeken in Noorwegen.</a:t>
            </a:r>
          </a:p>
          <a:p>
            <a:r>
              <a:rPr lang="nl-NL" i="1"/>
              <a:t>After</a:t>
            </a:r>
            <a:r>
              <a:rPr lang="nl-NL"/>
              <a:t> Stacy </a:t>
            </a:r>
            <a:r>
              <a:rPr lang="nl-NL" b="1"/>
              <a:t>had emigrated </a:t>
            </a:r>
            <a:r>
              <a:rPr lang="nl-NL"/>
              <a:t>her friends </a:t>
            </a:r>
            <a:r>
              <a:rPr lang="nl-NL" b="1"/>
              <a:t>decided</a:t>
            </a:r>
            <a:r>
              <a:rPr lang="nl-NL"/>
              <a:t> to look her up in Norway.</a:t>
            </a:r>
          </a:p>
        </p:txBody>
      </p:sp>
    </p:spTree>
    <p:extLst>
      <p:ext uri="{BB962C8B-B14F-4D97-AF65-F5344CB8AC3E}">
        <p14:creationId xmlns:p14="http://schemas.microsoft.com/office/powerpoint/2010/main" val="675131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2AFB2F-11F2-2B34-D2EF-3D74878BB4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Past perfect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1770CDB-07B0-810A-BAC9-35F852D3E3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kumimoji="0" lang="nl-NL" sz="3700" b="0" i="0" u="none" strike="noStrike" kern="1200" cap="none" spc="0" normalizeH="0" baseline="0" noProof="0" dirty="0">
                <a:ln>
                  <a:noFill/>
                </a:ln>
                <a:solidFill>
                  <a:srgbClr val="EBE7DD"/>
                </a:solidFill>
                <a:effectLst/>
                <a:uLnTx/>
                <a:uFillTx/>
                <a:latin typeface="Franklin Gothic Book" panose="020B0503020102020204"/>
                <a:ea typeface="+mj-ea"/>
                <a:cs typeface="+mj-cs"/>
              </a:rPr>
              <a:t>voltooid verleden tijd</a:t>
            </a:r>
            <a:br>
              <a:rPr kumimoji="0" lang="nl-NL" sz="3700" b="0" i="0" u="none" strike="noStrike" kern="1200" cap="none" spc="0" normalizeH="0" baseline="0" noProof="0" dirty="0">
                <a:ln>
                  <a:noFill/>
                </a:ln>
                <a:solidFill>
                  <a:srgbClr val="EBE7DD"/>
                </a:solidFill>
                <a:effectLst/>
                <a:uLnTx/>
                <a:uFillTx/>
                <a:latin typeface="Franklin Gothic Book" panose="020B0503020102020204"/>
                <a:ea typeface="+mj-ea"/>
                <a:cs typeface="+mj-cs"/>
              </a:rPr>
            </a:br>
            <a:r>
              <a:rPr kumimoji="0" lang="nl-NL" sz="3700" b="0" i="0" u="none" strike="noStrike" kern="1200" cap="none" spc="0" normalizeH="0" baseline="0" noProof="0" dirty="0">
                <a:ln>
                  <a:noFill/>
                </a:ln>
                <a:solidFill>
                  <a:srgbClr val="EBE7DD"/>
                </a:solidFill>
                <a:effectLst/>
                <a:uLnTx/>
                <a:uFillTx/>
                <a:latin typeface="Franklin Gothic Book" panose="020B0503020102020204"/>
                <a:ea typeface="+mj-ea"/>
                <a:cs typeface="+mj-cs"/>
              </a:rPr>
              <a:t>had + voltooid deelwoord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32833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2114AD-B946-5A8D-1C0B-00C0A7CC4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20040"/>
            <a:ext cx="9601200" cy="1485900"/>
          </a:xfrm>
        </p:spPr>
        <p:txBody>
          <a:bodyPr>
            <a:normAutofit fontScale="90000"/>
          </a:bodyPr>
          <a:lstStyle/>
          <a:p>
            <a:pPr marL="0" marR="0" lvl="0" indent="0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tabLst/>
              <a:defRPr/>
            </a:pP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De Past Perfect wordt gebruikt </a:t>
            </a:r>
            <a:b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</a:br>
            <a:b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</a:b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1. om aan te geven in welke volgorde gebeurtenissen in het verleden hebben plaatsgevonden.</a:t>
            </a:r>
            <a:b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</a:b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DEB1836-6297-180B-7611-BE16DB6FFC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3040" y="2263422"/>
            <a:ext cx="9601200" cy="3248378"/>
          </a:xfrm>
        </p:spPr>
        <p:txBody>
          <a:bodyPr>
            <a:noAutofit/>
          </a:bodyPr>
          <a:lstStyle/>
          <a:p>
            <a:pPr marL="384048" marR="0" lvl="0" indent="-384048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Char char="■"/>
              <a:tabLst/>
              <a:defRPr/>
            </a:pPr>
            <a:r>
              <a:rPr kumimoji="0" lang="nl-NL" sz="1800" b="0" i="0" u="none" strike="noStrike" kern="1200" cap="none" spc="0" normalizeH="0" baseline="0" noProof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Verste verleden (X1): </a:t>
            </a: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past perfect</a:t>
            </a:r>
          </a:p>
          <a:p>
            <a:pPr marL="384048" marR="0" lvl="0" indent="-384048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Char char="■"/>
              <a:tabLst/>
              <a:defRPr/>
            </a:pPr>
            <a:r>
              <a:rPr kumimoji="0" lang="nl-NL" sz="1800" b="0" i="0" u="none" strike="noStrike" kern="1200" cap="none" spc="0" normalizeH="0" baseline="0" noProof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Meest recent  (X2)   : past simple           </a:t>
            </a:r>
            <a:r>
              <a:rPr kumimoji="0" lang="nl-NL" sz="1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X1</a:t>
            </a:r>
            <a:r>
              <a:rPr kumimoji="0" lang="nl-NL" sz="1800" b="0" i="0" u="none" strike="noStrike" kern="1200" cap="none" spc="0" normalizeH="0" baseline="0" noProof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………………………….</a:t>
            </a:r>
            <a:r>
              <a:rPr kumimoji="0" lang="nl-NL" sz="1800" b="1" i="0" u="none" strike="noStrike" kern="1200" cap="none" spc="0" normalizeH="0" baseline="0" noProof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X2</a:t>
            </a:r>
            <a:r>
              <a:rPr kumimoji="0" lang="nl-NL" sz="1800" b="0" i="0" u="none" strike="noStrike" kern="1200" cap="none" spc="0" normalizeH="0" baseline="0" noProof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…………………………..</a:t>
            </a:r>
            <a:r>
              <a:rPr kumimoji="0" lang="nl-NL" sz="1800" b="1" i="0" u="none" strike="noStrike" kern="1200" cap="none" spc="0" normalizeH="0" baseline="0" noProof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now</a:t>
            </a:r>
            <a:r>
              <a:rPr kumimoji="0" lang="nl-NL" sz="1800" b="0" i="0" u="none" strike="noStrike" kern="1200" cap="none" spc="0" normalizeH="0" baseline="0" noProof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 </a:t>
            </a: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srgbClr val="1A2E40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pPr marL="0" indent="0">
              <a:buNone/>
            </a:pPr>
            <a:endParaRPr lang="nl-NL" sz="1800" dirty="0"/>
          </a:p>
          <a:p>
            <a:pPr marL="384048" marR="0" lvl="0" indent="-384048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Char char="■"/>
              <a:tabLst/>
              <a:defRPr/>
            </a:pPr>
            <a:r>
              <a:rPr kumimoji="0" lang="nl-NL" sz="1800" b="0" i="0" u="none" strike="noStrike" kern="1200" cap="none" spc="0" normalizeH="0" baseline="0" noProof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When I </a:t>
            </a:r>
            <a:r>
              <a:rPr kumimoji="0" lang="nl-NL" sz="1800" b="1" i="0" u="none" strike="noStrike" kern="1200" cap="none" spc="0" normalizeH="0" baseline="0" noProof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came</a:t>
            </a:r>
            <a:r>
              <a:rPr kumimoji="0" lang="nl-NL" sz="1800" b="0" i="0" u="none" strike="noStrike" kern="1200" cap="none" spc="0" normalizeH="0" baseline="0" noProof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home, he </a:t>
            </a:r>
            <a:r>
              <a:rPr kumimoji="0" lang="nl-NL" sz="1800" b="1" i="0" u="none" strike="noStrike" kern="1200" cap="none" spc="0" normalizeH="0" baseline="0" noProof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had</a:t>
            </a:r>
            <a:r>
              <a:rPr kumimoji="0" lang="nl-NL" sz="1800" b="0" i="0" u="none" strike="noStrike" kern="1200" cap="none" spc="0" normalizeH="0" baseline="0" noProof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already </a:t>
            </a:r>
            <a:r>
              <a:rPr kumimoji="0" lang="nl-NL" sz="1800" b="1" i="0" u="none" strike="noStrike" kern="1200" cap="none" spc="0" normalizeH="0" baseline="0" noProof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done</a:t>
            </a:r>
            <a:r>
              <a:rPr kumimoji="0" lang="nl-NL" sz="1800" b="0" i="0" u="none" strike="noStrike" kern="1200" cap="none" spc="0" normalizeH="0" baseline="0" noProof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the dishes. </a:t>
            </a:r>
            <a:endParaRPr lang="nl-NL" sz="1800"/>
          </a:p>
          <a:p>
            <a:r>
              <a:rPr lang="nl-NL" sz="1800"/>
              <a:t>As </a:t>
            </a:r>
            <a:r>
              <a:rPr lang="nl-NL" sz="1800" dirty="0" err="1"/>
              <a:t>soon</a:t>
            </a:r>
            <a:r>
              <a:rPr lang="nl-NL" sz="1800" dirty="0"/>
              <a:t> as </a:t>
            </a:r>
            <a:r>
              <a:rPr lang="nl-NL" sz="1800" dirty="0" err="1"/>
              <a:t>the</a:t>
            </a:r>
            <a:r>
              <a:rPr lang="nl-NL" sz="1800" dirty="0"/>
              <a:t> </a:t>
            </a:r>
            <a:r>
              <a:rPr lang="nl-NL" sz="1800" dirty="0" err="1"/>
              <a:t>thief</a:t>
            </a:r>
            <a:r>
              <a:rPr lang="nl-NL" sz="1800" dirty="0"/>
              <a:t> </a:t>
            </a:r>
            <a:r>
              <a:rPr lang="nl-NL" sz="1800" b="1" dirty="0"/>
              <a:t>had </a:t>
            </a:r>
            <a:r>
              <a:rPr lang="nl-NL" sz="1800" b="1" dirty="0" err="1"/>
              <a:t>seen</a:t>
            </a:r>
            <a:r>
              <a:rPr lang="nl-NL" sz="1800" b="1" dirty="0"/>
              <a:t> </a:t>
            </a:r>
            <a:r>
              <a:rPr lang="nl-NL" sz="1800" dirty="0" err="1"/>
              <a:t>the</a:t>
            </a:r>
            <a:r>
              <a:rPr lang="nl-NL" sz="1800" dirty="0"/>
              <a:t> </a:t>
            </a:r>
            <a:r>
              <a:rPr lang="nl-NL" sz="1800" dirty="0" err="1"/>
              <a:t>police</a:t>
            </a:r>
            <a:r>
              <a:rPr lang="nl-NL" sz="1800" dirty="0"/>
              <a:t>, he </a:t>
            </a:r>
            <a:r>
              <a:rPr lang="nl-NL" sz="1800" b="1" dirty="0" err="1"/>
              <a:t>got</a:t>
            </a:r>
            <a:r>
              <a:rPr lang="nl-NL" sz="1800" dirty="0"/>
              <a:t> </a:t>
            </a:r>
            <a:r>
              <a:rPr lang="nl-NL" sz="1800" err="1"/>
              <a:t>nervous</a:t>
            </a:r>
            <a:r>
              <a:rPr lang="nl-NL" sz="1800"/>
              <a:t>.</a:t>
            </a:r>
          </a:p>
          <a:p>
            <a:pPr marL="0" indent="0">
              <a:buNone/>
            </a:pPr>
            <a:endParaRPr lang="nl-NL" sz="1800" dirty="0"/>
          </a:p>
          <a:p>
            <a:r>
              <a:rPr lang="nl-NL" sz="1800" dirty="0"/>
              <a:t>Volgorde kan worden aangegeven met woorden als:</a:t>
            </a:r>
          </a:p>
          <a:p>
            <a:pPr marL="0" indent="0">
              <a:buNone/>
            </a:pPr>
            <a:r>
              <a:rPr lang="nl-NL" sz="1800" dirty="0"/>
              <a:t>      </a:t>
            </a:r>
            <a:r>
              <a:rPr lang="nl-NL" sz="1800" dirty="0" err="1"/>
              <a:t>after</a:t>
            </a:r>
            <a:r>
              <a:rPr lang="nl-NL" sz="1800" dirty="0"/>
              <a:t> – as </a:t>
            </a:r>
            <a:r>
              <a:rPr lang="nl-NL" sz="1800" dirty="0" err="1"/>
              <a:t>soon</a:t>
            </a:r>
            <a:r>
              <a:rPr lang="nl-NL" sz="1800" dirty="0"/>
              <a:t> as – </a:t>
            </a:r>
            <a:r>
              <a:rPr lang="nl-NL" sz="1800" dirty="0" err="1"/>
              <a:t>before</a:t>
            </a:r>
            <a:r>
              <a:rPr lang="nl-NL" sz="1800" dirty="0"/>
              <a:t> – </a:t>
            </a:r>
            <a:r>
              <a:rPr lang="nl-NL" sz="1800" dirty="0" err="1"/>
              <a:t>when</a:t>
            </a:r>
            <a:r>
              <a:rPr lang="nl-NL" sz="1800" dirty="0"/>
              <a:t>  - </a:t>
            </a:r>
            <a:r>
              <a:rPr lang="nl-NL" sz="1800" dirty="0" err="1"/>
              <a:t>by</a:t>
            </a:r>
            <a:r>
              <a:rPr lang="nl-NL" sz="1800" dirty="0"/>
              <a:t> </a:t>
            </a:r>
            <a:r>
              <a:rPr lang="nl-NL" sz="1800" dirty="0" err="1"/>
              <a:t>the</a:t>
            </a:r>
            <a:r>
              <a:rPr lang="nl-NL" sz="1800" dirty="0"/>
              <a:t> </a:t>
            </a:r>
            <a:r>
              <a:rPr lang="nl-NL" sz="1800"/>
              <a:t>time that</a:t>
            </a:r>
          </a:p>
          <a:p>
            <a:r>
              <a:rPr lang="en-US" sz="1800"/>
              <a:t>Mary finished her homework. Then she went out. </a:t>
            </a:r>
          </a:p>
          <a:p>
            <a:pPr marL="0" indent="0">
              <a:buNone/>
            </a:pPr>
            <a:r>
              <a:rPr lang="en-US" sz="1800" i="1"/>
              <a:t>       Mary didn't go out until she had finished her homework. </a:t>
            </a:r>
          </a:p>
          <a:p>
            <a:pPr marL="0" indent="0">
              <a:buNone/>
            </a:pPr>
            <a:r>
              <a:rPr lang="en-US" sz="1800" i="1"/>
              <a:t>       of: Mary went out after she had finished her homework. </a:t>
            </a:r>
            <a:endParaRPr lang="nl-NL" sz="1800" i="1" dirty="0"/>
          </a:p>
        </p:txBody>
      </p:sp>
    </p:spTree>
    <p:extLst>
      <p:ext uri="{BB962C8B-B14F-4D97-AF65-F5344CB8AC3E}">
        <p14:creationId xmlns:p14="http://schemas.microsoft.com/office/powerpoint/2010/main" val="1409457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2114AD-B946-5A8D-1C0B-00C0A7CC4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 lvl="0" indent="0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tabLst/>
              <a:defRPr/>
            </a:pP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De Past Perfect wordt gebruikt </a:t>
            </a:r>
            <a:b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</a:br>
            <a:b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</a:b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2. om aan te geven wat voortduurde op een moment in </a:t>
            </a:r>
            <a:r>
              <a:rPr kumimoji="0" lang="nl-NL" sz="3200" b="0" i="0" u="none" strike="noStrike" kern="1200" cap="none" spc="0" normalizeH="0" baseline="0" noProof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het verleden</a:t>
            </a:r>
            <a:br>
              <a:rPr kumimoji="0" lang="nl-NL" sz="3200" b="0" i="0" u="none" strike="noStrike" kern="1200" cap="none" spc="0" normalizeH="0" baseline="0" noProof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</a:br>
            <a:br>
              <a:rPr kumimoji="0" lang="nl-NL" sz="3200" b="0" i="0" u="none" strike="noStrike" kern="1200" cap="none" spc="0" normalizeH="0" baseline="0" noProof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</a:br>
            <a:b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</a:b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DEB1836-6297-180B-7611-BE16DB6FFC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3200" y="2923822"/>
            <a:ext cx="9601200" cy="3248378"/>
          </a:xfr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None/>
              <a:tabLst/>
              <a:defRPr/>
            </a:pPr>
            <a:r>
              <a:rPr lang="nl-NL" sz="1800"/>
              <a:t>Hier is iets een tijdje bezig / duurt iets een tijd (X1), voor iets anders gebeurt. (X2)</a:t>
            </a:r>
          </a:p>
          <a:p>
            <a:pPr marL="0" marR="0" lvl="0" indent="0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None/>
              <a:tabLst/>
              <a:defRPr/>
            </a:pPr>
            <a:r>
              <a:rPr lang="nl-NL" sz="1800" b="1">
                <a:solidFill>
                  <a:srgbClr val="FF0000"/>
                </a:solidFill>
              </a:rPr>
              <a:t>X1-X1-X1-X1-X1-X1-X1-X1-X1-X1-X1-X1</a:t>
            </a:r>
            <a:r>
              <a:rPr lang="nl-NL" sz="1800"/>
              <a:t>…</a:t>
            </a:r>
            <a:r>
              <a:rPr lang="nl-NL" sz="1800" b="1"/>
              <a:t>X2</a:t>
            </a:r>
            <a:r>
              <a:rPr lang="nl-NL" sz="1800"/>
              <a:t>……………………………………….</a:t>
            </a:r>
            <a:r>
              <a:rPr lang="nl-NL" sz="1800" b="1"/>
              <a:t>now</a:t>
            </a:r>
          </a:p>
          <a:p>
            <a:pPr marL="0" marR="0" lvl="0" indent="0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None/>
              <a:tabLst/>
              <a:defRPr/>
            </a:pPr>
            <a:endParaRPr lang="nl-NL" sz="1800" b="1"/>
          </a:p>
          <a:p>
            <a:pPr marL="384048" marR="0" lvl="0" indent="-384048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Char char="■"/>
              <a:tabLst/>
              <a:defRPr/>
            </a:pPr>
            <a:r>
              <a:rPr lang="nl-NL" sz="1800"/>
              <a:t>I </a:t>
            </a:r>
            <a:r>
              <a:rPr lang="nl-NL" sz="1800" b="1" dirty="0"/>
              <a:t>had been </a:t>
            </a:r>
            <a:r>
              <a:rPr lang="nl-NL" sz="1800" dirty="0"/>
              <a:t>here </a:t>
            </a:r>
            <a:r>
              <a:rPr lang="nl-NL" sz="1800" dirty="0" err="1"/>
              <a:t>for</a:t>
            </a:r>
            <a:r>
              <a:rPr lang="nl-NL" sz="1800" dirty="0"/>
              <a:t> </a:t>
            </a:r>
            <a:r>
              <a:rPr lang="nl-NL" sz="1800" dirty="0" err="1"/>
              <a:t>hours</a:t>
            </a:r>
            <a:r>
              <a:rPr lang="nl-NL" sz="1800" dirty="0"/>
              <a:t>, </a:t>
            </a:r>
            <a:r>
              <a:rPr lang="nl-NL" sz="1800" dirty="0" err="1"/>
              <a:t>when</a:t>
            </a:r>
            <a:r>
              <a:rPr lang="nl-NL" sz="1800" dirty="0"/>
              <a:t> he </a:t>
            </a:r>
            <a:r>
              <a:rPr lang="nl-NL" sz="1800" dirty="0" err="1"/>
              <a:t>finally</a:t>
            </a:r>
            <a:r>
              <a:rPr lang="nl-NL" sz="1800" dirty="0"/>
              <a:t> </a:t>
            </a:r>
            <a:r>
              <a:rPr lang="nl-NL" sz="1800" b="1" dirty="0" err="1"/>
              <a:t>showed</a:t>
            </a:r>
            <a:r>
              <a:rPr lang="nl-NL" sz="1800" b="1" dirty="0"/>
              <a:t> up</a:t>
            </a:r>
            <a:r>
              <a:rPr lang="nl-NL" sz="1800" dirty="0"/>
              <a:t>.</a:t>
            </a:r>
          </a:p>
          <a:p>
            <a:pPr marL="384048" marR="0" lvl="0" indent="-384048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Char char="■"/>
              <a:tabLst/>
              <a:defRPr/>
            </a:pPr>
            <a:r>
              <a:rPr lang="nl-NL" sz="1800"/>
              <a:t>How </a:t>
            </a:r>
            <a:r>
              <a:rPr lang="nl-NL" sz="1800" dirty="0"/>
              <a:t>long </a:t>
            </a:r>
            <a:r>
              <a:rPr lang="nl-NL" sz="1800" b="1" dirty="0"/>
              <a:t>had</a:t>
            </a:r>
            <a:r>
              <a:rPr lang="nl-NL" sz="1800" dirty="0"/>
              <a:t> Lisa and Sue </a:t>
            </a:r>
            <a:r>
              <a:rPr lang="nl-NL" sz="1800" b="1" dirty="0" err="1"/>
              <a:t>known</a:t>
            </a:r>
            <a:r>
              <a:rPr lang="nl-NL" sz="1800" dirty="0"/>
              <a:t> </a:t>
            </a:r>
            <a:r>
              <a:rPr lang="nl-NL" sz="1800" dirty="0" err="1"/>
              <a:t>each</a:t>
            </a:r>
            <a:r>
              <a:rPr lang="nl-NL" sz="1800" dirty="0"/>
              <a:t> </a:t>
            </a:r>
            <a:r>
              <a:rPr lang="nl-NL" sz="1800" dirty="0" err="1"/>
              <a:t>other</a:t>
            </a:r>
            <a:r>
              <a:rPr lang="nl-NL" sz="1800" dirty="0"/>
              <a:t> </a:t>
            </a:r>
            <a:r>
              <a:rPr lang="nl-NL" sz="1800" dirty="0" err="1"/>
              <a:t>when</a:t>
            </a:r>
            <a:r>
              <a:rPr lang="nl-NL" sz="1800" dirty="0"/>
              <a:t> </a:t>
            </a:r>
            <a:r>
              <a:rPr lang="nl-NL" sz="1800" dirty="0" err="1"/>
              <a:t>they</a:t>
            </a:r>
            <a:r>
              <a:rPr lang="nl-NL" sz="1800" dirty="0"/>
              <a:t> </a:t>
            </a:r>
            <a:r>
              <a:rPr lang="nl-NL" sz="1800" b="1" dirty="0" err="1"/>
              <a:t>fell</a:t>
            </a:r>
            <a:r>
              <a:rPr lang="nl-NL" sz="1800" dirty="0"/>
              <a:t> in love?</a:t>
            </a:r>
          </a:p>
          <a:p>
            <a:pPr marL="0" marR="0" lvl="0" indent="0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None/>
              <a:tabLst/>
              <a:defRPr/>
            </a:pPr>
            <a:endParaRPr lang="nl-NL" sz="1800" dirty="0"/>
          </a:p>
          <a:p>
            <a:pPr marL="0" marR="0" lvl="0" indent="0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None/>
              <a:tabLst/>
              <a:defRPr/>
            </a:pPr>
            <a:r>
              <a:rPr lang="nl-NL" sz="1800" dirty="0"/>
              <a:t>Hier gelden dezelfde signaalwoorden als bij de Present Perfect (fijn sausje)</a:t>
            </a:r>
          </a:p>
        </p:txBody>
      </p:sp>
    </p:spTree>
    <p:extLst>
      <p:ext uri="{BB962C8B-B14F-4D97-AF65-F5344CB8AC3E}">
        <p14:creationId xmlns:p14="http://schemas.microsoft.com/office/powerpoint/2010/main" val="2369810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2114AD-B946-5A8D-1C0B-00C0A7CC4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 lvl="0" indent="0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tabLst/>
              <a:defRPr/>
            </a:pP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De Past Perfect wordt gebruikt </a:t>
            </a:r>
            <a:b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</a:br>
            <a:b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</a:br>
            <a:r>
              <a:rPr lang="nl-NL" sz="3200" dirty="0">
                <a:solidFill>
                  <a:srgbClr val="1A2E40"/>
                </a:solidFill>
                <a:latin typeface="Franklin Gothic Book" panose="020B0503020102020204"/>
                <a:ea typeface="+mn-ea"/>
                <a:cs typeface="+mn-cs"/>
              </a:rPr>
              <a:t>3. om weer te geven wat iemand anders heeft gezegd of gevraagd (indirecte rede)</a:t>
            </a:r>
            <a:b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</a:b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DEB1836-6297-180B-7611-BE16DB6FFC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619022"/>
            <a:ext cx="9601200" cy="3248378"/>
          </a:xfrm>
        </p:spPr>
        <p:txBody>
          <a:bodyPr>
            <a:noAutofit/>
          </a:bodyPr>
          <a:lstStyle/>
          <a:p>
            <a:pPr marL="384048" marR="0" lvl="0" indent="-384048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Char char="■"/>
              <a:tabLst/>
              <a:defRPr/>
            </a:pPr>
            <a:r>
              <a:rPr lang="nl-NL" sz="1800" dirty="0"/>
              <a:t>He </a:t>
            </a:r>
            <a:r>
              <a:rPr lang="nl-NL" sz="1800" b="1" dirty="0" err="1"/>
              <a:t>said</a:t>
            </a:r>
            <a:r>
              <a:rPr lang="nl-NL" sz="1800" dirty="0"/>
              <a:t> </a:t>
            </a:r>
            <a:r>
              <a:rPr lang="nl-NL" sz="1800" dirty="0" err="1"/>
              <a:t>they</a:t>
            </a:r>
            <a:r>
              <a:rPr lang="nl-NL" sz="1800" dirty="0"/>
              <a:t> </a:t>
            </a:r>
            <a:r>
              <a:rPr lang="nl-NL" sz="1800" b="1" dirty="0"/>
              <a:t>had been </a:t>
            </a:r>
            <a:r>
              <a:rPr lang="nl-NL" sz="1800" dirty="0" err="1"/>
              <a:t>to</a:t>
            </a:r>
            <a:r>
              <a:rPr lang="nl-NL" sz="1800" dirty="0"/>
              <a:t> </a:t>
            </a:r>
            <a:r>
              <a:rPr lang="nl-NL" sz="1800" dirty="0" err="1"/>
              <a:t>the</a:t>
            </a:r>
            <a:r>
              <a:rPr lang="nl-NL" sz="1800" dirty="0"/>
              <a:t> </a:t>
            </a:r>
            <a:r>
              <a:rPr lang="nl-NL" sz="1800" dirty="0" err="1"/>
              <a:t>theatre</a:t>
            </a:r>
            <a:r>
              <a:rPr lang="nl-NL" sz="1800" dirty="0"/>
              <a:t>.</a:t>
            </a:r>
          </a:p>
          <a:p>
            <a:pPr marL="384048" marR="0" lvl="0" indent="-384048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Char char="■"/>
              <a:tabLst/>
              <a:defRPr/>
            </a:pPr>
            <a:r>
              <a:rPr lang="nl-NL" sz="1800" dirty="0" err="1"/>
              <a:t>She</a:t>
            </a:r>
            <a:r>
              <a:rPr lang="nl-NL" sz="1800" dirty="0"/>
              <a:t> </a:t>
            </a:r>
            <a:r>
              <a:rPr lang="nl-NL" sz="1800" b="1" dirty="0" err="1"/>
              <a:t>claimed</a:t>
            </a:r>
            <a:r>
              <a:rPr lang="nl-NL" sz="1800" dirty="0"/>
              <a:t> </a:t>
            </a:r>
            <a:r>
              <a:rPr lang="nl-NL" sz="1800" dirty="0" err="1"/>
              <a:t>she</a:t>
            </a:r>
            <a:r>
              <a:rPr lang="nl-NL" sz="1800" dirty="0"/>
              <a:t> </a:t>
            </a:r>
            <a:r>
              <a:rPr lang="nl-NL" sz="1800" b="1" dirty="0"/>
              <a:t>had </a:t>
            </a:r>
            <a:r>
              <a:rPr lang="nl-NL" sz="1800" b="1" dirty="0" err="1"/>
              <a:t>seen</a:t>
            </a:r>
            <a:r>
              <a:rPr lang="nl-NL" sz="1800" b="1" dirty="0"/>
              <a:t> </a:t>
            </a:r>
            <a:r>
              <a:rPr lang="nl-NL" sz="1800" dirty="0"/>
              <a:t>a UFO.</a:t>
            </a:r>
          </a:p>
          <a:p>
            <a:pPr marL="384048" marR="0" lvl="0" indent="-384048" algn="l" defTabSz="914400" rtl="0" eaLnBrk="1" fontAlgn="auto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typeface="Franklin Gothic Book" panose="020B0503020102020204" pitchFamily="34" charset="0"/>
              <a:buChar char="■"/>
              <a:tabLst/>
              <a:defRPr/>
            </a:pPr>
            <a:r>
              <a:rPr lang="nl-NL" sz="1800" dirty="0"/>
              <a:t>Mary </a:t>
            </a:r>
            <a:r>
              <a:rPr lang="nl-NL" sz="1800" b="1" dirty="0" err="1"/>
              <a:t>asked</a:t>
            </a:r>
            <a:r>
              <a:rPr lang="nl-NL" sz="1800" dirty="0"/>
              <a:t> </a:t>
            </a:r>
            <a:r>
              <a:rPr lang="nl-NL" sz="1800" dirty="0" err="1"/>
              <a:t>if</a:t>
            </a:r>
            <a:r>
              <a:rPr lang="nl-NL" sz="1800" dirty="0"/>
              <a:t> I </a:t>
            </a:r>
            <a:r>
              <a:rPr lang="nl-NL" sz="1800" b="1" dirty="0"/>
              <a:t>had </a:t>
            </a:r>
            <a:r>
              <a:rPr lang="nl-NL" sz="1800" b="1" dirty="0" err="1"/>
              <a:t>closed</a:t>
            </a:r>
            <a:r>
              <a:rPr lang="nl-NL" sz="1800" b="1" dirty="0"/>
              <a:t> </a:t>
            </a:r>
            <a:r>
              <a:rPr lang="nl-NL" sz="1800" dirty="0" err="1"/>
              <a:t>the</a:t>
            </a:r>
            <a:r>
              <a:rPr lang="nl-NL" sz="1800" dirty="0"/>
              <a:t> door.</a:t>
            </a:r>
          </a:p>
        </p:txBody>
      </p:sp>
    </p:spTree>
    <p:extLst>
      <p:ext uri="{BB962C8B-B14F-4D97-AF65-F5344CB8AC3E}">
        <p14:creationId xmlns:p14="http://schemas.microsoft.com/office/powerpoint/2010/main" val="1859783790"/>
      </p:ext>
    </p:extLst>
  </p:cSld>
  <p:clrMapOvr>
    <a:masterClrMapping/>
  </p:clrMapOvr>
</p:sld>
</file>

<file path=ppt/theme/theme1.xml><?xml version="1.0" encoding="utf-8"?>
<a:theme xmlns:a="http://schemas.openxmlformats.org/drawingml/2006/main" name="Bijgesneden">
  <a:themeElements>
    <a:clrScheme name="Bijgesneden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66C8E3"/>
      </a:hlink>
      <a:folHlink>
        <a:srgbClr val="B162A1"/>
      </a:folHlink>
    </a:clrScheme>
    <a:fontScheme name="Bijgesneden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ijgesneden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Bijgesneden</Template>
  <TotalTime>58</TotalTime>
  <Words>341</Words>
  <Application>Microsoft Office PowerPoint</Application>
  <PresentationFormat>Breedbeeld</PresentationFormat>
  <Paragraphs>31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1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7" baseType="lpstr">
      <vt:lpstr>Franklin Gothic Book</vt:lpstr>
      <vt:lpstr>Bijgesneden</vt:lpstr>
      <vt:lpstr>Hoe vertaal je deze zinnen?</vt:lpstr>
      <vt:lpstr>Past perfect</vt:lpstr>
      <vt:lpstr>De Past Perfect wordt gebruikt   1. om aan te geven in welke volgorde gebeurtenissen in het verleden hebben plaatsgevonden. </vt:lpstr>
      <vt:lpstr>De Past Perfect wordt gebruikt   2. om aan te geven wat voortduurde op een moment in het verleden   </vt:lpstr>
      <vt:lpstr>De Past Perfect wordt gebruikt   3. om weer te geven wat iemand anders heeft gezegd of gevraagd (indirecte rede)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Past perfect</dc:title>
  <dc:creator>Imke De Graaf</dc:creator>
  <cp:lastModifiedBy>Imke De Graaf</cp:lastModifiedBy>
  <cp:revision>2</cp:revision>
  <dcterms:created xsi:type="dcterms:W3CDTF">2022-10-19T07:35:07Z</dcterms:created>
  <dcterms:modified xsi:type="dcterms:W3CDTF">2026-03-23T11:04:01Z</dcterms:modified>
</cp:coreProperties>
</file>