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  <p:sldMasterId id="2147483684" r:id="rId6"/>
    <p:sldMasterId id="2147483696" r:id="rId7"/>
    <p:sldMasterId id="2147483708" r:id="rId8"/>
    <p:sldMasterId id="2147483720" r:id="rId9"/>
    <p:sldMasterId id="2147483732" r:id="rId10"/>
  </p:sldMasterIdLst>
  <p:notesMasterIdLst>
    <p:notesMasterId r:id="rId52"/>
  </p:notesMasterIdLst>
  <p:sldIdLst>
    <p:sldId id="304" r:id="rId11"/>
    <p:sldId id="303" r:id="rId12"/>
    <p:sldId id="262" r:id="rId13"/>
    <p:sldId id="265" r:id="rId14"/>
    <p:sldId id="292" r:id="rId15"/>
    <p:sldId id="291" r:id="rId16"/>
    <p:sldId id="268" r:id="rId17"/>
    <p:sldId id="305" r:id="rId18"/>
    <p:sldId id="293" r:id="rId19"/>
    <p:sldId id="295" r:id="rId20"/>
    <p:sldId id="263" r:id="rId21"/>
    <p:sldId id="296" r:id="rId22"/>
    <p:sldId id="297" r:id="rId23"/>
    <p:sldId id="266" r:id="rId24"/>
    <p:sldId id="260" r:id="rId25"/>
    <p:sldId id="272" r:id="rId26"/>
    <p:sldId id="257" r:id="rId27"/>
    <p:sldId id="256" r:id="rId28"/>
    <p:sldId id="267" r:id="rId29"/>
    <p:sldId id="274" r:id="rId30"/>
    <p:sldId id="273" r:id="rId31"/>
    <p:sldId id="277" r:id="rId32"/>
    <p:sldId id="275" r:id="rId33"/>
    <p:sldId id="276" r:id="rId34"/>
    <p:sldId id="261" r:id="rId35"/>
    <p:sldId id="258" r:id="rId36"/>
    <p:sldId id="269" r:id="rId37"/>
    <p:sldId id="271" r:id="rId38"/>
    <p:sldId id="264" r:id="rId39"/>
    <p:sldId id="279" r:id="rId40"/>
    <p:sldId id="281" r:id="rId41"/>
    <p:sldId id="299" r:id="rId42"/>
    <p:sldId id="300" r:id="rId43"/>
    <p:sldId id="301" r:id="rId44"/>
    <p:sldId id="302" r:id="rId45"/>
    <p:sldId id="270" r:id="rId46"/>
    <p:sldId id="280" r:id="rId47"/>
    <p:sldId id="283" r:id="rId48"/>
    <p:sldId id="289" r:id="rId49"/>
    <p:sldId id="288" r:id="rId50"/>
    <p:sldId id="285" r:id="rId5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48E58E-E192-42B9-99F7-43B8AAB974ED}" v="2" dt="2023-08-25T08:04:28.8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38" autoAdjust="0"/>
    <p:restoredTop sz="74359" autoAdjust="0"/>
  </p:normalViewPr>
  <p:slideViewPr>
    <p:cSldViewPr snapToGrid="0">
      <p:cViewPr varScale="1">
        <p:scale>
          <a:sx n="47" d="100"/>
          <a:sy n="47" d="100"/>
        </p:scale>
        <p:origin x="179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1.xml"/><Relationship Id="rId3" Type="http://schemas.openxmlformats.org/officeDocument/2006/relationships/customXml" Target="../customXml/item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microsoft.com/office/2016/11/relationships/changesInfo" Target="changesInfos/changesInfo1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mke De Graaf" userId="cc68ba0d-e5bd-4583-b730-567f9e444d12" providerId="ADAL" clId="{EF48E58E-E192-42B9-99F7-43B8AAB974ED}"/>
    <pc:docChg chg="custSel modSld">
      <pc:chgData name="Imke De Graaf" userId="cc68ba0d-e5bd-4583-b730-567f9e444d12" providerId="ADAL" clId="{EF48E58E-E192-42B9-99F7-43B8AAB974ED}" dt="2023-08-25T08:04:30.657" v="2" actId="478"/>
      <pc:docMkLst>
        <pc:docMk/>
      </pc:docMkLst>
      <pc:sldChg chg="delSp modSp mod delAnim">
        <pc:chgData name="Imke De Graaf" userId="cc68ba0d-e5bd-4583-b730-567f9e444d12" providerId="ADAL" clId="{EF48E58E-E192-42B9-99F7-43B8AAB974ED}" dt="2023-08-25T08:04:30.657" v="2" actId="478"/>
        <pc:sldMkLst>
          <pc:docMk/>
          <pc:sldMk cId="2347836912" sldId="305"/>
        </pc:sldMkLst>
        <pc:spChg chg="del mod">
          <ac:chgData name="Imke De Graaf" userId="cc68ba0d-e5bd-4583-b730-567f9e444d12" providerId="ADAL" clId="{EF48E58E-E192-42B9-99F7-43B8AAB974ED}" dt="2023-08-25T08:04:30.657" v="2" actId="478"/>
          <ac:spMkLst>
            <pc:docMk/>
            <pc:sldMk cId="2347836912" sldId="305"/>
            <ac:spMk id="9" creationId="{8FF68EBC-8C8D-468C-85A6-188F365598E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BE1B20-44A1-4987-8CE2-8C97127B8659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A43EBF-02ED-493C-8054-62EF2AC16E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0518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A43EBF-02ED-493C-8054-62EF2AC16E6D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7514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5501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7460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0992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12759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31542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62371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3607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7926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72008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37332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4291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72479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87861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49407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18315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3710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45439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24817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76513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02559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59494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6360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310887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51426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0902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59896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00837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45170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66269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75019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50043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46992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0548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32726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53163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134536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68546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87907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64860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49935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42964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11780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57450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5537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57111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728134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575178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68898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47416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286171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03824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20961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284856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88645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6369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715367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295096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23402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66913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253617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551632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605702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611559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31926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16771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9290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94011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10164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668929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710880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431793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125249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7736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96956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0634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4400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2921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8376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41537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10389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258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3691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90721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FC876-2D93-4C4D-8E1B-4F95EE9C78B5}" type="datetimeFigureOut">
              <a:rPr lang="nl-NL" smtClean="0"/>
              <a:t>25-8-2023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FED2E-2638-4D79-A4B9-69CDDAB53B7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1342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03A44890-5D38-4171-A5ED-D534D3EA7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57906"/>
            <a:ext cx="7772400" cy="4542187"/>
          </a:xfrm>
        </p:spPr>
        <p:txBody>
          <a:bodyPr anchor="t" anchorCtr="0">
            <a:normAutofit fontScale="90000"/>
          </a:bodyPr>
          <a:lstStyle/>
          <a:p>
            <a:r>
              <a:rPr lang="en-US" dirty="0">
                <a:latin typeface="Franklin Gothic Book" panose="020B0503020102020204" pitchFamily="34" charset="0"/>
              </a:rPr>
              <a:t>The first element of a persuasive essay is </a:t>
            </a:r>
            <a:r>
              <a:rPr lang="en-US" dirty="0">
                <a:solidFill>
                  <a:schemeClr val="bg1"/>
                </a:solidFill>
                <a:latin typeface="Franklin Gothic Book" panose="020B0503020102020204" pitchFamily="34" charset="0"/>
              </a:rPr>
              <a:t>a title. It has an introduction, body paragraphs, and a conclusion.</a:t>
            </a:r>
            <a:endParaRPr lang="nl-NL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254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3317359" y="4284626"/>
            <a:ext cx="5188688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5612DC16-9AF0-42A0-B2DB-1F83A8DFAA73}"/>
              </a:ext>
            </a:extLst>
          </p:cNvPr>
          <p:cNvSpPr/>
          <p:nvPr/>
        </p:nvSpPr>
        <p:spPr>
          <a:xfrm>
            <a:off x="733425" y="4582133"/>
            <a:ext cx="5188688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GOOD PRACTICE: </a:t>
            </a:r>
            <a:r>
              <a:rPr lang="nl-NL" dirty="0" err="1">
                <a:latin typeface="Franklin Gothic Book" panose="020B0503020102020204" pitchFamily="34" charset="0"/>
              </a:rPr>
              <a:t>Specific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11D5A42-300B-42DC-B29B-2D590C028E40}"/>
              </a:ext>
            </a:extLst>
          </p:cNvPr>
          <p:cNvSpPr/>
          <p:nvPr/>
        </p:nvSpPr>
        <p:spPr bwMode="auto">
          <a:xfrm>
            <a:off x="2884643" y="4656913"/>
            <a:ext cx="4850007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027CE5E-F9F4-43A3-B946-012462478D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012" y="1988196"/>
            <a:ext cx="7419975" cy="2781300"/>
          </a:xfrm>
          <a:prstGeom prst="rect">
            <a:avLst/>
          </a:prstGeom>
        </p:spPr>
      </p:pic>
      <p:sp>
        <p:nvSpPr>
          <p:cNvPr id="4" name="Pijl: rechts 3">
            <a:extLst>
              <a:ext uri="{FF2B5EF4-FFF2-40B4-BE49-F238E27FC236}">
                <a16:creationId xmlns:a16="http://schemas.microsoft.com/office/drawing/2014/main" id="{86990DB0-EDBB-4969-89E6-331B23B471A8}"/>
              </a:ext>
            </a:extLst>
          </p:cNvPr>
          <p:cNvSpPr/>
          <p:nvPr/>
        </p:nvSpPr>
        <p:spPr>
          <a:xfrm rot="227483">
            <a:off x="3480435" y="2704653"/>
            <a:ext cx="1240120" cy="899003"/>
          </a:xfrm>
          <a:prstGeom prst="rightArrow">
            <a:avLst>
              <a:gd name="adj1" fmla="val 73258"/>
              <a:gd name="adj2" fmla="val 4303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5328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1A3AB2-7C55-49D8-9925-E870D95D1F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57906"/>
            <a:ext cx="7772400" cy="4542187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Franklin Gothic Book" panose="020B0503020102020204" pitchFamily="34" charset="0"/>
              </a:rPr>
              <a:t>An </a:t>
            </a:r>
            <a:r>
              <a:rPr lang="nl-NL" dirty="0" err="1">
                <a:latin typeface="Franklin Gothic Book" panose="020B0503020102020204" pitchFamily="34" charset="0"/>
              </a:rPr>
              <a:t>introduction</a:t>
            </a:r>
            <a:r>
              <a:rPr lang="nl-NL" dirty="0">
                <a:latin typeface="Franklin Gothic Book" panose="020B0503020102020204" pitchFamily="34" charset="0"/>
              </a:rPr>
              <a:t> is </a:t>
            </a:r>
            <a:r>
              <a:rPr lang="nl-NL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creative</a:t>
            </a:r>
            <a:r>
              <a:rPr lang="nl-NL" dirty="0">
                <a:latin typeface="Franklin Gothic Book" panose="020B0503020102020204" pitchFamily="34" charset="0"/>
              </a:rPr>
              <a:t>, draws </a:t>
            </a:r>
            <a:r>
              <a:rPr lang="nl-NL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attention</a:t>
            </a:r>
            <a:r>
              <a:rPr lang="nl-NL" dirty="0">
                <a:latin typeface="Franklin Gothic Book" panose="020B0503020102020204" pitchFamily="34" charset="0"/>
              </a:rPr>
              <a:t>, </a:t>
            </a:r>
            <a:r>
              <a:rPr lang="nl-NL" dirty="0" err="1">
                <a:latin typeface="Franklin Gothic Book" panose="020B0503020102020204" pitchFamily="34" charset="0"/>
              </a:rPr>
              <a:t>communicates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the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topic</a:t>
            </a:r>
            <a:r>
              <a:rPr lang="nl-NL" dirty="0">
                <a:latin typeface="Franklin Gothic Book" panose="020B0503020102020204" pitchFamily="34" charset="0"/>
              </a:rPr>
              <a:t> in </a:t>
            </a:r>
            <a:r>
              <a:rPr lang="nl-NL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detail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and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its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relevance</a:t>
            </a:r>
            <a:r>
              <a:rPr lang="nl-NL" dirty="0">
                <a:latin typeface="Franklin Gothic Book" panose="020B0503020102020204" pitchFamily="34" charset="0"/>
              </a:rPr>
              <a:t>, </a:t>
            </a:r>
            <a:r>
              <a:rPr lang="nl-NL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asserts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author’s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opinion</a:t>
            </a:r>
            <a:r>
              <a:rPr lang="nl-NL" dirty="0">
                <a:latin typeface="Franklin Gothic Book" panose="020B0503020102020204" pitchFamily="34" charset="0"/>
              </a:rPr>
              <a:t>, </a:t>
            </a:r>
            <a:r>
              <a:rPr lang="nl-NL" dirty="0" err="1">
                <a:latin typeface="Franklin Gothic Book" panose="020B0503020102020204" pitchFamily="34" charset="0"/>
              </a:rPr>
              <a:t>and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structures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the</a:t>
            </a:r>
            <a:r>
              <a:rPr lang="nl-NL" dirty="0">
                <a:latin typeface="Franklin Gothic Book" panose="020B0503020102020204" pitchFamily="34" charset="0"/>
              </a:rPr>
              <a:t> essay.</a:t>
            </a:r>
          </a:p>
        </p:txBody>
      </p:sp>
    </p:spTree>
    <p:extLst>
      <p:ext uri="{BB962C8B-B14F-4D97-AF65-F5344CB8AC3E}">
        <p14:creationId xmlns:p14="http://schemas.microsoft.com/office/powerpoint/2010/main" val="821004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3317359" y="4284626"/>
            <a:ext cx="5188688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5612DC16-9AF0-42A0-B2DB-1F83A8DFAA73}"/>
              </a:ext>
            </a:extLst>
          </p:cNvPr>
          <p:cNvSpPr/>
          <p:nvPr/>
        </p:nvSpPr>
        <p:spPr>
          <a:xfrm>
            <a:off x="733425" y="4582133"/>
            <a:ext cx="5188688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11D5A42-300B-42DC-B29B-2D590C028E40}"/>
              </a:ext>
            </a:extLst>
          </p:cNvPr>
          <p:cNvSpPr/>
          <p:nvPr/>
        </p:nvSpPr>
        <p:spPr bwMode="auto">
          <a:xfrm>
            <a:off x="2884643" y="4656913"/>
            <a:ext cx="4850007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0771CB4-BBCF-40AF-B55E-CB7E7C5433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662" y="44767"/>
            <a:ext cx="8279606" cy="676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33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3317359" y="4284626"/>
            <a:ext cx="5188688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5612DC16-9AF0-42A0-B2DB-1F83A8DFAA73}"/>
              </a:ext>
            </a:extLst>
          </p:cNvPr>
          <p:cNvSpPr/>
          <p:nvPr/>
        </p:nvSpPr>
        <p:spPr>
          <a:xfrm>
            <a:off x="733425" y="4582133"/>
            <a:ext cx="5188688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11D5A42-300B-42DC-B29B-2D590C028E40}"/>
              </a:ext>
            </a:extLst>
          </p:cNvPr>
          <p:cNvSpPr/>
          <p:nvPr/>
        </p:nvSpPr>
        <p:spPr bwMode="auto">
          <a:xfrm>
            <a:off x="2884643" y="4656913"/>
            <a:ext cx="4850007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3D4E363-5CE0-488D-8198-378E37DB9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50" y="1033462"/>
            <a:ext cx="8420100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960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1A3AB2-7C55-49D8-9925-E870D95D1F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311618"/>
            <a:ext cx="7772400" cy="2234763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Franklin Gothic Book" panose="020B0503020102020204" pitchFamily="34" charset="0"/>
              </a:rPr>
              <a:t>Body </a:t>
            </a:r>
            <a:r>
              <a:rPr lang="nl-NL" dirty="0" err="1">
                <a:latin typeface="Franklin Gothic Book" panose="020B0503020102020204" pitchFamily="34" charset="0"/>
              </a:rPr>
              <a:t>paragraphs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>
                <a:solidFill>
                  <a:schemeClr val="bg1"/>
                </a:solidFill>
                <a:latin typeface="Franklin Gothic Book" panose="020B0503020102020204" pitchFamily="34" charset="0"/>
              </a:rPr>
              <a:t>are </a:t>
            </a:r>
            <a:r>
              <a:rPr lang="nl-NL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unified</a:t>
            </a:r>
            <a:r>
              <a:rPr lang="nl-NL" dirty="0">
                <a:solidFill>
                  <a:schemeClr val="bg1"/>
                </a:solidFill>
                <a:latin typeface="Franklin Gothic Book" panose="020B0503020102020204" pitchFamily="34" charset="0"/>
              </a:rPr>
              <a:t>, coherent, </a:t>
            </a:r>
            <a:r>
              <a:rPr lang="nl-NL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and</a:t>
            </a:r>
            <a:r>
              <a:rPr lang="nl-NL" dirty="0">
                <a:solidFill>
                  <a:schemeClr val="bg1"/>
                </a:solidFill>
                <a:latin typeface="Franklin Gothic Book" panose="020B0503020102020204" pitchFamily="34" charset="0"/>
              </a:rPr>
              <a:t> well-</a:t>
            </a:r>
            <a:r>
              <a:rPr lang="nl-NL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developed</a:t>
            </a:r>
            <a:r>
              <a:rPr lang="nl-NL" dirty="0">
                <a:solidFill>
                  <a:schemeClr val="bg1"/>
                </a:solidFill>
                <a:latin typeface="Franklin Gothic Book" panose="020B0503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30466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4A80B251-96D9-4DD9-83A8-17C6B9388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62" y="1576387"/>
            <a:ext cx="8905875" cy="3705225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5401340" y="4858784"/>
            <a:ext cx="2222205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226918F-E385-4087-AE4F-B7FEF7955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PROBLEM: </a:t>
            </a:r>
            <a:r>
              <a:rPr lang="nl-NL" dirty="0" err="1">
                <a:latin typeface="Franklin Gothic Book" panose="020B0503020102020204" pitchFamily="34" charset="0"/>
              </a:rPr>
              <a:t>Not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unified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80334A0-91D1-4E0C-9449-1BDCDA8E5D2F}"/>
              </a:ext>
            </a:extLst>
          </p:cNvPr>
          <p:cNvSpPr/>
          <p:nvPr/>
        </p:nvSpPr>
        <p:spPr bwMode="auto">
          <a:xfrm>
            <a:off x="4571999" y="673249"/>
            <a:ext cx="4850007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054E4DD-520E-4444-B85A-A37FD2B5083F}"/>
              </a:ext>
            </a:extLst>
          </p:cNvPr>
          <p:cNvSpPr/>
          <p:nvPr/>
        </p:nvSpPr>
        <p:spPr bwMode="auto">
          <a:xfrm>
            <a:off x="-266701" y="2328126"/>
            <a:ext cx="1657351" cy="3329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7C9C3DE4-B3DD-4978-8230-9D8A20F0DA01}"/>
              </a:ext>
            </a:extLst>
          </p:cNvPr>
          <p:cNvSpPr/>
          <p:nvPr/>
        </p:nvSpPr>
        <p:spPr bwMode="auto">
          <a:xfrm>
            <a:off x="467324" y="2590800"/>
            <a:ext cx="1309089" cy="85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7ED8BCFA-6D67-4114-A823-B10031C56FF1}"/>
              </a:ext>
            </a:extLst>
          </p:cNvPr>
          <p:cNvSpPr/>
          <p:nvPr/>
        </p:nvSpPr>
        <p:spPr bwMode="auto">
          <a:xfrm>
            <a:off x="462861" y="5156291"/>
            <a:ext cx="1309089" cy="85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4320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5401340" y="4858784"/>
            <a:ext cx="2222205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226918F-E385-4087-AE4F-B7FEF7955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PROBLEM: Incoherent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38F65A1-2D8E-4CF4-ACFC-7512401B12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54"/>
          <a:stretch/>
        </p:blipFill>
        <p:spPr>
          <a:xfrm>
            <a:off x="552450" y="2104304"/>
            <a:ext cx="8039100" cy="2649391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119CA56A-8B5B-4B6D-BB3F-FE59E7923C4D}"/>
              </a:ext>
            </a:extLst>
          </p:cNvPr>
          <p:cNvSpPr/>
          <p:nvPr/>
        </p:nvSpPr>
        <p:spPr bwMode="auto">
          <a:xfrm>
            <a:off x="4571999" y="673249"/>
            <a:ext cx="4850007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2390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B329A0A8-9619-4792-B76B-1DDA0AF3F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5" y="2219325"/>
            <a:ext cx="7410450" cy="2419350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5326912" y="4210198"/>
            <a:ext cx="2222205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D3FF264A-6A09-411D-9CF2-5DC2342FF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PROBLEM: </a:t>
            </a:r>
            <a:r>
              <a:rPr lang="nl-NL" dirty="0" err="1">
                <a:latin typeface="Franklin Gothic Book" panose="020B0503020102020204" pitchFamily="34" charset="0"/>
              </a:rPr>
              <a:t>Underdeveloped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FB85FAE-2F73-449F-8F0C-9CF0678B200B}"/>
              </a:ext>
            </a:extLst>
          </p:cNvPr>
          <p:cNvSpPr/>
          <p:nvPr/>
        </p:nvSpPr>
        <p:spPr bwMode="auto">
          <a:xfrm>
            <a:off x="4013010" y="730399"/>
            <a:ext cx="4850007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7115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1A3AB2-7C55-49D8-9925-E870D95D1F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311618"/>
            <a:ext cx="7772400" cy="2234763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Franklin Gothic Book" panose="020B0503020102020204" pitchFamily="34" charset="0"/>
              </a:rPr>
              <a:t>Body </a:t>
            </a:r>
            <a:r>
              <a:rPr lang="nl-NL" dirty="0" err="1">
                <a:latin typeface="Franklin Gothic Book" panose="020B0503020102020204" pitchFamily="34" charset="0"/>
              </a:rPr>
              <a:t>paragraphs</a:t>
            </a:r>
            <a:r>
              <a:rPr lang="nl-NL" dirty="0">
                <a:latin typeface="Franklin Gothic Book" panose="020B0503020102020204" pitchFamily="34" charset="0"/>
              </a:rPr>
              <a:t> are </a:t>
            </a:r>
            <a:r>
              <a:rPr lang="nl-NL" dirty="0" err="1">
                <a:latin typeface="Franklin Gothic Book" panose="020B0503020102020204" pitchFamily="34" charset="0"/>
              </a:rPr>
              <a:t>unified</a:t>
            </a:r>
            <a:r>
              <a:rPr lang="nl-NL" dirty="0">
                <a:latin typeface="Franklin Gothic Book" panose="020B0503020102020204" pitchFamily="34" charset="0"/>
              </a:rPr>
              <a:t>, coherent, </a:t>
            </a:r>
            <a:r>
              <a:rPr lang="nl-NL" dirty="0" err="1">
                <a:latin typeface="Franklin Gothic Book" panose="020B0503020102020204" pitchFamily="34" charset="0"/>
              </a:rPr>
              <a:t>and</a:t>
            </a:r>
            <a:r>
              <a:rPr lang="nl-NL" dirty="0">
                <a:latin typeface="Franklin Gothic Book" panose="020B0503020102020204" pitchFamily="34" charset="0"/>
              </a:rPr>
              <a:t> well-</a:t>
            </a:r>
            <a:r>
              <a:rPr lang="nl-NL" dirty="0" err="1">
                <a:latin typeface="Franklin Gothic Book" panose="020B0503020102020204" pitchFamily="34" charset="0"/>
              </a:rPr>
              <a:t>developed</a:t>
            </a:r>
            <a:r>
              <a:rPr lang="nl-NL" dirty="0">
                <a:latin typeface="Franklin Gothic Book" panose="020B0503020102020204" pitchFamily="34" charset="0"/>
              </a:rPr>
              <a:t>.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4863B333-88E8-4959-A55D-D7F8B9FFB184}"/>
              </a:ext>
            </a:extLst>
          </p:cNvPr>
          <p:cNvSpPr/>
          <p:nvPr/>
        </p:nvSpPr>
        <p:spPr>
          <a:xfrm rot="1447666">
            <a:off x="5830904" y="635782"/>
            <a:ext cx="2524125" cy="10442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latin typeface="Franklin Gothic Book" panose="020B0503020102020204" pitchFamily="34" charset="0"/>
              </a:rPr>
              <a:t>HOW?</a:t>
            </a:r>
          </a:p>
        </p:txBody>
      </p:sp>
    </p:spTree>
    <p:extLst>
      <p:ext uri="{BB962C8B-B14F-4D97-AF65-F5344CB8AC3E}">
        <p14:creationId xmlns:p14="http://schemas.microsoft.com/office/powerpoint/2010/main" val="1160685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3317359" y="4284626"/>
            <a:ext cx="5188688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5612DC16-9AF0-42A0-B2DB-1F83A8DFAA73}"/>
              </a:ext>
            </a:extLst>
          </p:cNvPr>
          <p:cNvSpPr/>
          <p:nvPr/>
        </p:nvSpPr>
        <p:spPr>
          <a:xfrm>
            <a:off x="733425" y="4582133"/>
            <a:ext cx="5188688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STRUCTURE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1791C338-3292-485A-A4FB-5C0144A70A73}"/>
              </a:ext>
            </a:extLst>
          </p:cNvPr>
          <p:cNvSpPr txBox="1">
            <a:spLocks/>
          </p:cNvSpPr>
          <p:nvPr/>
        </p:nvSpPr>
        <p:spPr>
          <a:xfrm>
            <a:off x="2055040" y="1707669"/>
            <a:ext cx="5033919" cy="3442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dirty="0" err="1">
                <a:latin typeface="Franklin Gothic Book" panose="020B0503020102020204" pitchFamily="34" charset="0"/>
              </a:rPr>
              <a:t>Transition</a:t>
            </a:r>
            <a:r>
              <a:rPr lang="nl-NL" dirty="0">
                <a:latin typeface="Franklin Gothic Book" panose="020B0503020102020204" pitchFamily="34" charset="0"/>
              </a:rPr>
              <a:t> word(s)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4A25B51D-E173-4E3E-9F58-925B18477A6C}"/>
              </a:ext>
            </a:extLst>
          </p:cNvPr>
          <p:cNvSpPr txBox="1">
            <a:spLocks/>
          </p:cNvSpPr>
          <p:nvPr/>
        </p:nvSpPr>
        <p:spPr>
          <a:xfrm>
            <a:off x="2055038" y="2055560"/>
            <a:ext cx="5033919" cy="3442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dirty="0">
                <a:latin typeface="Franklin Gothic Book" panose="020B0503020102020204" pitchFamily="34" charset="0"/>
              </a:rPr>
              <a:t>Topic </a:t>
            </a:r>
            <a:r>
              <a:rPr lang="nl-NL" dirty="0" err="1">
                <a:latin typeface="Franklin Gothic Book" panose="020B0503020102020204" pitchFamily="34" charset="0"/>
              </a:rPr>
              <a:t>sentence</a:t>
            </a:r>
            <a:r>
              <a:rPr lang="nl-NL" dirty="0">
                <a:latin typeface="Franklin Gothic Book" panose="020B0503020102020204" pitchFamily="34" charset="0"/>
              </a:rPr>
              <a:t> (</a:t>
            </a:r>
            <a:r>
              <a:rPr lang="nl-NL" dirty="0" err="1">
                <a:latin typeface="Franklin Gothic Book" panose="020B0503020102020204" pitchFamily="34" charset="0"/>
              </a:rPr>
              <a:t>beginning</a:t>
            </a:r>
            <a:r>
              <a:rPr lang="nl-NL" dirty="0">
                <a:latin typeface="Franklin Gothic Book" panose="020B0503020102020204" pitchFamily="34" charset="0"/>
              </a:rPr>
              <a:t> or end)</a:t>
            </a:r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2A23DBE2-8A3D-425B-8225-A2A314D35F19}"/>
              </a:ext>
            </a:extLst>
          </p:cNvPr>
          <p:cNvSpPr txBox="1">
            <a:spLocks/>
          </p:cNvSpPr>
          <p:nvPr/>
        </p:nvSpPr>
        <p:spPr>
          <a:xfrm>
            <a:off x="2055038" y="2403451"/>
            <a:ext cx="5033919" cy="3442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dirty="0">
                <a:latin typeface="Franklin Gothic Book" panose="020B0503020102020204" pitchFamily="34" charset="0"/>
              </a:rPr>
              <a:t>Support</a:t>
            </a:r>
          </a:p>
          <a:p>
            <a:pPr lvl="1" algn="l"/>
            <a:r>
              <a:rPr lang="nl-NL" dirty="0" err="1">
                <a:latin typeface="Franklin Gothic Book" panose="020B0503020102020204" pitchFamily="34" charset="0"/>
              </a:rPr>
              <a:t>Reasoning</a:t>
            </a:r>
            <a:endParaRPr lang="nl-NL" dirty="0">
              <a:latin typeface="Franklin Gothic Book" panose="020B0503020102020204" pitchFamily="34" charset="0"/>
            </a:endParaRPr>
          </a:p>
          <a:p>
            <a:pPr lvl="1" algn="l"/>
            <a:r>
              <a:rPr lang="nl-NL" dirty="0" err="1">
                <a:latin typeface="Franklin Gothic Book" panose="020B0503020102020204" pitchFamily="34" charset="0"/>
              </a:rPr>
              <a:t>Examples</a:t>
            </a:r>
            <a:endParaRPr lang="nl-NL" dirty="0">
              <a:latin typeface="Franklin Gothic Book" panose="020B0503020102020204" pitchFamily="34" charset="0"/>
            </a:endParaRPr>
          </a:p>
          <a:p>
            <a:pPr lvl="1" algn="l"/>
            <a:r>
              <a:rPr lang="nl-NL" dirty="0" err="1">
                <a:latin typeface="Franklin Gothic Book" panose="020B0503020102020204" pitchFamily="34" charset="0"/>
              </a:rPr>
              <a:t>Statistics</a:t>
            </a:r>
            <a:endParaRPr lang="nl-NL" dirty="0">
              <a:latin typeface="Franklin Gothic Book" panose="020B0503020102020204" pitchFamily="34" charset="0"/>
            </a:endParaRPr>
          </a:p>
          <a:p>
            <a:pPr lvl="1" algn="l"/>
            <a:r>
              <a:rPr lang="nl-NL" dirty="0">
                <a:latin typeface="Franklin Gothic Book" panose="020B0503020102020204" pitchFamily="34" charset="0"/>
              </a:rPr>
              <a:t>Expert opinion</a:t>
            </a:r>
          </a:p>
          <a:p>
            <a:pPr lvl="1" algn="l"/>
            <a:r>
              <a:rPr lang="nl-NL" dirty="0" err="1">
                <a:latin typeface="Franklin Gothic Book" panose="020B0503020102020204" pitchFamily="34" charset="0"/>
              </a:rPr>
              <a:t>Anecdotal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evidence</a:t>
            </a:r>
            <a:endParaRPr lang="nl-NL" dirty="0">
              <a:latin typeface="Franklin Gothic Book" panose="020B0503020102020204" pitchFamily="34" charset="0"/>
            </a:endParaRPr>
          </a:p>
          <a:p>
            <a:pPr lvl="1" algn="l"/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79838CEB-0460-4B29-8A55-DAC1081B3521}"/>
              </a:ext>
            </a:extLst>
          </p:cNvPr>
          <p:cNvSpPr txBox="1">
            <a:spLocks/>
          </p:cNvSpPr>
          <p:nvPr/>
        </p:nvSpPr>
        <p:spPr>
          <a:xfrm>
            <a:off x="2628897" y="249544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Body </a:t>
            </a:r>
            <a:r>
              <a:rPr lang="nl-NL" sz="20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paragraph</a:t>
            </a:r>
            <a:endParaRPr lang="nl-NL" sz="2000" dirty="0">
              <a:solidFill>
                <a:schemeClr val="accent6">
                  <a:lumMod val="60000"/>
                  <a:lumOff val="40000"/>
                </a:schemeClr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197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03A44890-5D38-4171-A5ED-D534D3EA7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57906"/>
            <a:ext cx="7772400" cy="4542187"/>
          </a:xfrm>
        </p:spPr>
        <p:txBody>
          <a:bodyPr anchor="t" anchorCtr="0">
            <a:normAutofit fontScale="90000"/>
          </a:bodyPr>
          <a:lstStyle/>
          <a:p>
            <a:r>
              <a:rPr lang="en-US" dirty="0">
                <a:latin typeface="Franklin Gothic Book" panose="020B0503020102020204" pitchFamily="34" charset="0"/>
              </a:rPr>
              <a:t>The first element of a persuasive essay is a 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title</a:t>
            </a:r>
            <a:r>
              <a:rPr lang="en-US" dirty="0">
                <a:latin typeface="Franklin Gothic Book" panose="020B0503020102020204" pitchFamily="34" charset="0"/>
              </a:rPr>
              <a:t>. It has an 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introduction</a:t>
            </a:r>
            <a:r>
              <a:rPr lang="en-US" dirty="0">
                <a:latin typeface="Franklin Gothic Book" panose="020B0503020102020204" pitchFamily="34" charset="0"/>
              </a:rPr>
              <a:t>, 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body</a:t>
            </a:r>
            <a:r>
              <a:rPr lang="en-US" dirty="0">
                <a:latin typeface="Franklin Gothic Book" panose="020B0503020102020204" pitchFamily="34" charset="0"/>
              </a:rPr>
              <a:t> paragraphs, and a 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conclusion</a:t>
            </a:r>
            <a:r>
              <a:rPr lang="en-US" dirty="0">
                <a:latin typeface="Franklin Gothic Book" panose="020B0503020102020204" pitchFamily="34" charset="0"/>
              </a:rPr>
              <a:t>.</a:t>
            </a:r>
            <a:endParaRPr lang="nl-NL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7444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5299223" y="5039833"/>
            <a:ext cx="2222205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-79491"/>
            <a:ext cx="8405768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GOOD PRACTICE: </a:t>
            </a:r>
            <a:r>
              <a:rPr lang="nl-NL" dirty="0" err="1">
                <a:latin typeface="Franklin Gothic Book" panose="020B0503020102020204" pitchFamily="34" charset="0"/>
              </a:rPr>
              <a:t>Unified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8D350B0-E654-4ED7-BED3-04D2F508A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50" y="1338262"/>
            <a:ext cx="7962900" cy="4181475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AD1DB59-F28D-418B-B9FA-E79774936C47}"/>
              </a:ext>
            </a:extLst>
          </p:cNvPr>
          <p:cNvSpPr/>
          <p:nvPr/>
        </p:nvSpPr>
        <p:spPr bwMode="auto">
          <a:xfrm>
            <a:off x="6218043" y="5045406"/>
            <a:ext cx="4850007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74009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3317359" y="4284626"/>
            <a:ext cx="5188688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5612DC16-9AF0-42A0-B2DB-1F83A8DFAA73}"/>
              </a:ext>
            </a:extLst>
          </p:cNvPr>
          <p:cNvSpPr/>
          <p:nvPr/>
        </p:nvSpPr>
        <p:spPr>
          <a:xfrm>
            <a:off x="733425" y="4582133"/>
            <a:ext cx="5188688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GOOD PRACTICE: Coherent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0381C5C3-824D-4F7B-8E01-4D34F35B2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2" y="1828800"/>
            <a:ext cx="8067675" cy="320040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111D5A42-300B-42DC-B29B-2D590C028E40}"/>
              </a:ext>
            </a:extLst>
          </p:cNvPr>
          <p:cNvSpPr/>
          <p:nvPr/>
        </p:nvSpPr>
        <p:spPr bwMode="auto">
          <a:xfrm>
            <a:off x="2884643" y="4656913"/>
            <a:ext cx="4850007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09668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3317359" y="4284626"/>
            <a:ext cx="5188688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5612DC16-9AF0-42A0-B2DB-1F83A8DFAA73}"/>
              </a:ext>
            </a:extLst>
          </p:cNvPr>
          <p:cNvSpPr/>
          <p:nvPr/>
        </p:nvSpPr>
        <p:spPr>
          <a:xfrm>
            <a:off x="733425" y="4582133"/>
            <a:ext cx="5188688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101599"/>
            <a:ext cx="7886700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GOOD PRACTICE: Coherent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11D5A42-300B-42DC-B29B-2D590C028E40}"/>
              </a:ext>
            </a:extLst>
          </p:cNvPr>
          <p:cNvSpPr/>
          <p:nvPr/>
        </p:nvSpPr>
        <p:spPr bwMode="auto">
          <a:xfrm>
            <a:off x="2884643" y="4656913"/>
            <a:ext cx="4850007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16C138F-4DC2-47AA-920D-DA0FC413B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0282"/>
            <a:ext cx="9144000" cy="577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7040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3317359" y="4284626"/>
            <a:ext cx="5188688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5612DC16-9AF0-42A0-B2DB-1F83A8DFAA73}"/>
              </a:ext>
            </a:extLst>
          </p:cNvPr>
          <p:cNvSpPr/>
          <p:nvPr/>
        </p:nvSpPr>
        <p:spPr>
          <a:xfrm>
            <a:off x="733425" y="4582133"/>
            <a:ext cx="5188688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25399"/>
            <a:ext cx="7886700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GOOD PRACTICE: Coherent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11D5A42-300B-42DC-B29B-2D590C028E40}"/>
              </a:ext>
            </a:extLst>
          </p:cNvPr>
          <p:cNvSpPr/>
          <p:nvPr/>
        </p:nvSpPr>
        <p:spPr bwMode="auto">
          <a:xfrm>
            <a:off x="2884643" y="4656913"/>
            <a:ext cx="4850007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529BF0A-0175-4483-BCCE-B4388E4BF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7" y="1027907"/>
            <a:ext cx="7972425" cy="5676900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0CE0B8DC-960A-461B-BF27-50890A0F5A5E}"/>
              </a:ext>
            </a:extLst>
          </p:cNvPr>
          <p:cNvSpPr/>
          <p:nvPr/>
        </p:nvSpPr>
        <p:spPr bwMode="auto">
          <a:xfrm>
            <a:off x="585787" y="6372225"/>
            <a:ext cx="6396038" cy="518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5B09543B-1F8D-4A1B-B28B-FA914C16137C}"/>
              </a:ext>
            </a:extLst>
          </p:cNvPr>
          <p:cNvSpPr/>
          <p:nvPr/>
        </p:nvSpPr>
        <p:spPr bwMode="auto">
          <a:xfrm>
            <a:off x="5589743" y="6049467"/>
            <a:ext cx="4850007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01731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GOOD PRACTICE: Topic </a:t>
            </a:r>
            <a:r>
              <a:rPr lang="nl-NL" dirty="0" err="1">
                <a:latin typeface="Franklin Gothic Book" panose="020B0503020102020204" pitchFamily="34" charset="0"/>
              </a:rPr>
              <a:t>sentence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99EF51B-1550-4B4D-9FC3-ECF010411E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9973"/>
            <a:ext cx="9144000" cy="2638053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612DC16-9AF0-42A0-B2DB-1F83A8DFAA73}"/>
              </a:ext>
            </a:extLst>
          </p:cNvPr>
          <p:cNvSpPr/>
          <p:nvPr/>
        </p:nvSpPr>
        <p:spPr>
          <a:xfrm>
            <a:off x="2628900" y="4354809"/>
            <a:ext cx="5105400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54977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23F8E43-6F34-45B5-B177-1C071B4D2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25" y="1900237"/>
            <a:ext cx="7677150" cy="3057525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3317359" y="4284626"/>
            <a:ext cx="5188688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5612DC16-9AF0-42A0-B2DB-1F83A8DFAA73}"/>
              </a:ext>
            </a:extLst>
          </p:cNvPr>
          <p:cNvSpPr/>
          <p:nvPr/>
        </p:nvSpPr>
        <p:spPr>
          <a:xfrm>
            <a:off x="733425" y="4582133"/>
            <a:ext cx="5188688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GOOD PRACTICE: Topic </a:t>
            </a:r>
            <a:r>
              <a:rPr lang="nl-NL" dirty="0" err="1">
                <a:latin typeface="Franklin Gothic Book" panose="020B0503020102020204" pitchFamily="34" charset="0"/>
              </a:rPr>
              <a:t>sentence</a:t>
            </a:r>
            <a:endParaRPr lang="nl-NL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5098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5299223" y="5039833"/>
            <a:ext cx="2222205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EAEF1B89-AEBC-47AC-80E3-51482797E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935198"/>
            <a:ext cx="8686800" cy="5524500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-79491"/>
            <a:ext cx="8405768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GOOD PRACTICE: Well-</a:t>
            </a:r>
            <a:r>
              <a:rPr lang="nl-NL" dirty="0" err="1">
                <a:latin typeface="Franklin Gothic Book" panose="020B0503020102020204" pitchFamily="34" charset="0"/>
              </a:rPr>
              <a:t>developed</a:t>
            </a:r>
            <a:endParaRPr lang="nl-NL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1493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5299223" y="5039833"/>
            <a:ext cx="2222205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-79491"/>
            <a:ext cx="8405768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GOOD PRACTICE: Well-</a:t>
            </a:r>
            <a:r>
              <a:rPr lang="nl-NL" dirty="0" err="1">
                <a:latin typeface="Franklin Gothic Book" panose="020B0503020102020204" pitchFamily="34" charset="0"/>
              </a:rPr>
              <a:t>developed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F9933E4-A021-49D4-983D-B893C655D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" y="1544316"/>
            <a:ext cx="9001125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222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5299223" y="5039833"/>
            <a:ext cx="2222205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-79491"/>
            <a:ext cx="8405768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GOOD PRACTICE: Well-</a:t>
            </a:r>
            <a:r>
              <a:rPr lang="nl-NL" dirty="0" err="1">
                <a:latin typeface="Franklin Gothic Book" panose="020B0503020102020204" pitchFamily="34" charset="0"/>
              </a:rPr>
              <a:t>developed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3C7B19B5-BAB8-4D2E-AC36-893180262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37"/>
            <a:ext cx="9134475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7217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1A3AB2-7C55-49D8-9925-E870D95D1F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311618"/>
            <a:ext cx="7772400" cy="2234763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Franklin Gothic Book" panose="020B0503020102020204" pitchFamily="34" charset="0"/>
              </a:rPr>
              <a:t>Body </a:t>
            </a:r>
            <a:r>
              <a:rPr lang="nl-NL" dirty="0" err="1">
                <a:latin typeface="Franklin Gothic Book" panose="020B0503020102020204" pitchFamily="34" charset="0"/>
              </a:rPr>
              <a:t>paragraphs</a:t>
            </a:r>
            <a:r>
              <a:rPr lang="nl-NL" dirty="0">
                <a:latin typeface="Franklin Gothic Book" panose="020B0503020102020204" pitchFamily="34" charset="0"/>
              </a:rPr>
              <a:t> are </a:t>
            </a:r>
            <a:r>
              <a:rPr lang="nl-NL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unified</a:t>
            </a:r>
            <a:r>
              <a:rPr lang="nl-NL" dirty="0">
                <a:latin typeface="Franklin Gothic Book" panose="020B0503020102020204" pitchFamily="34" charset="0"/>
              </a:rPr>
              <a:t>, </a:t>
            </a:r>
            <a:r>
              <a:rPr lang="nl-NL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coherent</a:t>
            </a:r>
            <a:r>
              <a:rPr lang="nl-NL" dirty="0">
                <a:latin typeface="Franklin Gothic Book" panose="020B0503020102020204" pitchFamily="34" charset="0"/>
              </a:rPr>
              <a:t>, </a:t>
            </a:r>
            <a:r>
              <a:rPr lang="nl-NL" dirty="0" err="1">
                <a:latin typeface="Franklin Gothic Book" panose="020B0503020102020204" pitchFamily="34" charset="0"/>
              </a:rPr>
              <a:t>and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well-</a:t>
            </a:r>
            <a:r>
              <a:rPr lang="nl-NL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developed</a:t>
            </a:r>
            <a:r>
              <a:rPr lang="nl-NL" dirty="0">
                <a:latin typeface="Franklin Gothic Book" panose="020B0503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12141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03A44890-5D38-4171-A5ED-D534D3EA7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57906"/>
            <a:ext cx="7772400" cy="4542187"/>
          </a:xfrm>
        </p:spPr>
        <p:txBody>
          <a:bodyPr>
            <a:normAutofit fontScale="90000"/>
          </a:bodyPr>
          <a:lstStyle/>
          <a:p>
            <a:r>
              <a:rPr lang="nl-NL" dirty="0">
                <a:latin typeface="Franklin Gothic Book" panose="020B0503020102020204" pitchFamily="34" charset="0"/>
              </a:rPr>
              <a:t>An </a:t>
            </a:r>
            <a:r>
              <a:rPr lang="nl-NL" dirty="0" err="1">
                <a:latin typeface="Franklin Gothic Book" panose="020B0503020102020204" pitchFamily="34" charset="0"/>
              </a:rPr>
              <a:t>introduction</a:t>
            </a:r>
            <a:r>
              <a:rPr lang="nl-NL" dirty="0">
                <a:solidFill>
                  <a:schemeClr val="bg1"/>
                </a:solidFill>
                <a:latin typeface="Franklin Gothic Book" panose="020B0503020102020204" pitchFamily="34" charset="0"/>
              </a:rPr>
              <a:t> is </a:t>
            </a:r>
            <a:r>
              <a:rPr lang="nl-NL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creative</a:t>
            </a:r>
            <a:r>
              <a:rPr lang="nl-NL" dirty="0">
                <a:solidFill>
                  <a:schemeClr val="bg1"/>
                </a:solidFill>
                <a:latin typeface="Franklin Gothic Book" panose="020B0503020102020204" pitchFamily="34" charset="0"/>
              </a:rPr>
              <a:t>, draws attention, </a:t>
            </a:r>
            <a:r>
              <a:rPr lang="nl-NL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communicates</a:t>
            </a:r>
            <a:r>
              <a:rPr lang="nl-NL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nl-NL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the</a:t>
            </a:r>
            <a:r>
              <a:rPr lang="nl-NL" dirty="0">
                <a:solidFill>
                  <a:schemeClr val="bg1"/>
                </a:solidFill>
                <a:latin typeface="Franklin Gothic Book" panose="020B0503020102020204" pitchFamily="34" charset="0"/>
              </a:rPr>
              <a:t> topic in detail </a:t>
            </a:r>
            <a:r>
              <a:rPr lang="nl-NL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and</a:t>
            </a:r>
            <a:r>
              <a:rPr lang="nl-NL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nl-NL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its</a:t>
            </a:r>
            <a:r>
              <a:rPr lang="nl-NL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nl-NL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relevance</a:t>
            </a:r>
            <a:r>
              <a:rPr lang="nl-NL" dirty="0">
                <a:solidFill>
                  <a:schemeClr val="bg1"/>
                </a:solidFill>
                <a:latin typeface="Franklin Gothic Book" panose="020B0503020102020204" pitchFamily="34" charset="0"/>
              </a:rPr>
              <a:t>, </a:t>
            </a:r>
            <a:r>
              <a:rPr lang="nl-NL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asserts</a:t>
            </a:r>
            <a:r>
              <a:rPr lang="nl-NL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nl-NL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author’s</a:t>
            </a:r>
            <a:r>
              <a:rPr lang="nl-NL" dirty="0">
                <a:solidFill>
                  <a:schemeClr val="bg1"/>
                </a:solidFill>
                <a:latin typeface="Franklin Gothic Book" panose="020B0503020102020204" pitchFamily="34" charset="0"/>
              </a:rPr>
              <a:t> opinion, </a:t>
            </a:r>
            <a:r>
              <a:rPr lang="nl-NL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and</a:t>
            </a:r>
            <a:r>
              <a:rPr lang="nl-NL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nl-NL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structures</a:t>
            </a:r>
            <a:r>
              <a:rPr lang="nl-NL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nl-NL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the</a:t>
            </a:r>
            <a:r>
              <a:rPr lang="nl-NL" dirty="0">
                <a:solidFill>
                  <a:schemeClr val="bg1"/>
                </a:solidFill>
                <a:latin typeface="Franklin Gothic Book" panose="020B0503020102020204" pitchFamily="34" charset="0"/>
              </a:rPr>
              <a:t> essay.</a:t>
            </a:r>
          </a:p>
        </p:txBody>
      </p:sp>
    </p:spTree>
    <p:extLst>
      <p:ext uri="{BB962C8B-B14F-4D97-AF65-F5344CB8AC3E}">
        <p14:creationId xmlns:p14="http://schemas.microsoft.com/office/powerpoint/2010/main" val="34979059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03A44890-5D38-4171-A5ED-D534D3EA7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079141"/>
            <a:ext cx="7772400" cy="2699718"/>
          </a:xfrm>
        </p:spPr>
        <p:txBody>
          <a:bodyPr>
            <a:normAutofit/>
          </a:bodyPr>
          <a:lstStyle/>
          <a:p>
            <a:r>
              <a:rPr lang="nl-NL" dirty="0">
                <a:latin typeface="Franklin Gothic Book" panose="020B0503020102020204" pitchFamily="34" charset="0"/>
              </a:rPr>
              <a:t>A </a:t>
            </a:r>
            <a:r>
              <a:rPr lang="nl-NL" dirty="0" err="1">
                <a:latin typeface="Franklin Gothic Book" panose="020B0503020102020204" pitchFamily="34" charset="0"/>
              </a:rPr>
              <a:t>conclusion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generalises</a:t>
            </a:r>
            <a:r>
              <a:rPr lang="nl-NL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nl-NL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and</a:t>
            </a:r>
            <a:r>
              <a:rPr lang="nl-NL" dirty="0">
                <a:solidFill>
                  <a:schemeClr val="bg1"/>
                </a:solidFill>
                <a:latin typeface="Franklin Gothic Book" panose="020B0503020102020204" pitchFamily="34" charset="0"/>
              </a:rPr>
              <a:t> is </a:t>
            </a:r>
            <a:r>
              <a:rPr lang="nl-NL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poignant</a:t>
            </a:r>
            <a:r>
              <a:rPr lang="nl-NL" dirty="0">
                <a:solidFill>
                  <a:schemeClr val="bg1"/>
                </a:solidFill>
                <a:latin typeface="Franklin Gothic Book" panose="020B0503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45422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9226918F-E385-4087-AE4F-B7FEF7955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PROBLEM: Summary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80334A0-91D1-4E0C-9449-1BDCDA8E5D2F}"/>
              </a:ext>
            </a:extLst>
          </p:cNvPr>
          <p:cNvSpPr/>
          <p:nvPr/>
        </p:nvSpPr>
        <p:spPr bwMode="auto">
          <a:xfrm>
            <a:off x="4648199" y="631106"/>
            <a:ext cx="4850007" cy="7936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C7B10C4D-11DA-4DD6-90C0-25F02161A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393" y="2179986"/>
            <a:ext cx="8189214" cy="342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13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9226918F-E385-4087-AE4F-B7FEF7955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PROBLEM: </a:t>
            </a:r>
            <a:r>
              <a:rPr lang="nl-NL" dirty="0" err="1">
                <a:latin typeface="Franklin Gothic Book" panose="020B0503020102020204" pitchFamily="34" charset="0"/>
              </a:rPr>
              <a:t>Weak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80334A0-91D1-4E0C-9449-1BDCDA8E5D2F}"/>
              </a:ext>
            </a:extLst>
          </p:cNvPr>
          <p:cNvSpPr/>
          <p:nvPr/>
        </p:nvSpPr>
        <p:spPr bwMode="auto">
          <a:xfrm>
            <a:off x="5218042" y="631106"/>
            <a:ext cx="4850007" cy="7936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6BDB37F-B620-4E5B-A925-71747A81A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32" y="2657060"/>
            <a:ext cx="8947736" cy="1543880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61101E45-FE3A-4CC8-B2E0-801632779053}"/>
              </a:ext>
            </a:extLst>
          </p:cNvPr>
          <p:cNvSpPr/>
          <p:nvPr/>
        </p:nvSpPr>
        <p:spPr bwMode="auto">
          <a:xfrm>
            <a:off x="-381539" y="2514241"/>
            <a:ext cx="4850007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99D3815-748F-4946-B408-3AE069C7B86D}"/>
              </a:ext>
            </a:extLst>
          </p:cNvPr>
          <p:cNvSpPr txBox="1">
            <a:spLocks/>
          </p:cNvSpPr>
          <p:nvPr/>
        </p:nvSpPr>
        <p:spPr>
          <a:xfrm>
            <a:off x="2525368" y="5227635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latin typeface="Franklin Gothic Book" panose="020B0503020102020204" pitchFamily="34" charset="0"/>
              </a:rPr>
              <a:t>(</a:t>
            </a:r>
            <a:r>
              <a:rPr lang="nl-NL" sz="2000" dirty="0" err="1">
                <a:latin typeface="Franklin Gothic Book" panose="020B0503020102020204" pitchFamily="34" charset="0"/>
              </a:rPr>
              <a:t>final</a:t>
            </a:r>
            <a:r>
              <a:rPr lang="nl-NL" sz="2000" dirty="0">
                <a:latin typeface="Franklin Gothic Book" panose="020B0503020102020204" pitchFamily="34" charset="0"/>
              </a:rPr>
              <a:t> </a:t>
            </a:r>
            <a:r>
              <a:rPr lang="nl-NL" sz="2000" dirty="0" err="1">
                <a:latin typeface="Franklin Gothic Book" panose="020B0503020102020204" pitchFamily="34" charset="0"/>
              </a:rPr>
              <a:t>sentence</a:t>
            </a:r>
            <a:r>
              <a:rPr lang="nl-NL" sz="2000" dirty="0">
                <a:latin typeface="Franklin Gothic Book" panose="020B0503020102020204" pitchFamily="34" charset="0"/>
              </a:rPr>
              <a:t> of a student essay)</a:t>
            </a:r>
          </a:p>
        </p:txBody>
      </p:sp>
    </p:spTree>
    <p:extLst>
      <p:ext uri="{BB962C8B-B14F-4D97-AF65-F5344CB8AC3E}">
        <p14:creationId xmlns:p14="http://schemas.microsoft.com/office/powerpoint/2010/main" val="255474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9226918F-E385-4087-AE4F-B7FEF7955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PROBLEM: </a:t>
            </a:r>
            <a:r>
              <a:rPr lang="nl-NL" dirty="0" err="1">
                <a:latin typeface="Franklin Gothic Book" panose="020B0503020102020204" pitchFamily="34" charset="0"/>
              </a:rPr>
              <a:t>Weak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80334A0-91D1-4E0C-9449-1BDCDA8E5D2F}"/>
              </a:ext>
            </a:extLst>
          </p:cNvPr>
          <p:cNvSpPr/>
          <p:nvPr/>
        </p:nvSpPr>
        <p:spPr bwMode="auto">
          <a:xfrm>
            <a:off x="5218042" y="631106"/>
            <a:ext cx="4850007" cy="7936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99D3815-748F-4946-B408-3AE069C7B86D}"/>
              </a:ext>
            </a:extLst>
          </p:cNvPr>
          <p:cNvSpPr txBox="1">
            <a:spLocks/>
          </p:cNvSpPr>
          <p:nvPr/>
        </p:nvSpPr>
        <p:spPr>
          <a:xfrm>
            <a:off x="2525368" y="5227635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latin typeface="Franklin Gothic Book" panose="020B0503020102020204" pitchFamily="34" charset="0"/>
              </a:rPr>
              <a:t>(</a:t>
            </a:r>
            <a:r>
              <a:rPr lang="nl-NL" sz="2000" dirty="0" err="1">
                <a:latin typeface="Franklin Gothic Book" panose="020B0503020102020204" pitchFamily="34" charset="0"/>
              </a:rPr>
              <a:t>final</a:t>
            </a:r>
            <a:r>
              <a:rPr lang="nl-NL" sz="2000" dirty="0">
                <a:latin typeface="Franklin Gothic Book" panose="020B0503020102020204" pitchFamily="34" charset="0"/>
              </a:rPr>
              <a:t> </a:t>
            </a:r>
            <a:r>
              <a:rPr lang="nl-NL" sz="2000" dirty="0" err="1">
                <a:latin typeface="Franklin Gothic Book" panose="020B0503020102020204" pitchFamily="34" charset="0"/>
              </a:rPr>
              <a:t>sentence</a:t>
            </a:r>
            <a:r>
              <a:rPr lang="nl-NL" sz="2000" dirty="0">
                <a:latin typeface="Franklin Gothic Book" panose="020B0503020102020204" pitchFamily="34" charset="0"/>
              </a:rPr>
              <a:t> of a student essay)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87DD8F0-E038-4D36-85BA-CF762F837C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24" y="2405269"/>
            <a:ext cx="8618952" cy="2047462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61101E45-FE3A-4CC8-B2E0-801632779053}"/>
              </a:ext>
            </a:extLst>
          </p:cNvPr>
          <p:cNvSpPr/>
          <p:nvPr/>
        </p:nvSpPr>
        <p:spPr bwMode="auto">
          <a:xfrm>
            <a:off x="100364" y="2373743"/>
            <a:ext cx="6896784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538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E486515-BBB4-400E-A964-B5DA8D63A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50" y="2339008"/>
            <a:ext cx="8579700" cy="2179984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9226918F-E385-4087-AE4F-B7FEF7955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PROBLEM: </a:t>
            </a:r>
            <a:r>
              <a:rPr lang="nl-NL" dirty="0" err="1">
                <a:latin typeface="Franklin Gothic Book" panose="020B0503020102020204" pitchFamily="34" charset="0"/>
              </a:rPr>
              <a:t>Weak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80334A0-91D1-4E0C-9449-1BDCDA8E5D2F}"/>
              </a:ext>
            </a:extLst>
          </p:cNvPr>
          <p:cNvSpPr/>
          <p:nvPr/>
        </p:nvSpPr>
        <p:spPr bwMode="auto">
          <a:xfrm>
            <a:off x="5218042" y="631106"/>
            <a:ext cx="4850007" cy="7936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99D3815-748F-4946-B408-3AE069C7B86D}"/>
              </a:ext>
            </a:extLst>
          </p:cNvPr>
          <p:cNvSpPr txBox="1">
            <a:spLocks/>
          </p:cNvSpPr>
          <p:nvPr/>
        </p:nvSpPr>
        <p:spPr>
          <a:xfrm>
            <a:off x="2525368" y="5227635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latin typeface="Franklin Gothic Book" panose="020B0503020102020204" pitchFamily="34" charset="0"/>
              </a:rPr>
              <a:t>(</a:t>
            </a:r>
            <a:r>
              <a:rPr lang="nl-NL" sz="2000" dirty="0" err="1">
                <a:latin typeface="Franklin Gothic Book" panose="020B0503020102020204" pitchFamily="34" charset="0"/>
              </a:rPr>
              <a:t>final</a:t>
            </a:r>
            <a:r>
              <a:rPr lang="nl-NL" sz="2000" dirty="0">
                <a:latin typeface="Franklin Gothic Book" panose="020B0503020102020204" pitchFamily="34" charset="0"/>
              </a:rPr>
              <a:t> </a:t>
            </a:r>
            <a:r>
              <a:rPr lang="nl-NL" sz="2000" dirty="0" err="1">
                <a:latin typeface="Franklin Gothic Book" panose="020B0503020102020204" pitchFamily="34" charset="0"/>
              </a:rPr>
              <a:t>sentence</a:t>
            </a:r>
            <a:r>
              <a:rPr lang="nl-NL" sz="2000" dirty="0">
                <a:latin typeface="Franklin Gothic Book" panose="020B0503020102020204" pitchFamily="34" charset="0"/>
              </a:rPr>
              <a:t> of a student essay)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61101E45-FE3A-4CC8-B2E0-801632779053}"/>
              </a:ext>
            </a:extLst>
          </p:cNvPr>
          <p:cNvSpPr/>
          <p:nvPr/>
        </p:nvSpPr>
        <p:spPr bwMode="auto">
          <a:xfrm>
            <a:off x="100363" y="2373743"/>
            <a:ext cx="7572645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007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D248D6E1-DA7D-49DF-8931-9977DADCA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84" y="2107097"/>
            <a:ext cx="8817032" cy="2643806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9226918F-E385-4087-AE4F-B7FEF7955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PROBLEM: Personal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80334A0-91D1-4E0C-9449-1BDCDA8E5D2F}"/>
              </a:ext>
            </a:extLst>
          </p:cNvPr>
          <p:cNvSpPr/>
          <p:nvPr/>
        </p:nvSpPr>
        <p:spPr bwMode="auto">
          <a:xfrm>
            <a:off x="4886737" y="645891"/>
            <a:ext cx="4850007" cy="7936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99D3815-748F-4946-B408-3AE069C7B86D}"/>
              </a:ext>
            </a:extLst>
          </p:cNvPr>
          <p:cNvSpPr txBox="1">
            <a:spLocks/>
          </p:cNvSpPr>
          <p:nvPr/>
        </p:nvSpPr>
        <p:spPr>
          <a:xfrm>
            <a:off x="2525368" y="5227635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latin typeface="Franklin Gothic Book" panose="020B0503020102020204" pitchFamily="34" charset="0"/>
              </a:rPr>
              <a:t>(</a:t>
            </a:r>
            <a:r>
              <a:rPr lang="nl-NL" sz="2000" dirty="0" err="1">
                <a:latin typeface="Franklin Gothic Book" panose="020B0503020102020204" pitchFamily="34" charset="0"/>
              </a:rPr>
              <a:t>conclusion</a:t>
            </a:r>
            <a:r>
              <a:rPr lang="nl-NL" sz="2000" dirty="0">
                <a:latin typeface="Franklin Gothic Book" panose="020B0503020102020204" pitchFamily="34" charset="0"/>
              </a:rPr>
              <a:t> of a student essay)</a:t>
            </a:r>
          </a:p>
        </p:txBody>
      </p:sp>
    </p:spTree>
    <p:extLst>
      <p:ext uri="{BB962C8B-B14F-4D97-AF65-F5344CB8AC3E}">
        <p14:creationId xmlns:p14="http://schemas.microsoft.com/office/powerpoint/2010/main" val="178147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03A44890-5D38-4171-A5ED-D534D3EA7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079141"/>
            <a:ext cx="7772400" cy="2699718"/>
          </a:xfrm>
        </p:spPr>
        <p:txBody>
          <a:bodyPr>
            <a:normAutofit/>
          </a:bodyPr>
          <a:lstStyle/>
          <a:p>
            <a:r>
              <a:rPr lang="en-GB" dirty="0">
                <a:latin typeface="Franklin Gothic Book" panose="020B0503020102020204" pitchFamily="34" charset="0"/>
              </a:rPr>
              <a:t>A conclusion generalises and is poignant.</a:t>
            </a:r>
            <a:endParaRPr lang="en-GB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CEE55725-38FD-4EAA-B8A3-2CCD139592A6}"/>
              </a:ext>
            </a:extLst>
          </p:cNvPr>
          <p:cNvSpPr/>
          <p:nvPr/>
        </p:nvSpPr>
        <p:spPr>
          <a:xfrm rot="1447666">
            <a:off x="5830904" y="635782"/>
            <a:ext cx="2524125" cy="10442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latin typeface="Franklin Gothic Book" panose="020B0503020102020204" pitchFamily="34" charset="0"/>
              </a:rPr>
              <a:t>HOW?</a:t>
            </a:r>
          </a:p>
        </p:txBody>
      </p:sp>
    </p:spTree>
    <p:extLst>
      <p:ext uri="{BB962C8B-B14F-4D97-AF65-F5344CB8AC3E}">
        <p14:creationId xmlns:p14="http://schemas.microsoft.com/office/powerpoint/2010/main" val="10209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3317359" y="4284626"/>
            <a:ext cx="5188688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5612DC16-9AF0-42A0-B2DB-1F83A8DFAA73}"/>
              </a:ext>
            </a:extLst>
          </p:cNvPr>
          <p:cNvSpPr/>
          <p:nvPr/>
        </p:nvSpPr>
        <p:spPr>
          <a:xfrm>
            <a:off x="733425" y="4582133"/>
            <a:ext cx="5188688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STRUCTURE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1791C338-3292-485A-A4FB-5C0144A70A73}"/>
              </a:ext>
            </a:extLst>
          </p:cNvPr>
          <p:cNvSpPr txBox="1">
            <a:spLocks/>
          </p:cNvSpPr>
          <p:nvPr/>
        </p:nvSpPr>
        <p:spPr>
          <a:xfrm>
            <a:off x="2055040" y="1707669"/>
            <a:ext cx="6355530" cy="3442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dirty="0" err="1">
                <a:latin typeface="Franklin Gothic Book" panose="020B0503020102020204" pitchFamily="34" charset="0"/>
              </a:rPr>
              <a:t>Condenses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specifics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into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general</a:t>
            </a:r>
            <a:r>
              <a:rPr lang="nl-NL" dirty="0">
                <a:latin typeface="Franklin Gothic Book" panose="020B0503020102020204" pitchFamily="34" charset="0"/>
              </a:rPr>
              <a:t> statement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4A25B51D-E173-4E3E-9F58-925B18477A6C}"/>
              </a:ext>
            </a:extLst>
          </p:cNvPr>
          <p:cNvSpPr txBox="1">
            <a:spLocks/>
          </p:cNvSpPr>
          <p:nvPr/>
        </p:nvSpPr>
        <p:spPr>
          <a:xfrm>
            <a:off x="2055038" y="3766445"/>
            <a:ext cx="5033919" cy="3442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u="sng" dirty="0" err="1">
                <a:latin typeface="Franklin Gothic Book" panose="020B0503020102020204" pitchFamily="34" charset="0"/>
              </a:rPr>
              <a:t>Memorable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final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sentence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DBA9C918-D7AC-4C65-BC81-63AE3D994DAC}"/>
              </a:ext>
            </a:extLst>
          </p:cNvPr>
          <p:cNvSpPr txBox="1">
            <a:spLocks/>
          </p:cNvSpPr>
          <p:nvPr/>
        </p:nvSpPr>
        <p:spPr>
          <a:xfrm>
            <a:off x="2628897" y="290339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A </a:t>
            </a:r>
            <a:r>
              <a:rPr lang="nl-NL" sz="20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conclusion</a:t>
            </a:r>
            <a:endParaRPr lang="nl-NL" sz="2000" dirty="0">
              <a:solidFill>
                <a:schemeClr val="accent6">
                  <a:lumMod val="60000"/>
                  <a:lumOff val="40000"/>
                </a:schemeClr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36618266-F0E3-4BCD-9673-3CCF9FC537A8}"/>
              </a:ext>
            </a:extLst>
          </p:cNvPr>
          <p:cNvSpPr txBox="1">
            <a:spLocks/>
          </p:cNvSpPr>
          <p:nvPr/>
        </p:nvSpPr>
        <p:spPr>
          <a:xfrm>
            <a:off x="2055038" y="2045115"/>
            <a:ext cx="5033919" cy="3442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dirty="0">
                <a:latin typeface="Franklin Gothic Book" panose="020B0503020102020204" pitchFamily="34" charset="0"/>
              </a:rPr>
              <a:t>Content</a:t>
            </a:r>
          </a:p>
          <a:p>
            <a:pPr lvl="1" algn="l"/>
            <a:r>
              <a:rPr lang="nl-NL" dirty="0" err="1">
                <a:latin typeface="Franklin Gothic Book" panose="020B0503020102020204" pitchFamily="34" charset="0"/>
              </a:rPr>
              <a:t>Prediction</a:t>
            </a:r>
            <a:endParaRPr lang="nl-NL" dirty="0">
              <a:latin typeface="Franklin Gothic Book" panose="020B0503020102020204" pitchFamily="34" charset="0"/>
            </a:endParaRPr>
          </a:p>
          <a:p>
            <a:pPr lvl="1" algn="l"/>
            <a:r>
              <a:rPr lang="nl-NL" dirty="0" err="1">
                <a:latin typeface="Franklin Gothic Book" panose="020B0503020102020204" pitchFamily="34" charset="0"/>
              </a:rPr>
              <a:t>Warning</a:t>
            </a:r>
            <a:endParaRPr lang="nl-NL" dirty="0">
              <a:latin typeface="Franklin Gothic Book" panose="020B0503020102020204" pitchFamily="34" charset="0"/>
            </a:endParaRPr>
          </a:p>
          <a:p>
            <a:pPr lvl="1" algn="l"/>
            <a:r>
              <a:rPr lang="nl-NL" dirty="0" err="1">
                <a:latin typeface="Franklin Gothic Book" panose="020B0503020102020204" pitchFamily="34" charset="0"/>
              </a:rPr>
              <a:t>Recommendation</a:t>
            </a:r>
            <a:endParaRPr lang="nl-NL" dirty="0">
              <a:latin typeface="Franklin Gothic Book" panose="020B0503020102020204" pitchFamily="34" charset="0"/>
            </a:endParaRPr>
          </a:p>
          <a:p>
            <a:pPr lvl="1" algn="l"/>
            <a:r>
              <a:rPr lang="nl-NL" dirty="0">
                <a:latin typeface="Franklin Gothic Book" panose="020B0503020102020204" pitchFamily="34" charset="0"/>
              </a:rPr>
              <a:t>Quote</a:t>
            </a:r>
          </a:p>
          <a:p>
            <a:pPr lvl="1" algn="l"/>
            <a:endParaRPr lang="nl-NL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1399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5299223" y="5039833"/>
            <a:ext cx="2222205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5" y="492604"/>
            <a:ext cx="8743950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GOOD PRACTICE: Loop back </a:t>
            </a:r>
            <a:r>
              <a:rPr lang="nl-NL" dirty="0" err="1">
                <a:latin typeface="Franklin Gothic Book" panose="020B0503020102020204" pitchFamily="34" charset="0"/>
              </a:rPr>
              <a:t>phrase</a:t>
            </a:r>
            <a:r>
              <a:rPr lang="nl-NL" dirty="0">
                <a:latin typeface="Franklin Gothic Book" panose="020B0503020102020204" pitchFamily="34" charset="0"/>
              </a:rPr>
              <a:t>/</a:t>
            </a:r>
            <a:r>
              <a:rPr lang="nl-NL" dirty="0" err="1">
                <a:latin typeface="Franklin Gothic Book" panose="020B0503020102020204" pitchFamily="34" charset="0"/>
              </a:rPr>
              <a:t>idea</a:t>
            </a:r>
            <a:endParaRPr lang="nl-NL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8517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5299223" y="5039833"/>
            <a:ext cx="2222205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492604"/>
            <a:ext cx="8405768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GOOD PRACTICE: Link </a:t>
            </a:r>
            <a:r>
              <a:rPr lang="nl-NL" dirty="0" err="1">
                <a:latin typeface="Franklin Gothic Book" panose="020B0503020102020204" pitchFamily="34" charset="0"/>
              </a:rPr>
              <a:t>to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old</a:t>
            </a:r>
            <a:r>
              <a:rPr lang="nl-NL" dirty="0">
                <a:latin typeface="Franklin Gothic Book" panose="020B0503020102020204" pitchFamily="34" charset="0"/>
              </a:rPr>
              <a:t>/new context</a:t>
            </a:r>
          </a:p>
        </p:txBody>
      </p:sp>
    </p:spTree>
    <p:extLst>
      <p:ext uri="{BB962C8B-B14F-4D97-AF65-F5344CB8AC3E}">
        <p14:creationId xmlns:p14="http://schemas.microsoft.com/office/powerpoint/2010/main" val="2413317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550C9704-B5EF-42AB-B485-A56189A3EBEF}"/>
              </a:ext>
            </a:extLst>
          </p:cNvPr>
          <p:cNvSpPr txBox="1">
            <a:spLocks/>
          </p:cNvSpPr>
          <p:nvPr/>
        </p:nvSpPr>
        <p:spPr>
          <a:xfrm>
            <a:off x="685800" y="1157906"/>
            <a:ext cx="7772400" cy="45421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latin typeface="Franklin Gothic Book" panose="020B0503020102020204" pitchFamily="34" charset="0"/>
              </a:rPr>
              <a:t>An </a:t>
            </a:r>
            <a:r>
              <a:rPr lang="nl-NL" dirty="0" err="1">
                <a:latin typeface="Franklin Gothic Book" panose="020B0503020102020204" pitchFamily="34" charset="0"/>
              </a:rPr>
              <a:t>introduction</a:t>
            </a:r>
            <a:r>
              <a:rPr lang="nl-NL" dirty="0">
                <a:latin typeface="Franklin Gothic Book" panose="020B0503020102020204" pitchFamily="34" charset="0"/>
              </a:rPr>
              <a:t> is </a:t>
            </a:r>
            <a:r>
              <a:rPr lang="nl-NL" dirty="0" err="1">
                <a:latin typeface="Franklin Gothic Book" panose="020B0503020102020204" pitchFamily="34" charset="0"/>
              </a:rPr>
              <a:t>creative</a:t>
            </a:r>
            <a:r>
              <a:rPr lang="nl-NL" dirty="0">
                <a:latin typeface="Franklin Gothic Book" panose="020B0503020102020204" pitchFamily="34" charset="0"/>
              </a:rPr>
              <a:t>, draws attention, </a:t>
            </a:r>
            <a:r>
              <a:rPr lang="nl-NL" dirty="0" err="1">
                <a:latin typeface="Franklin Gothic Book" panose="020B0503020102020204" pitchFamily="34" charset="0"/>
              </a:rPr>
              <a:t>communicates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the</a:t>
            </a:r>
            <a:r>
              <a:rPr lang="nl-NL" dirty="0">
                <a:latin typeface="Franklin Gothic Book" panose="020B0503020102020204" pitchFamily="34" charset="0"/>
              </a:rPr>
              <a:t> topic in detail </a:t>
            </a:r>
            <a:r>
              <a:rPr lang="nl-NL" dirty="0" err="1">
                <a:latin typeface="Franklin Gothic Book" panose="020B0503020102020204" pitchFamily="34" charset="0"/>
              </a:rPr>
              <a:t>and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its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relevance</a:t>
            </a:r>
            <a:r>
              <a:rPr lang="nl-NL" dirty="0">
                <a:latin typeface="Franklin Gothic Book" panose="020B0503020102020204" pitchFamily="34" charset="0"/>
              </a:rPr>
              <a:t>, </a:t>
            </a:r>
            <a:r>
              <a:rPr lang="nl-NL" dirty="0" err="1">
                <a:latin typeface="Franklin Gothic Book" panose="020B0503020102020204" pitchFamily="34" charset="0"/>
              </a:rPr>
              <a:t>asserts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author’s</a:t>
            </a:r>
            <a:r>
              <a:rPr lang="nl-NL" dirty="0">
                <a:latin typeface="Franklin Gothic Book" panose="020B0503020102020204" pitchFamily="34" charset="0"/>
              </a:rPr>
              <a:t> opinion, </a:t>
            </a:r>
            <a:r>
              <a:rPr lang="nl-NL" dirty="0" err="1">
                <a:latin typeface="Franklin Gothic Book" panose="020B0503020102020204" pitchFamily="34" charset="0"/>
              </a:rPr>
              <a:t>and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structures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the</a:t>
            </a:r>
            <a:r>
              <a:rPr lang="nl-NL" dirty="0">
                <a:latin typeface="Franklin Gothic Book" panose="020B0503020102020204" pitchFamily="34" charset="0"/>
              </a:rPr>
              <a:t> essay.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218023D7-0AA4-4521-9396-06031DB2976A}"/>
              </a:ext>
            </a:extLst>
          </p:cNvPr>
          <p:cNvSpPr/>
          <p:nvPr/>
        </p:nvSpPr>
        <p:spPr>
          <a:xfrm rot="1447666">
            <a:off x="5830904" y="635782"/>
            <a:ext cx="2524125" cy="10442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5400" dirty="0">
                <a:latin typeface="Franklin Gothic Book" panose="020B0503020102020204" pitchFamily="34" charset="0"/>
              </a:rPr>
              <a:t>HOW?</a:t>
            </a:r>
          </a:p>
        </p:txBody>
      </p:sp>
    </p:spTree>
    <p:extLst>
      <p:ext uri="{BB962C8B-B14F-4D97-AF65-F5344CB8AC3E}">
        <p14:creationId xmlns:p14="http://schemas.microsoft.com/office/powerpoint/2010/main" val="823080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5299223" y="5039833"/>
            <a:ext cx="2222205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16" y="492604"/>
            <a:ext cx="8405768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GOOD PRACTICE: </a:t>
            </a:r>
            <a:r>
              <a:rPr lang="nl-NL" dirty="0" err="1">
                <a:latin typeface="Franklin Gothic Book" panose="020B0503020102020204" pitchFamily="34" charset="0"/>
              </a:rPr>
              <a:t>One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syllable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words</a:t>
            </a:r>
            <a:r>
              <a:rPr lang="nl-NL" dirty="0">
                <a:latin typeface="Franklin Gothic Book" panose="020B0503020102020204" pitchFamily="34" charset="0"/>
              </a:rPr>
              <a:t>/short </a:t>
            </a:r>
            <a:r>
              <a:rPr lang="nl-NL" dirty="0" err="1">
                <a:latin typeface="Franklin Gothic Book" panose="020B0503020102020204" pitchFamily="34" charset="0"/>
              </a:rPr>
              <a:t>sentences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pic>
        <p:nvPicPr>
          <p:cNvPr id="1026" name="Picture 2" descr="https://upload.wikimedia.org/wikipedia/commons/e/e5/Sonnet_18_1609_2.jpg">
            <a:extLst>
              <a:ext uri="{FF2B5EF4-FFF2-40B4-BE49-F238E27FC236}">
                <a16:creationId xmlns:a16="http://schemas.microsoft.com/office/drawing/2014/main" id="{8A25EB7F-446F-4B5C-BF80-4CABBFC69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836" y="1818167"/>
            <a:ext cx="5492328" cy="4440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1067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03A44890-5D38-4171-A5ED-D534D3EA73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079141"/>
            <a:ext cx="7772400" cy="2699718"/>
          </a:xfrm>
        </p:spPr>
        <p:txBody>
          <a:bodyPr>
            <a:normAutofit/>
          </a:bodyPr>
          <a:lstStyle/>
          <a:p>
            <a:r>
              <a:rPr lang="nl-NL" dirty="0">
                <a:latin typeface="Franklin Gothic Book" panose="020B0503020102020204" pitchFamily="34" charset="0"/>
              </a:rPr>
              <a:t>A </a:t>
            </a:r>
            <a:r>
              <a:rPr lang="nl-NL" dirty="0" err="1">
                <a:latin typeface="Franklin Gothic Book" panose="020B0503020102020204" pitchFamily="34" charset="0"/>
              </a:rPr>
              <a:t>conclusion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generalises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and</a:t>
            </a:r>
            <a:r>
              <a:rPr lang="nl-NL" dirty="0">
                <a:latin typeface="Franklin Gothic Book" panose="020B0503020102020204" pitchFamily="34" charset="0"/>
              </a:rPr>
              <a:t> is </a:t>
            </a:r>
            <a:r>
              <a:rPr lang="nl-NL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poignant</a:t>
            </a:r>
            <a:r>
              <a:rPr lang="nl-NL" dirty="0">
                <a:latin typeface="Franklin Gothic Book" panose="020B0503020102020204" pitchFamily="34" charset="0"/>
              </a:rPr>
              <a:t>.</a:t>
            </a:r>
            <a:endParaRPr lang="nl-NL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409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5401340" y="4858784"/>
            <a:ext cx="2222205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226918F-E385-4087-AE4F-B7FEF7955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PROBLEM: Vague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19CA56A-8B5B-4B6D-BB3F-FE59E7923C4D}"/>
              </a:ext>
            </a:extLst>
          </p:cNvPr>
          <p:cNvSpPr/>
          <p:nvPr/>
        </p:nvSpPr>
        <p:spPr bwMode="auto">
          <a:xfrm>
            <a:off x="5086349" y="673249"/>
            <a:ext cx="4850007" cy="7309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04C6DA9C-ACA2-4610-B9F7-D66E173E0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37" y="2824162"/>
            <a:ext cx="778192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715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9226918F-E385-4087-AE4F-B7FEF7955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PROBLEM: Personal </a:t>
            </a:r>
            <a:r>
              <a:rPr lang="nl-NL" dirty="0" err="1">
                <a:latin typeface="Franklin Gothic Book" panose="020B0503020102020204" pitchFamily="34" charset="0"/>
              </a:rPr>
              <a:t>tone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19CA56A-8B5B-4B6D-BB3F-FE59E7923C4D}"/>
              </a:ext>
            </a:extLst>
          </p:cNvPr>
          <p:cNvSpPr/>
          <p:nvPr/>
        </p:nvSpPr>
        <p:spPr bwMode="auto">
          <a:xfrm>
            <a:off x="4293993" y="730399"/>
            <a:ext cx="4850007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E623710B-AF16-42C8-AEA3-004C0AE34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4" y="2871787"/>
            <a:ext cx="7600950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172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69714CC-C8EB-4D40-B6E0-5FABD0664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STRUCTURE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1791C338-3292-485A-A4FB-5C0144A70A73}"/>
              </a:ext>
            </a:extLst>
          </p:cNvPr>
          <p:cNvSpPr txBox="1">
            <a:spLocks/>
          </p:cNvSpPr>
          <p:nvPr/>
        </p:nvSpPr>
        <p:spPr>
          <a:xfrm>
            <a:off x="2055040" y="1707669"/>
            <a:ext cx="5033919" cy="3442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dirty="0">
                <a:latin typeface="Franklin Gothic Book" panose="020B0503020102020204" pitchFamily="34" charset="0"/>
              </a:rPr>
              <a:t>Opener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4A25B51D-E173-4E3E-9F58-925B18477A6C}"/>
              </a:ext>
            </a:extLst>
          </p:cNvPr>
          <p:cNvSpPr txBox="1">
            <a:spLocks/>
          </p:cNvSpPr>
          <p:nvPr/>
        </p:nvSpPr>
        <p:spPr>
          <a:xfrm>
            <a:off x="2055036" y="3837708"/>
            <a:ext cx="5033919" cy="3442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nl-NL" dirty="0">
                <a:latin typeface="Franklin Gothic Book" panose="020B0503020102020204" pitchFamily="34" charset="0"/>
              </a:rPr>
              <a:t>Thesis statement</a:t>
            </a:r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2A23DBE2-8A3D-425B-8225-A2A314D35F19}"/>
              </a:ext>
            </a:extLst>
          </p:cNvPr>
          <p:cNvSpPr txBox="1">
            <a:spLocks/>
          </p:cNvSpPr>
          <p:nvPr/>
        </p:nvSpPr>
        <p:spPr>
          <a:xfrm>
            <a:off x="2055036" y="4248540"/>
            <a:ext cx="5033919" cy="3442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/>
            <a:r>
              <a:rPr lang="nl-NL" dirty="0">
                <a:latin typeface="Franklin Gothic Book" panose="020B0503020102020204" pitchFamily="34" charset="0"/>
              </a:rPr>
              <a:t>Topic</a:t>
            </a:r>
          </a:p>
          <a:p>
            <a:pPr lvl="1" algn="l"/>
            <a:r>
              <a:rPr lang="nl-NL" dirty="0">
                <a:latin typeface="Franklin Gothic Book" panose="020B0503020102020204" pitchFamily="34" charset="0"/>
              </a:rPr>
              <a:t>Opinion</a:t>
            </a:r>
          </a:p>
          <a:p>
            <a:pPr lvl="1" algn="l"/>
            <a:r>
              <a:rPr lang="nl-NL" dirty="0" err="1">
                <a:latin typeface="Franklin Gothic Book" panose="020B0503020102020204" pitchFamily="34" charset="0"/>
              </a:rPr>
              <a:t>Structures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paragraphs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542D25A1-EC7C-4127-9DBE-B01C5109F6D5}"/>
              </a:ext>
            </a:extLst>
          </p:cNvPr>
          <p:cNvSpPr txBox="1">
            <a:spLocks/>
          </p:cNvSpPr>
          <p:nvPr/>
        </p:nvSpPr>
        <p:spPr>
          <a:xfrm>
            <a:off x="2055038" y="2118501"/>
            <a:ext cx="6460312" cy="3442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/>
            <a:r>
              <a:rPr lang="nl-NL" dirty="0" err="1">
                <a:latin typeface="Franklin Gothic Book" panose="020B0503020102020204" pitchFamily="34" charset="0"/>
              </a:rPr>
              <a:t>Current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affairs</a:t>
            </a:r>
            <a:endParaRPr lang="nl-NL" dirty="0">
              <a:latin typeface="Franklin Gothic Book" panose="020B0503020102020204" pitchFamily="34" charset="0"/>
            </a:endParaRPr>
          </a:p>
          <a:p>
            <a:pPr lvl="1" algn="l"/>
            <a:r>
              <a:rPr lang="nl-NL" dirty="0" err="1">
                <a:latin typeface="Franklin Gothic Book" panose="020B0503020102020204" pitchFamily="34" charset="0"/>
              </a:rPr>
              <a:t>Statistic</a:t>
            </a:r>
            <a:endParaRPr lang="nl-NL" dirty="0">
              <a:latin typeface="Franklin Gothic Book" panose="020B0503020102020204" pitchFamily="34" charset="0"/>
            </a:endParaRPr>
          </a:p>
          <a:p>
            <a:pPr lvl="1" algn="l"/>
            <a:r>
              <a:rPr lang="nl-NL" dirty="0" err="1">
                <a:latin typeface="Franklin Gothic Book" panose="020B0503020102020204" pitchFamily="34" charset="0"/>
              </a:rPr>
              <a:t>Anecdote</a:t>
            </a:r>
            <a:endParaRPr lang="nl-NL" dirty="0">
              <a:latin typeface="Franklin Gothic Book" panose="020B0503020102020204" pitchFamily="34" charset="0"/>
            </a:endParaRPr>
          </a:p>
          <a:p>
            <a:pPr lvl="1" algn="l"/>
            <a:r>
              <a:rPr lang="nl-NL" dirty="0" err="1">
                <a:latin typeface="Franklin Gothic Book" panose="020B0503020102020204" pitchFamily="34" charset="0"/>
              </a:rPr>
              <a:t>Thought</a:t>
            </a:r>
            <a:r>
              <a:rPr lang="nl-NL" dirty="0">
                <a:latin typeface="Franklin Gothic Book" panose="020B0503020102020204" pitchFamily="34" charset="0"/>
              </a:rPr>
              <a:t> experiment/</a:t>
            </a:r>
            <a:r>
              <a:rPr lang="nl-NL" dirty="0" err="1">
                <a:latin typeface="Franklin Gothic Book" panose="020B0503020102020204" pitchFamily="34" charset="0"/>
              </a:rPr>
              <a:t>controversial</a:t>
            </a:r>
            <a:r>
              <a:rPr lang="nl-NL" dirty="0">
                <a:latin typeface="Franklin Gothic Book" panose="020B0503020102020204" pitchFamily="34" charset="0"/>
              </a:rPr>
              <a:t> statement</a:t>
            </a:r>
          </a:p>
          <a:p>
            <a:pPr lvl="1" algn="l"/>
            <a:r>
              <a:rPr lang="nl-NL" dirty="0" err="1">
                <a:latin typeface="Franklin Gothic Book" panose="020B0503020102020204" pitchFamily="34" charset="0"/>
              </a:rPr>
              <a:t>Quotation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84975856-8FE1-47F0-B917-D4350F874496}"/>
              </a:ext>
            </a:extLst>
          </p:cNvPr>
          <p:cNvSpPr txBox="1">
            <a:spLocks/>
          </p:cNvSpPr>
          <p:nvPr/>
        </p:nvSpPr>
        <p:spPr>
          <a:xfrm>
            <a:off x="3638550" y="265376"/>
            <a:ext cx="3886200" cy="7375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000" dirty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An </a:t>
            </a:r>
            <a:r>
              <a:rPr lang="nl-NL" sz="2000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</a:rPr>
              <a:t>introduction</a:t>
            </a:r>
            <a:endParaRPr lang="nl-NL" sz="2000" dirty="0">
              <a:solidFill>
                <a:schemeClr val="accent6">
                  <a:lumMod val="60000"/>
                  <a:lumOff val="40000"/>
                </a:schemeClr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729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3317359" y="4284626"/>
            <a:ext cx="5188688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5612DC16-9AF0-42A0-B2DB-1F83A8DFAA73}"/>
              </a:ext>
            </a:extLst>
          </p:cNvPr>
          <p:cNvSpPr/>
          <p:nvPr/>
        </p:nvSpPr>
        <p:spPr>
          <a:xfrm>
            <a:off x="733425" y="4582133"/>
            <a:ext cx="5188688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11D5A42-300B-42DC-B29B-2D590C028E40}"/>
              </a:ext>
            </a:extLst>
          </p:cNvPr>
          <p:cNvSpPr/>
          <p:nvPr/>
        </p:nvSpPr>
        <p:spPr bwMode="auto">
          <a:xfrm>
            <a:off x="2884643" y="4656913"/>
            <a:ext cx="4850007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 descr="Afbeelding met schermafbeelding, tekst&#10;&#10;Automatisch gegenereerde beschrijving">
            <a:extLst>
              <a:ext uri="{FF2B5EF4-FFF2-40B4-BE49-F238E27FC236}">
                <a16:creationId xmlns:a16="http://schemas.microsoft.com/office/drawing/2014/main" id="{9E5B4214-86C7-47D9-9B5F-FC937FC06FD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45" t="24141" r="3256" b="64750"/>
          <a:stretch/>
        </p:blipFill>
        <p:spPr bwMode="auto">
          <a:xfrm>
            <a:off x="0" y="1855304"/>
            <a:ext cx="9250018" cy="31540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47836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1087C89-0D0D-4A53-83A8-A45482DD0166}"/>
              </a:ext>
            </a:extLst>
          </p:cNvPr>
          <p:cNvSpPr/>
          <p:nvPr/>
        </p:nvSpPr>
        <p:spPr>
          <a:xfrm>
            <a:off x="5299223" y="5039833"/>
            <a:ext cx="2222205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8B571054-2E2B-4124-9F32-8429A40A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81025" y="-79491"/>
            <a:ext cx="10306050" cy="1325563"/>
          </a:xfrm>
        </p:spPr>
        <p:txBody>
          <a:bodyPr/>
          <a:lstStyle/>
          <a:p>
            <a:pPr algn="ctr"/>
            <a:r>
              <a:rPr lang="nl-NL" dirty="0">
                <a:latin typeface="Franklin Gothic Book" panose="020B0503020102020204" pitchFamily="34" charset="0"/>
              </a:rPr>
              <a:t>GOOD PRACTICE: </a:t>
            </a:r>
            <a:r>
              <a:rPr lang="nl-NL" dirty="0" err="1">
                <a:latin typeface="Franklin Gothic Book" panose="020B0503020102020204" pitchFamily="34" charset="0"/>
              </a:rPr>
              <a:t>Structures</a:t>
            </a:r>
            <a:r>
              <a:rPr lang="nl-NL" dirty="0">
                <a:latin typeface="Franklin Gothic Book" panose="020B0503020102020204" pitchFamily="34" charset="0"/>
              </a:rPr>
              <a:t> </a:t>
            </a:r>
            <a:r>
              <a:rPr lang="nl-NL" dirty="0" err="1">
                <a:latin typeface="Franklin Gothic Book" panose="020B0503020102020204" pitchFamily="34" charset="0"/>
              </a:rPr>
              <a:t>paragraphs</a:t>
            </a:r>
            <a:endParaRPr lang="nl-NL" dirty="0">
              <a:latin typeface="Franklin Gothic Book" panose="020B0503020102020204" pitchFamily="34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AD1DB59-F28D-418B-B9FA-E79774936C47}"/>
              </a:ext>
            </a:extLst>
          </p:cNvPr>
          <p:cNvSpPr/>
          <p:nvPr/>
        </p:nvSpPr>
        <p:spPr bwMode="auto">
          <a:xfrm>
            <a:off x="6218043" y="5045406"/>
            <a:ext cx="4850007" cy="5950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CAF9C2C2-F54B-4549-910A-4F7255693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62" y="857250"/>
            <a:ext cx="7077075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38002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1_Office Theme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4.xml><?xml version="1.0" encoding="utf-8"?>
<a:theme xmlns:a="http://schemas.openxmlformats.org/drawingml/2006/main" name="2_Office Theme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6.xml><?xml version="1.0" encoding="utf-8"?>
<a:theme xmlns:a="http://schemas.openxmlformats.org/drawingml/2006/main" name="4_Office Theme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7.xml><?xml version="1.0" encoding="utf-8"?>
<a:theme xmlns:a="http://schemas.openxmlformats.org/drawingml/2006/main" name="5_Office Theme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8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D664C5C4CCE446A9AC321921EFC0DD" ma:contentTypeVersion="13" ma:contentTypeDescription="Create a new document." ma:contentTypeScope="" ma:versionID="d9b34ecd3615c017e57ac69bfc809a29">
  <xsd:schema xmlns:xsd="http://www.w3.org/2001/XMLSchema" xmlns:xs="http://www.w3.org/2001/XMLSchema" xmlns:p="http://schemas.microsoft.com/office/2006/metadata/properties" xmlns:ns3="8faa97ee-5109-493a-bce5-13456d13f9a8" xmlns:ns4="91b29d16-623a-4c64-aa00-3877f4ec625e" targetNamespace="http://schemas.microsoft.com/office/2006/metadata/properties" ma:root="true" ma:fieldsID="0156aa31c6fbab398969041f3add819b" ns3:_="" ns4:_="">
    <xsd:import namespace="8faa97ee-5109-493a-bce5-13456d13f9a8"/>
    <xsd:import namespace="91b29d16-623a-4c64-aa00-3877f4ec625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aa97ee-5109-493a-bce5-13456d13f9a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b29d16-623a-4c64-aa00-3877f4ec62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29CD22A-E776-43AB-8ADA-2DEF0823EDC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052FF00-0023-4D90-BD1E-18B82BB95D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aa97ee-5109-493a-bce5-13456d13f9a8"/>
    <ds:schemaRef ds:uri="91b29d16-623a-4c64-aa00-3877f4ec62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21CC9F1-4858-49B0-8FB2-D979C561C83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455</TotalTime>
  <Words>377</Words>
  <Application>Microsoft Office PowerPoint</Application>
  <PresentationFormat>Diavoorstelling (4:3)</PresentationFormat>
  <Paragraphs>74</Paragraphs>
  <Slides>41</Slides>
  <Notes>1</Notes>
  <HiddenSlides>3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7</vt:i4>
      </vt:variant>
      <vt:variant>
        <vt:lpstr>Diatitels</vt:lpstr>
      </vt:variant>
      <vt:variant>
        <vt:i4>41</vt:i4>
      </vt:variant>
    </vt:vector>
  </HeadingPairs>
  <TitlesOfParts>
    <vt:vector size="52" baseType="lpstr">
      <vt:lpstr>Arial</vt:lpstr>
      <vt:lpstr>Calibri</vt:lpstr>
      <vt:lpstr>Calibri Light</vt:lpstr>
      <vt:lpstr>Franklin Gothic Book</vt:lpstr>
      <vt:lpstr>Kantoorthema</vt:lpstr>
      <vt:lpstr>Office Theme</vt:lpstr>
      <vt:lpstr>1_Office Theme</vt:lpstr>
      <vt:lpstr>2_Office Theme</vt:lpstr>
      <vt:lpstr>3_Office Theme</vt:lpstr>
      <vt:lpstr>4_Office Theme</vt:lpstr>
      <vt:lpstr>5_Office Theme</vt:lpstr>
      <vt:lpstr>The first element of a persuasive essay is a title. It has an introduction, body paragraphs, and a conclusion.</vt:lpstr>
      <vt:lpstr>The first element of a persuasive essay is a title. It has an introduction, body paragraphs, and a conclusion.</vt:lpstr>
      <vt:lpstr>An introduction is creative, draws attention, communicates the topic in detail and its relevance, asserts author’s opinion, and structures the essay.</vt:lpstr>
      <vt:lpstr>PowerPoint-presentatie</vt:lpstr>
      <vt:lpstr>PROBLEM: Vague</vt:lpstr>
      <vt:lpstr>PROBLEM: Personal tone</vt:lpstr>
      <vt:lpstr>STRUCTURE</vt:lpstr>
      <vt:lpstr>PowerPoint-presentatie</vt:lpstr>
      <vt:lpstr>GOOD PRACTICE: Structures paragraphs</vt:lpstr>
      <vt:lpstr>GOOD PRACTICE: Specific</vt:lpstr>
      <vt:lpstr>An introduction is creative, draws attention, communicates the topic in detail and its relevance, asserts author’s opinion, and structures the essay.</vt:lpstr>
      <vt:lpstr>PowerPoint-presentatie</vt:lpstr>
      <vt:lpstr>PowerPoint-presentatie</vt:lpstr>
      <vt:lpstr>Body paragraphs are unified, coherent, and well-developed.</vt:lpstr>
      <vt:lpstr>PROBLEM: Not unified</vt:lpstr>
      <vt:lpstr>PROBLEM: Incoherent</vt:lpstr>
      <vt:lpstr>PROBLEM: Underdeveloped</vt:lpstr>
      <vt:lpstr>Body paragraphs are unified, coherent, and well-developed.</vt:lpstr>
      <vt:lpstr>STRUCTURE</vt:lpstr>
      <vt:lpstr>GOOD PRACTICE: Unified</vt:lpstr>
      <vt:lpstr>GOOD PRACTICE: Coherent</vt:lpstr>
      <vt:lpstr>GOOD PRACTICE: Coherent</vt:lpstr>
      <vt:lpstr>GOOD PRACTICE: Coherent</vt:lpstr>
      <vt:lpstr>GOOD PRACTICE: Topic sentence</vt:lpstr>
      <vt:lpstr>GOOD PRACTICE: Topic sentence</vt:lpstr>
      <vt:lpstr>GOOD PRACTICE: Well-developed</vt:lpstr>
      <vt:lpstr>GOOD PRACTICE: Well-developed</vt:lpstr>
      <vt:lpstr>GOOD PRACTICE: Well-developed</vt:lpstr>
      <vt:lpstr>Body paragraphs are unified, coherent, and well-developed.</vt:lpstr>
      <vt:lpstr>A conclusion generalises and is poignant.</vt:lpstr>
      <vt:lpstr>PROBLEM: Summary</vt:lpstr>
      <vt:lpstr>PROBLEM: Weak</vt:lpstr>
      <vt:lpstr>PROBLEM: Weak</vt:lpstr>
      <vt:lpstr>PROBLEM: Weak</vt:lpstr>
      <vt:lpstr>PROBLEM: Personal</vt:lpstr>
      <vt:lpstr>A conclusion generalises and is poignant.</vt:lpstr>
      <vt:lpstr>STRUCTURE</vt:lpstr>
      <vt:lpstr>GOOD PRACTICE: Loop back phrase/idea</vt:lpstr>
      <vt:lpstr>GOOD PRACTICE: Link to old/new context</vt:lpstr>
      <vt:lpstr>GOOD PRACTICE: One syllable words/short sentences</vt:lpstr>
      <vt:lpstr>A conclusion generalises and is poignant.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Body paragraphs</dc:title>
  <dc:creator>Thomas Vermeulen</dc:creator>
  <cp:lastModifiedBy>Imke De Graaf</cp:lastModifiedBy>
  <cp:revision>35</cp:revision>
  <dcterms:created xsi:type="dcterms:W3CDTF">2018-01-31T11:46:49Z</dcterms:created>
  <dcterms:modified xsi:type="dcterms:W3CDTF">2023-08-25T08:07:28Z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0x010100D8D664C5C4CCE446A9AC321921EFC0DD</vt:lpwstr>
  </property>
</Properties>
</file>