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</p:sldMasterIdLst>
  <p:notesMasterIdLst>
    <p:notesMasterId r:id="rId52"/>
  </p:notesMasterIdLst>
  <p:sldIdLst>
    <p:sldId id="304" r:id="rId11"/>
    <p:sldId id="303" r:id="rId12"/>
    <p:sldId id="262" r:id="rId13"/>
    <p:sldId id="265" r:id="rId14"/>
    <p:sldId id="292" r:id="rId15"/>
    <p:sldId id="291" r:id="rId16"/>
    <p:sldId id="268" r:id="rId17"/>
    <p:sldId id="305" r:id="rId18"/>
    <p:sldId id="293" r:id="rId19"/>
    <p:sldId id="295" r:id="rId20"/>
    <p:sldId id="263" r:id="rId21"/>
    <p:sldId id="296" r:id="rId22"/>
    <p:sldId id="297" r:id="rId23"/>
    <p:sldId id="266" r:id="rId24"/>
    <p:sldId id="260" r:id="rId25"/>
    <p:sldId id="272" r:id="rId26"/>
    <p:sldId id="257" r:id="rId27"/>
    <p:sldId id="256" r:id="rId28"/>
    <p:sldId id="267" r:id="rId29"/>
    <p:sldId id="274" r:id="rId30"/>
    <p:sldId id="273" r:id="rId31"/>
    <p:sldId id="277" r:id="rId32"/>
    <p:sldId id="275" r:id="rId33"/>
    <p:sldId id="276" r:id="rId34"/>
    <p:sldId id="261" r:id="rId35"/>
    <p:sldId id="258" r:id="rId36"/>
    <p:sldId id="269" r:id="rId37"/>
    <p:sldId id="271" r:id="rId38"/>
    <p:sldId id="264" r:id="rId39"/>
    <p:sldId id="279" r:id="rId40"/>
    <p:sldId id="281" r:id="rId41"/>
    <p:sldId id="299" r:id="rId42"/>
    <p:sldId id="300" r:id="rId43"/>
    <p:sldId id="301" r:id="rId44"/>
    <p:sldId id="302" r:id="rId45"/>
    <p:sldId id="270" r:id="rId46"/>
    <p:sldId id="280" r:id="rId47"/>
    <p:sldId id="283" r:id="rId48"/>
    <p:sldId id="289" r:id="rId49"/>
    <p:sldId id="288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8E58E-E192-42B9-99F7-43B8AAB974ED}" v="2" dt="2023-08-25T08:04:2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74359" autoAdjust="0"/>
  </p:normalViewPr>
  <p:slideViewPr>
    <p:cSldViewPr snapToGrid="0">
      <p:cViewPr varScale="1">
        <p:scale>
          <a:sx n="47" d="100"/>
          <a:sy n="47" d="100"/>
        </p:scale>
        <p:origin x="1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ke De Graaf" userId="cc68ba0d-e5bd-4583-b730-567f9e444d12" providerId="ADAL" clId="{EF48E58E-E192-42B9-99F7-43B8AAB974ED}"/>
    <pc:docChg chg="custSel modSld">
      <pc:chgData name="Imke De Graaf" userId="cc68ba0d-e5bd-4583-b730-567f9e444d12" providerId="ADAL" clId="{EF48E58E-E192-42B9-99F7-43B8AAB974ED}" dt="2023-08-25T08:04:30.657" v="2" actId="478"/>
      <pc:docMkLst>
        <pc:docMk/>
      </pc:docMkLst>
      <pc:sldChg chg="delSp modSp mod delAnim">
        <pc:chgData name="Imke De Graaf" userId="cc68ba0d-e5bd-4583-b730-567f9e444d12" providerId="ADAL" clId="{EF48E58E-E192-42B9-99F7-43B8AAB974ED}" dt="2023-08-25T08:04:30.657" v="2" actId="478"/>
        <pc:sldMkLst>
          <pc:docMk/>
          <pc:sldMk cId="2347836912" sldId="305"/>
        </pc:sldMkLst>
        <pc:spChg chg="del mod">
          <ac:chgData name="Imke De Graaf" userId="cc68ba0d-e5bd-4583-b730-567f9e444d12" providerId="ADAL" clId="{EF48E58E-E192-42B9-99F7-43B8AAB974ED}" dt="2023-08-25T08:04:30.657" v="2" actId="478"/>
          <ac:spMkLst>
            <pc:docMk/>
            <pc:sldMk cId="2347836912" sldId="305"/>
            <ac:spMk id="9" creationId="{8FF68EBC-8C8D-468C-85A6-188F365598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1B20-44A1-4987-8CE2-8C97127B8659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3EBF-02ED-493C-8054-62EF2AC16E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51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43EBF-02ED-493C-8054-62EF2AC16E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51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4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9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7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15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23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60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9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20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3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2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247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786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94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83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7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43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81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651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255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49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6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08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142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8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83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517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626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501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004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99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54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272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31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345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854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790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486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993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96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178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745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3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711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281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751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89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41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861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382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9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848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6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3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153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50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340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91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536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16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05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115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9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677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2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40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0164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8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108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17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2524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7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695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6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40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92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3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153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38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5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072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25-8-2023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34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7906"/>
            <a:ext cx="7772400" cy="4542187"/>
          </a:xfrm>
        </p:spPr>
        <p:txBody>
          <a:bodyPr anchor="t" anchorCtr="0">
            <a:normAutofit fontScale="90000"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The first element of a persuasive essay is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a title. It has an introduction, body paragraphs, and a conclusion.</a:t>
            </a:r>
            <a:endParaRPr lang="nl-N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5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</a:t>
            </a:r>
            <a:r>
              <a:rPr lang="nl-NL" dirty="0" err="1">
                <a:latin typeface="Franklin Gothic Book" panose="020B0503020102020204" pitchFamily="34" charset="0"/>
              </a:rPr>
              <a:t>Specific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27CE5E-F9F4-43A3-B946-01246247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988196"/>
            <a:ext cx="7419975" cy="2781300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86990DB0-EDBB-4969-89E6-331B23B471A8}"/>
              </a:ext>
            </a:extLst>
          </p:cNvPr>
          <p:cNvSpPr/>
          <p:nvPr/>
        </p:nvSpPr>
        <p:spPr>
          <a:xfrm rot="227483">
            <a:off x="3480435" y="2704653"/>
            <a:ext cx="1240120" cy="899003"/>
          </a:xfrm>
          <a:prstGeom prst="rightArrow">
            <a:avLst>
              <a:gd name="adj1" fmla="val 73258"/>
              <a:gd name="adj2" fmla="val 430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32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3AB2-7C55-49D8-9925-E870D95D1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7906"/>
            <a:ext cx="7772400" cy="4542187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An </a:t>
            </a:r>
            <a:r>
              <a:rPr lang="nl-NL" dirty="0" err="1">
                <a:latin typeface="Franklin Gothic Book" panose="020B0503020102020204" pitchFamily="34" charset="0"/>
              </a:rPr>
              <a:t>introduction</a:t>
            </a:r>
            <a:r>
              <a:rPr lang="nl-NL" dirty="0">
                <a:latin typeface="Franklin Gothic Book" panose="020B0503020102020204" pitchFamily="34" charset="0"/>
              </a:rPr>
              <a:t> is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creative</a:t>
            </a:r>
            <a:r>
              <a:rPr lang="nl-NL" dirty="0">
                <a:latin typeface="Franklin Gothic Book" panose="020B0503020102020204" pitchFamily="34" charset="0"/>
              </a:rPr>
              <a:t>, draws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attention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latin typeface="Franklin Gothic Book" panose="020B0503020102020204" pitchFamily="34" charset="0"/>
              </a:rPr>
              <a:t>communicates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the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topic</a:t>
            </a:r>
            <a:r>
              <a:rPr lang="nl-NL" dirty="0">
                <a:latin typeface="Franklin Gothic Book" panose="020B0503020102020204" pitchFamily="34" charset="0"/>
              </a:rPr>
              <a:t> in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detail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its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relevance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asserts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author’s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opinion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structures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the</a:t>
            </a:r>
            <a:r>
              <a:rPr lang="nl-NL" dirty="0">
                <a:latin typeface="Franklin Gothic Book" panose="020B0503020102020204" pitchFamily="34" charset="0"/>
              </a:rPr>
              <a:t> essay.</a:t>
            </a:r>
          </a:p>
        </p:txBody>
      </p:sp>
    </p:spTree>
    <p:extLst>
      <p:ext uri="{BB962C8B-B14F-4D97-AF65-F5344CB8AC3E}">
        <p14:creationId xmlns:p14="http://schemas.microsoft.com/office/powerpoint/2010/main" val="82100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0771CB4-BBCF-40AF-B55E-CB7E7C543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44767"/>
            <a:ext cx="8279606" cy="67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D4E363-5CE0-488D-8198-378E37DB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033462"/>
            <a:ext cx="84201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3AB2-7C55-49D8-9925-E870D95D1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11618"/>
            <a:ext cx="7772400" cy="223476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Body </a:t>
            </a:r>
            <a:r>
              <a:rPr lang="nl-NL" dirty="0" err="1">
                <a:latin typeface="Franklin Gothic Book" panose="020B0503020102020204" pitchFamily="34" charset="0"/>
              </a:rPr>
              <a:t>paragraphs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are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unified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, coherent,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well-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developed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6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A80B251-96D9-4DD9-83A8-17C6B9388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576387"/>
            <a:ext cx="8905875" cy="37052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401340" y="4858784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</a:t>
            </a:r>
            <a:r>
              <a:rPr lang="nl-NL" dirty="0" err="1">
                <a:latin typeface="Franklin Gothic Book" panose="020B0503020102020204" pitchFamily="34" charset="0"/>
              </a:rPr>
              <a:t>Not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unified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4571999" y="673249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054E4DD-520E-4444-B85A-A37FD2B5083F}"/>
              </a:ext>
            </a:extLst>
          </p:cNvPr>
          <p:cNvSpPr/>
          <p:nvPr/>
        </p:nvSpPr>
        <p:spPr bwMode="auto">
          <a:xfrm>
            <a:off x="-266701" y="2328126"/>
            <a:ext cx="1657351" cy="3329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C9C3DE4-B3DD-4978-8230-9D8A20F0DA01}"/>
              </a:ext>
            </a:extLst>
          </p:cNvPr>
          <p:cNvSpPr/>
          <p:nvPr/>
        </p:nvSpPr>
        <p:spPr bwMode="auto">
          <a:xfrm>
            <a:off x="467324" y="2590800"/>
            <a:ext cx="1309089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ED8BCFA-6D67-4114-A823-B10031C56FF1}"/>
              </a:ext>
            </a:extLst>
          </p:cNvPr>
          <p:cNvSpPr/>
          <p:nvPr/>
        </p:nvSpPr>
        <p:spPr bwMode="auto">
          <a:xfrm>
            <a:off x="462861" y="5156291"/>
            <a:ext cx="1309089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3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401340" y="4858784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Incoherent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8F65A1-2D8E-4CF4-ACFC-7512401B1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4"/>
          <a:stretch/>
        </p:blipFill>
        <p:spPr>
          <a:xfrm>
            <a:off x="552450" y="2104304"/>
            <a:ext cx="8039100" cy="264939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19CA56A-8B5B-4B6D-BB3F-FE59E7923C4D}"/>
              </a:ext>
            </a:extLst>
          </p:cNvPr>
          <p:cNvSpPr/>
          <p:nvPr/>
        </p:nvSpPr>
        <p:spPr bwMode="auto">
          <a:xfrm>
            <a:off x="4571999" y="673249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3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329A0A8-9619-4792-B76B-1DDA0AF3F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219325"/>
            <a:ext cx="7410450" cy="241935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326912" y="4210198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3FF264A-6A09-411D-9CF2-5DC2342F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</a:t>
            </a:r>
            <a:r>
              <a:rPr lang="nl-NL" dirty="0" err="1">
                <a:latin typeface="Franklin Gothic Book" panose="020B0503020102020204" pitchFamily="34" charset="0"/>
              </a:rPr>
              <a:t>Underdeveloped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B85FAE-2F73-449F-8F0C-9CF0678B200B}"/>
              </a:ext>
            </a:extLst>
          </p:cNvPr>
          <p:cNvSpPr/>
          <p:nvPr/>
        </p:nvSpPr>
        <p:spPr bwMode="auto">
          <a:xfrm>
            <a:off x="4013010" y="730399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1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3AB2-7C55-49D8-9925-E870D95D1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11618"/>
            <a:ext cx="7772400" cy="223476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Body </a:t>
            </a:r>
            <a:r>
              <a:rPr lang="nl-NL" dirty="0" err="1">
                <a:latin typeface="Franklin Gothic Book" panose="020B0503020102020204" pitchFamily="34" charset="0"/>
              </a:rPr>
              <a:t>paragraphs</a:t>
            </a:r>
            <a:r>
              <a:rPr lang="nl-NL" dirty="0">
                <a:latin typeface="Franklin Gothic Book" panose="020B0503020102020204" pitchFamily="34" charset="0"/>
              </a:rPr>
              <a:t> are </a:t>
            </a:r>
            <a:r>
              <a:rPr lang="nl-NL" dirty="0" err="1">
                <a:latin typeface="Franklin Gothic Book" panose="020B0503020102020204" pitchFamily="34" charset="0"/>
              </a:rPr>
              <a:t>unified</a:t>
            </a:r>
            <a:r>
              <a:rPr lang="nl-NL" dirty="0">
                <a:latin typeface="Franklin Gothic Book" panose="020B0503020102020204" pitchFamily="34" charset="0"/>
              </a:rPr>
              <a:t>, coherent,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well-</a:t>
            </a:r>
            <a:r>
              <a:rPr lang="nl-NL" dirty="0" err="1">
                <a:latin typeface="Franklin Gothic Book" panose="020B0503020102020204" pitchFamily="34" charset="0"/>
              </a:rPr>
              <a:t>developed</a:t>
            </a:r>
            <a:r>
              <a:rPr lang="nl-NL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863B333-88E8-4959-A55D-D7F8B9FFB184}"/>
              </a:ext>
            </a:extLst>
          </p:cNvPr>
          <p:cNvSpPr/>
          <p:nvPr/>
        </p:nvSpPr>
        <p:spPr>
          <a:xfrm rot="1447666">
            <a:off x="5830904" y="635782"/>
            <a:ext cx="2524125" cy="10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latin typeface="Franklin Gothic Book" panose="020B05030201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1606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STRUCTURE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err="1">
                <a:latin typeface="Franklin Gothic Book" panose="020B0503020102020204" pitchFamily="34" charset="0"/>
              </a:rPr>
              <a:t>Transition</a:t>
            </a:r>
            <a:r>
              <a:rPr lang="nl-NL" dirty="0">
                <a:latin typeface="Franklin Gothic Book" panose="020B0503020102020204" pitchFamily="34" charset="0"/>
              </a:rPr>
              <a:t> word(s)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A25B51D-E173-4E3E-9F58-925B18477A6C}"/>
              </a:ext>
            </a:extLst>
          </p:cNvPr>
          <p:cNvSpPr txBox="1">
            <a:spLocks/>
          </p:cNvSpPr>
          <p:nvPr/>
        </p:nvSpPr>
        <p:spPr>
          <a:xfrm>
            <a:off x="2055038" y="2055560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Franklin Gothic Book" panose="020B0503020102020204" pitchFamily="34" charset="0"/>
              </a:rPr>
              <a:t>Topic </a:t>
            </a:r>
            <a:r>
              <a:rPr lang="nl-NL" dirty="0" err="1">
                <a:latin typeface="Franklin Gothic Book" panose="020B0503020102020204" pitchFamily="34" charset="0"/>
              </a:rPr>
              <a:t>sentence</a:t>
            </a:r>
            <a:r>
              <a:rPr lang="nl-NL" dirty="0">
                <a:latin typeface="Franklin Gothic Book" panose="020B0503020102020204" pitchFamily="34" charset="0"/>
              </a:rPr>
              <a:t> (</a:t>
            </a:r>
            <a:r>
              <a:rPr lang="nl-NL" dirty="0" err="1">
                <a:latin typeface="Franklin Gothic Book" panose="020B0503020102020204" pitchFamily="34" charset="0"/>
              </a:rPr>
              <a:t>beginning</a:t>
            </a:r>
            <a:r>
              <a:rPr lang="nl-NL" dirty="0">
                <a:latin typeface="Franklin Gothic Book" panose="020B0503020102020204" pitchFamily="34" charset="0"/>
              </a:rPr>
              <a:t> or end)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A23DBE2-8A3D-425B-8225-A2A314D35F19}"/>
              </a:ext>
            </a:extLst>
          </p:cNvPr>
          <p:cNvSpPr txBox="1">
            <a:spLocks/>
          </p:cNvSpPr>
          <p:nvPr/>
        </p:nvSpPr>
        <p:spPr>
          <a:xfrm>
            <a:off x="2055038" y="2403451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Franklin Gothic Book" panose="020B0503020102020204" pitchFamily="34" charset="0"/>
              </a:rPr>
              <a:t>Support</a:t>
            </a: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Reasoning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Examples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Statistics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>
                <a:latin typeface="Franklin Gothic Book" panose="020B0503020102020204" pitchFamily="34" charset="0"/>
              </a:rPr>
              <a:t>Expert opinion</a:t>
            </a: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Anecdotal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evidence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9838CEB-0460-4B29-8A55-DAC1081B3521}"/>
              </a:ext>
            </a:extLst>
          </p:cNvPr>
          <p:cNvSpPr txBox="1">
            <a:spLocks/>
          </p:cNvSpPr>
          <p:nvPr/>
        </p:nvSpPr>
        <p:spPr>
          <a:xfrm>
            <a:off x="2628897" y="249544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Body </a:t>
            </a:r>
            <a:r>
              <a:rPr lang="nl-NL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paragraph</a:t>
            </a:r>
            <a:endParaRPr lang="nl-NL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9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7906"/>
            <a:ext cx="7772400" cy="4542187"/>
          </a:xfrm>
        </p:spPr>
        <p:txBody>
          <a:bodyPr anchor="t" anchorCtr="0">
            <a:normAutofit fontScale="90000"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The first element of a persuasive essay is 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title</a:t>
            </a:r>
            <a:r>
              <a:rPr lang="en-US" dirty="0">
                <a:latin typeface="Franklin Gothic Book" panose="020B0503020102020204" pitchFamily="34" charset="0"/>
              </a:rPr>
              <a:t>. It has an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introduction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body</a:t>
            </a:r>
            <a:r>
              <a:rPr lang="en-US" dirty="0">
                <a:latin typeface="Franklin Gothic Book" panose="020B0503020102020204" pitchFamily="34" charset="0"/>
              </a:rPr>
              <a:t> paragraphs, and 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conclusion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4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-79491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</a:t>
            </a:r>
            <a:r>
              <a:rPr lang="nl-NL" dirty="0" err="1">
                <a:latin typeface="Franklin Gothic Book" panose="020B0503020102020204" pitchFamily="34" charset="0"/>
              </a:rPr>
              <a:t>Unified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D350B0-E654-4ED7-BED3-04D2F508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338262"/>
            <a:ext cx="7962900" cy="418147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AD1DB59-F28D-418B-B9FA-E79774936C47}"/>
              </a:ext>
            </a:extLst>
          </p:cNvPr>
          <p:cNvSpPr/>
          <p:nvPr/>
        </p:nvSpPr>
        <p:spPr bwMode="auto">
          <a:xfrm>
            <a:off x="6218043" y="5045406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40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Coherent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81C5C3-824D-4F7B-8E01-4D34F35B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828800"/>
            <a:ext cx="8067675" cy="32004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966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1599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Coherent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6C138F-4DC2-47AA-920D-DA0FC413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282"/>
            <a:ext cx="9144000" cy="57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0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399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Coherent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29BF0A-0175-4483-BCCE-B4388E4BF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027907"/>
            <a:ext cx="7972425" cy="56769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CE0B8DC-960A-461B-BF27-50890A0F5A5E}"/>
              </a:ext>
            </a:extLst>
          </p:cNvPr>
          <p:cNvSpPr/>
          <p:nvPr/>
        </p:nvSpPr>
        <p:spPr bwMode="auto">
          <a:xfrm>
            <a:off x="585787" y="6372225"/>
            <a:ext cx="6396038" cy="51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B09543B-1F8D-4A1B-B28B-FA914C16137C}"/>
              </a:ext>
            </a:extLst>
          </p:cNvPr>
          <p:cNvSpPr/>
          <p:nvPr/>
        </p:nvSpPr>
        <p:spPr bwMode="auto">
          <a:xfrm>
            <a:off x="5589743" y="6049467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17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Topic </a:t>
            </a:r>
            <a:r>
              <a:rPr lang="nl-NL" dirty="0" err="1">
                <a:latin typeface="Franklin Gothic Book" panose="020B0503020102020204" pitchFamily="34" charset="0"/>
              </a:rPr>
              <a:t>sentence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9EF51B-1550-4B4D-9FC3-ECF01041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973"/>
            <a:ext cx="9144000" cy="263805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2628900" y="4354809"/>
            <a:ext cx="5105400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9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3F8E43-6F34-45B5-B177-1C071B4D2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00237"/>
            <a:ext cx="7677150" cy="30575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Topic </a:t>
            </a:r>
            <a:r>
              <a:rPr lang="nl-NL" dirty="0" err="1">
                <a:latin typeface="Franklin Gothic Book" panose="020B0503020102020204" pitchFamily="34" charset="0"/>
              </a:rPr>
              <a:t>sentence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0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AEF1B89-AEBC-47AC-80E3-51482797E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5198"/>
            <a:ext cx="8686800" cy="5524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-79491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Well-</a:t>
            </a:r>
            <a:r>
              <a:rPr lang="nl-NL" dirty="0" err="1">
                <a:latin typeface="Franklin Gothic Book" panose="020B0503020102020204" pitchFamily="34" charset="0"/>
              </a:rPr>
              <a:t>developed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-79491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Well-</a:t>
            </a:r>
            <a:r>
              <a:rPr lang="nl-NL" dirty="0" err="1">
                <a:latin typeface="Franklin Gothic Book" panose="020B0503020102020204" pitchFamily="34" charset="0"/>
              </a:rPr>
              <a:t>developed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9933E4-A021-49D4-983D-B893C655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544316"/>
            <a:ext cx="90011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-79491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Well-</a:t>
            </a:r>
            <a:r>
              <a:rPr lang="nl-NL" dirty="0" err="1">
                <a:latin typeface="Franklin Gothic Book" panose="020B0503020102020204" pitchFamily="34" charset="0"/>
              </a:rPr>
              <a:t>developed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C7B19B5-BAB8-4D2E-AC36-89318026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37"/>
            <a:ext cx="91344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1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A3AB2-7C55-49D8-9925-E870D95D1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11618"/>
            <a:ext cx="7772400" cy="2234763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Body </a:t>
            </a:r>
            <a:r>
              <a:rPr lang="nl-NL" dirty="0" err="1">
                <a:latin typeface="Franklin Gothic Book" panose="020B0503020102020204" pitchFamily="34" charset="0"/>
              </a:rPr>
              <a:t>paragraphs</a:t>
            </a:r>
            <a:r>
              <a:rPr lang="nl-NL" dirty="0">
                <a:latin typeface="Franklin Gothic Book" panose="020B0503020102020204" pitchFamily="34" charset="0"/>
              </a:rPr>
              <a:t> are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unified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coherent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well-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developed</a:t>
            </a:r>
            <a:r>
              <a:rPr lang="nl-NL" dirty="0"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14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7906"/>
            <a:ext cx="7772400" cy="4542187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An </a:t>
            </a:r>
            <a:r>
              <a:rPr lang="nl-NL" dirty="0" err="1">
                <a:latin typeface="Franklin Gothic Book" panose="020B0503020102020204" pitchFamily="34" charset="0"/>
              </a:rPr>
              <a:t>introduction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is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creative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, draws attention,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communicates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topic in detail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its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relevance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asserts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author’s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opinion,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structures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essay.</a:t>
            </a:r>
          </a:p>
        </p:txBody>
      </p:sp>
    </p:spTree>
    <p:extLst>
      <p:ext uri="{BB962C8B-B14F-4D97-AF65-F5344CB8AC3E}">
        <p14:creationId xmlns:p14="http://schemas.microsoft.com/office/powerpoint/2010/main" val="3497905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>
            <a:normAutofit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A </a:t>
            </a:r>
            <a:r>
              <a:rPr lang="nl-NL" dirty="0" err="1">
                <a:latin typeface="Franklin Gothic Book" panose="020B0503020102020204" pitchFamily="34" charset="0"/>
              </a:rPr>
              <a:t>conclusion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generalises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and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 is </a:t>
            </a:r>
            <a:r>
              <a:rPr lang="nl-NL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poignant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542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Summary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4648199" y="631106"/>
            <a:ext cx="4850007" cy="79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B10C4D-11DA-4DD6-90C0-25F0216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3" y="2179986"/>
            <a:ext cx="8189214" cy="34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</a:t>
            </a:r>
            <a:r>
              <a:rPr lang="nl-NL" dirty="0" err="1">
                <a:latin typeface="Franklin Gothic Book" panose="020B0503020102020204" pitchFamily="34" charset="0"/>
              </a:rPr>
              <a:t>Weak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5218042" y="631106"/>
            <a:ext cx="4850007" cy="79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BDB37F-B620-4E5B-A925-71747A81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2" y="2657060"/>
            <a:ext cx="8947736" cy="154388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1101E45-FE3A-4CC8-B2E0-801632779053}"/>
              </a:ext>
            </a:extLst>
          </p:cNvPr>
          <p:cNvSpPr/>
          <p:nvPr/>
        </p:nvSpPr>
        <p:spPr bwMode="auto">
          <a:xfrm>
            <a:off x="-381539" y="2514241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99D3815-748F-4946-B408-3AE069C7B86D}"/>
              </a:ext>
            </a:extLst>
          </p:cNvPr>
          <p:cNvSpPr txBox="1">
            <a:spLocks/>
          </p:cNvSpPr>
          <p:nvPr/>
        </p:nvSpPr>
        <p:spPr>
          <a:xfrm>
            <a:off x="2525368" y="5227635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(</a:t>
            </a:r>
            <a:r>
              <a:rPr lang="nl-NL" sz="2000" dirty="0" err="1">
                <a:latin typeface="Franklin Gothic Book" panose="020B0503020102020204" pitchFamily="34" charset="0"/>
              </a:rPr>
              <a:t>final</a:t>
            </a:r>
            <a:r>
              <a:rPr lang="nl-NL" sz="2000" dirty="0">
                <a:latin typeface="Franklin Gothic Book" panose="020B0503020102020204" pitchFamily="34" charset="0"/>
              </a:rPr>
              <a:t> </a:t>
            </a:r>
            <a:r>
              <a:rPr lang="nl-NL" sz="2000" dirty="0" err="1">
                <a:latin typeface="Franklin Gothic Book" panose="020B0503020102020204" pitchFamily="34" charset="0"/>
              </a:rPr>
              <a:t>sentence</a:t>
            </a:r>
            <a:r>
              <a:rPr lang="nl-NL" sz="2000" dirty="0">
                <a:latin typeface="Franklin Gothic Book" panose="020B0503020102020204" pitchFamily="34" charset="0"/>
              </a:rPr>
              <a:t> of a student essay)</a:t>
            </a:r>
          </a:p>
        </p:txBody>
      </p:sp>
    </p:spTree>
    <p:extLst>
      <p:ext uri="{BB962C8B-B14F-4D97-AF65-F5344CB8AC3E}">
        <p14:creationId xmlns:p14="http://schemas.microsoft.com/office/powerpoint/2010/main" val="25547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</a:t>
            </a:r>
            <a:r>
              <a:rPr lang="nl-NL" dirty="0" err="1">
                <a:latin typeface="Franklin Gothic Book" panose="020B0503020102020204" pitchFamily="34" charset="0"/>
              </a:rPr>
              <a:t>Weak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5218042" y="631106"/>
            <a:ext cx="4850007" cy="79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99D3815-748F-4946-B408-3AE069C7B86D}"/>
              </a:ext>
            </a:extLst>
          </p:cNvPr>
          <p:cNvSpPr txBox="1">
            <a:spLocks/>
          </p:cNvSpPr>
          <p:nvPr/>
        </p:nvSpPr>
        <p:spPr>
          <a:xfrm>
            <a:off x="2525368" y="5227635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(</a:t>
            </a:r>
            <a:r>
              <a:rPr lang="nl-NL" sz="2000" dirty="0" err="1">
                <a:latin typeface="Franklin Gothic Book" panose="020B0503020102020204" pitchFamily="34" charset="0"/>
              </a:rPr>
              <a:t>final</a:t>
            </a:r>
            <a:r>
              <a:rPr lang="nl-NL" sz="2000" dirty="0">
                <a:latin typeface="Franklin Gothic Book" panose="020B0503020102020204" pitchFamily="34" charset="0"/>
              </a:rPr>
              <a:t> </a:t>
            </a:r>
            <a:r>
              <a:rPr lang="nl-NL" sz="2000" dirty="0" err="1">
                <a:latin typeface="Franklin Gothic Book" panose="020B0503020102020204" pitchFamily="34" charset="0"/>
              </a:rPr>
              <a:t>sentence</a:t>
            </a:r>
            <a:r>
              <a:rPr lang="nl-NL" sz="2000" dirty="0">
                <a:latin typeface="Franklin Gothic Book" panose="020B0503020102020204" pitchFamily="34" charset="0"/>
              </a:rPr>
              <a:t> of a student essay)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7DD8F0-E038-4D36-85BA-CF762F83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4" y="2405269"/>
            <a:ext cx="8618952" cy="204746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1101E45-FE3A-4CC8-B2E0-801632779053}"/>
              </a:ext>
            </a:extLst>
          </p:cNvPr>
          <p:cNvSpPr/>
          <p:nvPr/>
        </p:nvSpPr>
        <p:spPr bwMode="auto">
          <a:xfrm>
            <a:off x="100364" y="2373743"/>
            <a:ext cx="6896784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3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486515-BBB4-400E-A964-B5DA8D63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50" y="2339008"/>
            <a:ext cx="8579700" cy="217998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</a:t>
            </a:r>
            <a:r>
              <a:rPr lang="nl-NL" dirty="0" err="1">
                <a:latin typeface="Franklin Gothic Book" panose="020B0503020102020204" pitchFamily="34" charset="0"/>
              </a:rPr>
              <a:t>Weak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5218042" y="631106"/>
            <a:ext cx="4850007" cy="79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99D3815-748F-4946-B408-3AE069C7B86D}"/>
              </a:ext>
            </a:extLst>
          </p:cNvPr>
          <p:cNvSpPr txBox="1">
            <a:spLocks/>
          </p:cNvSpPr>
          <p:nvPr/>
        </p:nvSpPr>
        <p:spPr>
          <a:xfrm>
            <a:off x="2525368" y="5227635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(</a:t>
            </a:r>
            <a:r>
              <a:rPr lang="nl-NL" sz="2000" dirty="0" err="1">
                <a:latin typeface="Franklin Gothic Book" panose="020B0503020102020204" pitchFamily="34" charset="0"/>
              </a:rPr>
              <a:t>final</a:t>
            </a:r>
            <a:r>
              <a:rPr lang="nl-NL" sz="2000" dirty="0">
                <a:latin typeface="Franklin Gothic Book" panose="020B0503020102020204" pitchFamily="34" charset="0"/>
              </a:rPr>
              <a:t> </a:t>
            </a:r>
            <a:r>
              <a:rPr lang="nl-NL" sz="2000" dirty="0" err="1">
                <a:latin typeface="Franklin Gothic Book" panose="020B0503020102020204" pitchFamily="34" charset="0"/>
              </a:rPr>
              <a:t>sentence</a:t>
            </a:r>
            <a:r>
              <a:rPr lang="nl-NL" sz="2000" dirty="0">
                <a:latin typeface="Franklin Gothic Book" panose="020B0503020102020204" pitchFamily="34" charset="0"/>
              </a:rPr>
              <a:t> of a student essay)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101E45-FE3A-4CC8-B2E0-801632779053}"/>
              </a:ext>
            </a:extLst>
          </p:cNvPr>
          <p:cNvSpPr/>
          <p:nvPr/>
        </p:nvSpPr>
        <p:spPr bwMode="auto">
          <a:xfrm>
            <a:off x="100363" y="2373743"/>
            <a:ext cx="757264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0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248D6E1-DA7D-49DF-8931-9977DADC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4" y="2107097"/>
            <a:ext cx="8817032" cy="264380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Personal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0334A0-91D1-4E0C-9449-1BDCDA8E5D2F}"/>
              </a:ext>
            </a:extLst>
          </p:cNvPr>
          <p:cNvSpPr/>
          <p:nvPr/>
        </p:nvSpPr>
        <p:spPr bwMode="auto">
          <a:xfrm>
            <a:off x="4886737" y="645891"/>
            <a:ext cx="4850007" cy="79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99D3815-748F-4946-B408-3AE069C7B86D}"/>
              </a:ext>
            </a:extLst>
          </p:cNvPr>
          <p:cNvSpPr txBox="1">
            <a:spLocks/>
          </p:cNvSpPr>
          <p:nvPr/>
        </p:nvSpPr>
        <p:spPr>
          <a:xfrm>
            <a:off x="2525368" y="5227635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(</a:t>
            </a:r>
            <a:r>
              <a:rPr lang="nl-NL" sz="2000" dirty="0" err="1">
                <a:latin typeface="Franklin Gothic Book" panose="020B0503020102020204" pitchFamily="34" charset="0"/>
              </a:rPr>
              <a:t>conclusion</a:t>
            </a:r>
            <a:r>
              <a:rPr lang="nl-NL" sz="2000" dirty="0">
                <a:latin typeface="Franklin Gothic Book" panose="020B0503020102020204" pitchFamily="34" charset="0"/>
              </a:rPr>
              <a:t> of a student essay)</a:t>
            </a:r>
          </a:p>
        </p:txBody>
      </p:sp>
    </p:spTree>
    <p:extLst>
      <p:ext uri="{BB962C8B-B14F-4D97-AF65-F5344CB8AC3E}">
        <p14:creationId xmlns:p14="http://schemas.microsoft.com/office/powerpoint/2010/main" val="17814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>
            <a:normAutofit/>
          </a:bodyPr>
          <a:lstStyle/>
          <a:p>
            <a:r>
              <a:rPr lang="en-GB" dirty="0">
                <a:latin typeface="Franklin Gothic Book" panose="020B0503020102020204" pitchFamily="34" charset="0"/>
              </a:rPr>
              <a:t>A conclusion generalises and is poignant.</a:t>
            </a:r>
            <a:endParaRPr lang="en-GB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EE55725-38FD-4EAA-B8A3-2CCD139592A6}"/>
              </a:ext>
            </a:extLst>
          </p:cNvPr>
          <p:cNvSpPr/>
          <p:nvPr/>
        </p:nvSpPr>
        <p:spPr>
          <a:xfrm rot="1447666">
            <a:off x="5830904" y="635782"/>
            <a:ext cx="2524125" cy="10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latin typeface="Franklin Gothic Book" panose="020B05030201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020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STRUCTURE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err="1">
                <a:latin typeface="Franklin Gothic Book" panose="020B0503020102020204" pitchFamily="34" charset="0"/>
              </a:rPr>
              <a:t>Condenses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specifics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into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general</a:t>
            </a:r>
            <a:r>
              <a:rPr lang="nl-NL" dirty="0">
                <a:latin typeface="Franklin Gothic Book" panose="020B0503020102020204" pitchFamily="34" charset="0"/>
              </a:rPr>
              <a:t> statement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A25B51D-E173-4E3E-9F58-925B18477A6C}"/>
              </a:ext>
            </a:extLst>
          </p:cNvPr>
          <p:cNvSpPr txBox="1">
            <a:spLocks/>
          </p:cNvSpPr>
          <p:nvPr/>
        </p:nvSpPr>
        <p:spPr>
          <a:xfrm>
            <a:off x="2055038" y="3766445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u="sng" dirty="0" err="1">
                <a:latin typeface="Franklin Gothic Book" panose="020B0503020102020204" pitchFamily="34" charset="0"/>
              </a:rPr>
              <a:t>Memorable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final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sentence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A </a:t>
            </a:r>
            <a:r>
              <a:rPr lang="nl-NL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conclusion</a:t>
            </a:r>
            <a:endParaRPr lang="nl-NL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36618266-F0E3-4BCD-9673-3CCF9FC537A8}"/>
              </a:ext>
            </a:extLst>
          </p:cNvPr>
          <p:cNvSpPr txBox="1">
            <a:spLocks/>
          </p:cNvSpPr>
          <p:nvPr/>
        </p:nvSpPr>
        <p:spPr>
          <a:xfrm>
            <a:off x="2055038" y="2045115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Franklin Gothic Book" panose="020B0503020102020204" pitchFamily="34" charset="0"/>
              </a:rPr>
              <a:t>Content</a:t>
            </a: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Prediction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Warning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Recommendation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>
                <a:latin typeface="Franklin Gothic Book" panose="020B0503020102020204" pitchFamily="34" charset="0"/>
              </a:rPr>
              <a:t>Quote</a:t>
            </a:r>
          </a:p>
          <a:p>
            <a:pPr lvl="1" algn="l"/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39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492604"/>
            <a:ext cx="874395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Loop back </a:t>
            </a:r>
            <a:r>
              <a:rPr lang="nl-NL" dirty="0" err="1">
                <a:latin typeface="Franklin Gothic Book" panose="020B0503020102020204" pitchFamily="34" charset="0"/>
              </a:rPr>
              <a:t>phrase</a:t>
            </a:r>
            <a:r>
              <a:rPr lang="nl-NL" dirty="0">
                <a:latin typeface="Franklin Gothic Book" panose="020B0503020102020204" pitchFamily="34" charset="0"/>
              </a:rPr>
              <a:t>/</a:t>
            </a:r>
            <a:r>
              <a:rPr lang="nl-NL" dirty="0" err="1">
                <a:latin typeface="Franklin Gothic Book" panose="020B0503020102020204" pitchFamily="34" charset="0"/>
              </a:rPr>
              <a:t>idea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51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Link </a:t>
            </a:r>
            <a:r>
              <a:rPr lang="nl-NL" dirty="0" err="1">
                <a:latin typeface="Franklin Gothic Book" panose="020B0503020102020204" pitchFamily="34" charset="0"/>
              </a:rPr>
              <a:t>to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old</a:t>
            </a:r>
            <a:r>
              <a:rPr lang="nl-NL" dirty="0">
                <a:latin typeface="Franklin Gothic Book" panose="020B0503020102020204" pitchFamily="34" charset="0"/>
              </a:rPr>
              <a:t>/new context</a:t>
            </a:r>
          </a:p>
        </p:txBody>
      </p:sp>
    </p:spTree>
    <p:extLst>
      <p:ext uri="{BB962C8B-B14F-4D97-AF65-F5344CB8AC3E}">
        <p14:creationId xmlns:p14="http://schemas.microsoft.com/office/powerpoint/2010/main" val="24133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50C9704-B5EF-42AB-B485-A56189A3EBEF}"/>
              </a:ext>
            </a:extLst>
          </p:cNvPr>
          <p:cNvSpPr txBox="1">
            <a:spLocks/>
          </p:cNvSpPr>
          <p:nvPr/>
        </p:nvSpPr>
        <p:spPr>
          <a:xfrm>
            <a:off x="685800" y="1157906"/>
            <a:ext cx="7772400" cy="4542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Franklin Gothic Book" panose="020B0503020102020204" pitchFamily="34" charset="0"/>
              </a:rPr>
              <a:t>An </a:t>
            </a:r>
            <a:r>
              <a:rPr lang="nl-NL" dirty="0" err="1">
                <a:latin typeface="Franklin Gothic Book" panose="020B0503020102020204" pitchFamily="34" charset="0"/>
              </a:rPr>
              <a:t>introduction</a:t>
            </a:r>
            <a:r>
              <a:rPr lang="nl-NL" dirty="0">
                <a:latin typeface="Franklin Gothic Book" panose="020B0503020102020204" pitchFamily="34" charset="0"/>
              </a:rPr>
              <a:t> is </a:t>
            </a:r>
            <a:r>
              <a:rPr lang="nl-NL" dirty="0" err="1">
                <a:latin typeface="Franklin Gothic Book" panose="020B0503020102020204" pitchFamily="34" charset="0"/>
              </a:rPr>
              <a:t>creative</a:t>
            </a:r>
            <a:r>
              <a:rPr lang="nl-NL" dirty="0">
                <a:latin typeface="Franklin Gothic Book" panose="020B0503020102020204" pitchFamily="34" charset="0"/>
              </a:rPr>
              <a:t>, draws attention, </a:t>
            </a:r>
            <a:r>
              <a:rPr lang="nl-NL" dirty="0" err="1">
                <a:latin typeface="Franklin Gothic Book" panose="020B0503020102020204" pitchFamily="34" charset="0"/>
              </a:rPr>
              <a:t>communicates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the</a:t>
            </a:r>
            <a:r>
              <a:rPr lang="nl-NL" dirty="0">
                <a:latin typeface="Franklin Gothic Book" panose="020B0503020102020204" pitchFamily="34" charset="0"/>
              </a:rPr>
              <a:t> topic in detail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its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relevance</a:t>
            </a:r>
            <a:r>
              <a:rPr lang="nl-NL" dirty="0">
                <a:latin typeface="Franklin Gothic Book" panose="020B0503020102020204" pitchFamily="34" charset="0"/>
              </a:rPr>
              <a:t>, </a:t>
            </a:r>
            <a:r>
              <a:rPr lang="nl-NL" dirty="0" err="1">
                <a:latin typeface="Franklin Gothic Book" panose="020B0503020102020204" pitchFamily="34" charset="0"/>
              </a:rPr>
              <a:t>asserts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author’s</a:t>
            </a:r>
            <a:r>
              <a:rPr lang="nl-NL" dirty="0">
                <a:latin typeface="Franklin Gothic Book" panose="020B0503020102020204" pitchFamily="34" charset="0"/>
              </a:rPr>
              <a:t> opinion,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structures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the</a:t>
            </a:r>
            <a:r>
              <a:rPr lang="nl-NL" dirty="0">
                <a:latin typeface="Franklin Gothic Book" panose="020B0503020102020204" pitchFamily="34" charset="0"/>
              </a:rPr>
              <a:t> essay.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8023D7-0AA4-4521-9396-06031DB2976A}"/>
              </a:ext>
            </a:extLst>
          </p:cNvPr>
          <p:cNvSpPr/>
          <p:nvPr/>
        </p:nvSpPr>
        <p:spPr>
          <a:xfrm rot="1447666">
            <a:off x="5830904" y="635782"/>
            <a:ext cx="2524125" cy="10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latin typeface="Franklin Gothic Book" panose="020B05030201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8230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</a:t>
            </a:r>
            <a:r>
              <a:rPr lang="nl-NL" dirty="0" err="1">
                <a:latin typeface="Franklin Gothic Book" panose="020B0503020102020204" pitchFamily="34" charset="0"/>
              </a:rPr>
              <a:t>One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syllable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words</a:t>
            </a:r>
            <a:r>
              <a:rPr lang="nl-NL" dirty="0">
                <a:latin typeface="Franklin Gothic Book" panose="020B0503020102020204" pitchFamily="34" charset="0"/>
              </a:rPr>
              <a:t>/short </a:t>
            </a:r>
            <a:r>
              <a:rPr lang="nl-NL" dirty="0" err="1">
                <a:latin typeface="Franklin Gothic Book" panose="020B0503020102020204" pitchFamily="34" charset="0"/>
              </a:rPr>
              <a:t>sentences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s://upload.wikimedia.org/wikipedia/commons/e/e5/Sonnet_18_1609_2.jpg">
            <a:extLst>
              <a:ext uri="{FF2B5EF4-FFF2-40B4-BE49-F238E27FC236}">
                <a16:creationId xmlns:a16="http://schemas.microsoft.com/office/drawing/2014/main" id="{8A25EB7F-446F-4B5C-BF80-4CABBFC6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36" y="1818167"/>
            <a:ext cx="5492328" cy="44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0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>
            <a:normAutofit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A </a:t>
            </a:r>
            <a:r>
              <a:rPr lang="nl-NL" dirty="0" err="1">
                <a:latin typeface="Franklin Gothic Book" panose="020B0503020102020204" pitchFamily="34" charset="0"/>
              </a:rPr>
              <a:t>conclusion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generalises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and</a:t>
            </a:r>
            <a:r>
              <a:rPr lang="nl-NL" dirty="0">
                <a:latin typeface="Franklin Gothic Book" panose="020B0503020102020204" pitchFamily="34" charset="0"/>
              </a:rPr>
              <a:t> is </a:t>
            </a:r>
            <a:r>
              <a:rPr lang="nl-N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poignant</a:t>
            </a:r>
            <a:r>
              <a:rPr lang="nl-NL" dirty="0">
                <a:latin typeface="Franklin Gothic Book" panose="020B0503020102020204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401340" y="4858784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Vague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19CA56A-8B5B-4B6D-BB3F-FE59E7923C4D}"/>
              </a:ext>
            </a:extLst>
          </p:cNvPr>
          <p:cNvSpPr/>
          <p:nvPr/>
        </p:nvSpPr>
        <p:spPr bwMode="auto">
          <a:xfrm>
            <a:off x="5086349" y="673249"/>
            <a:ext cx="4850007" cy="730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C6DA9C-ACA2-4610-B9F7-D66E173E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2824162"/>
            <a:ext cx="77819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226918F-E385-4087-AE4F-B7FEF795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PROBLEM: Personal </a:t>
            </a:r>
            <a:r>
              <a:rPr lang="nl-NL" dirty="0" err="1">
                <a:latin typeface="Franklin Gothic Book" panose="020B0503020102020204" pitchFamily="34" charset="0"/>
              </a:rPr>
              <a:t>tone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19CA56A-8B5B-4B6D-BB3F-FE59E7923C4D}"/>
              </a:ext>
            </a:extLst>
          </p:cNvPr>
          <p:cNvSpPr/>
          <p:nvPr/>
        </p:nvSpPr>
        <p:spPr bwMode="auto">
          <a:xfrm>
            <a:off x="4293993" y="730399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623710B-AF16-42C8-AEA3-004C0AE3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2871787"/>
            <a:ext cx="76009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STRUCTURE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Franklin Gothic Book" panose="020B0503020102020204" pitchFamily="34" charset="0"/>
              </a:rPr>
              <a:t>Opener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A25B51D-E173-4E3E-9F58-925B18477A6C}"/>
              </a:ext>
            </a:extLst>
          </p:cNvPr>
          <p:cNvSpPr txBox="1">
            <a:spLocks/>
          </p:cNvSpPr>
          <p:nvPr/>
        </p:nvSpPr>
        <p:spPr>
          <a:xfrm>
            <a:off x="2055036" y="3837708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latin typeface="Franklin Gothic Book" panose="020B0503020102020204" pitchFamily="34" charset="0"/>
              </a:rPr>
              <a:t>Thesis statement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A23DBE2-8A3D-425B-8225-A2A314D35F19}"/>
              </a:ext>
            </a:extLst>
          </p:cNvPr>
          <p:cNvSpPr txBox="1">
            <a:spLocks/>
          </p:cNvSpPr>
          <p:nvPr/>
        </p:nvSpPr>
        <p:spPr>
          <a:xfrm>
            <a:off x="2055036" y="4248540"/>
            <a:ext cx="5033919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>
                <a:latin typeface="Franklin Gothic Book" panose="020B0503020102020204" pitchFamily="34" charset="0"/>
              </a:rPr>
              <a:t>Topic</a:t>
            </a:r>
          </a:p>
          <a:p>
            <a:pPr lvl="1" algn="l"/>
            <a:r>
              <a:rPr lang="nl-NL" dirty="0">
                <a:latin typeface="Franklin Gothic Book" panose="020B0503020102020204" pitchFamily="34" charset="0"/>
              </a:rPr>
              <a:t>Opinion</a:t>
            </a: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Structures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paragraphs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42D25A1-EC7C-4127-9DBE-B01C5109F6D5}"/>
              </a:ext>
            </a:extLst>
          </p:cNvPr>
          <p:cNvSpPr txBox="1">
            <a:spLocks/>
          </p:cNvSpPr>
          <p:nvPr/>
        </p:nvSpPr>
        <p:spPr>
          <a:xfrm>
            <a:off x="2055038" y="2118501"/>
            <a:ext cx="6460312" cy="344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Current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affairs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Statistic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Anecdote</a:t>
            </a:r>
            <a:endParaRPr lang="nl-NL" dirty="0">
              <a:latin typeface="Franklin Gothic Book" panose="020B0503020102020204" pitchFamily="34" charset="0"/>
            </a:endParaRP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Thought</a:t>
            </a:r>
            <a:r>
              <a:rPr lang="nl-NL" dirty="0">
                <a:latin typeface="Franklin Gothic Book" panose="020B0503020102020204" pitchFamily="34" charset="0"/>
              </a:rPr>
              <a:t> experiment/</a:t>
            </a:r>
            <a:r>
              <a:rPr lang="nl-NL" dirty="0" err="1">
                <a:latin typeface="Franklin Gothic Book" panose="020B0503020102020204" pitchFamily="34" charset="0"/>
              </a:rPr>
              <a:t>controversial</a:t>
            </a:r>
            <a:r>
              <a:rPr lang="nl-NL" dirty="0">
                <a:latin typeface="Franklin Gothic Book" panose="020B0503020102020204" pitchFamily="34" charset="0"/>
              </a:rPr>
              <a:t> statement</a:t>
            </a:r>
          </a:p>
          <a:p>
            <a:pPr lvl="1" algn="l"/>
            <a:r>
              <a:rPr lang="nl-NL" dirty="0" err="1">
                <a:latin typeface="Franklin Gothic Book" panose="020B0503020102020204" pitchFamily="34" charset="0"/>
              </a:rPr>
              <a:t>Quotation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4975856-8FE1-47F0-B917-D4350F874496}"/>
              </a:ext>
            </a:extLst>
          </p:cNvPr>
          <p:cNvSpPr txBox="1">
            <a:spLocks/>
          </p:cNvSpPr>
          <p:nvPr/>
        </p:nvSpPr>
        <p:spPr>
          <a:xfrm>
            <a:off x="3638550" y="265376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An </a:t>
            </a:r>
            <a:r>
              <a:rPr lang="nl-NL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introduction</a:t>
            </a:r>
            <a:endParaRPr lang="nl-NL" sz="2000" dirty="0">
              <a:solidFill>
                <a:schemeClr val="accent6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2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17359" y="4284626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2DC16-9AF0-42A0-B2DB-1F83A8DFAA73}"/>
              </a:ext>
            </a:extLst>
          </p:cNvPr>
          <p:cNvSpPr/>
          <p:nvPr/>
        </p:nvSpPr>
        <p:spPr>
          <a:xfrm>
            <a:off x="733425" y="4582133"/>
            <a:ext cx="5188688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11D5A42-300B-42DC-B29B-2D590C028E40}"/>
              </a:ext>
            </a:extLst>
          </p:cNvPr>
          <p:cNvSpPr/>
          <p:nvPr/>
        </p:nvSpPr>
        <p:spPr bwMode="auto">
          <a:xfrm>
            <a:off x="2884643" y="4656913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schermafbeelding, tekst&#10;&#10;Automatisch gegenereerde beschrijving">
            <a:extLst>
              <a:ext uri="{FF2B5EF4-FFF2-40B4-BE49-F238E27FC236}">
                <a16:creationId xmlns:a16="http://schemas.microsoft.com/office/drawing/2014/main" id="{9E5B4214-86C7-47D9-9B5F-FC937FC06F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5" t="24141" r="3256" b="64750"/>
          <a:stretch/>
        </p:blipFill>
        <p:spPr bwMode="auto">
          <a:xfrm>
            <a:off x="0" y="1855304"/>
            <a:ext cx="9250018" cy="3154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83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5299223" y="5039833"/>
            <a:ext cx="2222205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1025" y="-79491"/>
            <a:ext cx="1030605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GOOD PRACTICE: </a:t>
            </a:r>
            <a:r>
              <a:rPr lang="nl-NL" dirty="0" err="1">
                <a:latin typeface="Franklin Gothic Book" panose="020B0503020102020204" pitchFamily="34" charset="0"/>
              </a:rPr>
              <a:t>Structures</a:t>
            </a:r>
            <a:r>
              <a:rPr lang="nl-NL" dirty="0">
                <a:latin typeface="Franklin Gothic Book" panose="020B0503020102020204" pitchFamily="34" charset="0"/>
              </a:rPr>
              <a:t> </a:t>
            </a:r>
            <a:r>
              <a:rPr lang="nl-NL" dirty="0" err="1">
                <a:latin typeface="Franklin Gothic Book" panose="020B0503020102020204" pitchFamily="34" charset="0"/>
              </a:rPr>
              <a:t>paragraphs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AD1DB59-F28D-418B-B9FA-E79774936C47}"/>
              </a:ext>
            </a:extLst>
          </p:cNvPr>
          <p:cNvSpPr/>
          <p:nvPr/>
        </p:nvSpPr>
        <p:spPr bwMode="auto">
          <a:xfrm>
            <a:off x="6218043" y="5045406"/>
            <a:ext cx="4850007" cy="595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AF9C2C2-F54B-4549-910A-4F725569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857250"/>
            <a:ext cx="70770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00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2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4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5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664C5C4CCE446A9AC321921EFC0DD" ma:contentTypeVersion="13" ma:contentTypeDescription="Create a new document." ma:contentTypeScope="" ma:versionID="d9b34ecd3615c017e57ac69bfc809a29">
  <xsd:schema xmlns:xsd="http://www.w3.org/2001/XMLSchema" xmlns:xs="http://www.w3.org/2001/XMLSchema" xmlns:p="http://schemas.microsoft.com/office/2006/metadata/properties" xmlns:ns3="8faa97ee-5109-493a-bce5-13456d13f9a8" xmlns:ns4="91b29d16-623a-4c64-aa00-3877f4ec625e" targetNamespace="http://schemas.microsoft.com/office/2006/metadata/properties" ma:root="true" ma:fieldsID="0156aa31c6fbab398969041f3add819b" ns3:_="" ns4:_="">
    <xsd:import namespace="8faa97ee-5109-493a-bce5-13456d13f9a8"/>
    <xsd:import namespace="91b29d16-623a-4c64-aa00-3877f4ec62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a97ee-5109-493a-bce5-13456d13f9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29d16-623a-4c64-aa00-3877f4ec6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9CD22A-E776-43AB-8ADA-2DEF0823ED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52FF00-0023-4D90-BD1E-18B82BB95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a97ee-5109-493a-bce5-13456d13f9a8"/>
    <ds:schemaRef ds:uri="91b29d16-623a-4c64-aa00-3877f4ec6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1CC9F1-4858-49B0-8FB2-D979C561C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377</Words>
  <Application>Microsoft Office PowerPoint</Application>
  <PresentationFormat>Diavoorstelling (4:3)</PresentationFormat>
  <Paragraphs>74</Paragraphs>
  <Slides>41</Slides>
  <Notes>1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7</vt:i4>
      </vt:variant>
      <vt:variant>
        <vt:lpstr>Diatitels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Franklin Gothic Book</vt:lpstr>
      <vt:lpstr>Kantoorthema</vt:lpstr>
      <vt:lpstr>Office Theme</vt:lpstr>
      <vt:lpstr>1_Office Theme</vt:lpstr>
      <vt:lpstr>2_Office Theme</vt:lpstr>
      <vt:lpstr>3_Office Theme</vt:lpstr>
      <vt:lpstr>4_Office Theme</vt:lpstr>
      <vt:lpstr>5_Office Theme</vt:lpstr>
      <vt:lpstr>The first element of a persuasive essay is a title. It has an introduction, body paragraphs, and a conclusion.</vt:lpstr>
      <vt:lpstr>The first element of a persuasive essay is a title. It has an introduction, body paragraphs, and a conclusion.</vt:lpstr>
      <vt:lpstr>An introduction is creative, draws attention, communicates the topic in detail and its relevance, asserts author’s opinion, and structures the essay.</vt:lpstr>
      <vt:lpstr>PowerPoint-presentatie</vt:lpstr>
      <vt:lpstr>PROBLEM: Vague</vt:lpstr>
      <vt:lpstr>PROBLEM: Personal tone</vt:lpstr>
      <vt:lpstr>STRUCTURE</vt:lpstr>
      <vt:lpstr>PowerPoint-presentatie</vt:lpstr>
      <vt:lpstr>GOOD PRACTICE: Structures paragraphs</vt:lpstr>
      <vt:lpstr>GOOD PRACTICE: Specific</vt:lpstr>
      <vt:lpstr>An introduction is creative, draws attention, communicates the topic in detail and its relevance, asserts author’s opinion, and structures the essay.</vt:lpstr>
      <vt:lpstr>PowerPoint-presentatie</vt:lpstr>
      <vt:lpstr>PowerPoint-presentatie</vt:lpstr>
      <vt:lpstr>Body paragraphs are unified, coherent, and well-developed.</vt:lpstr>
      <vt:lpstr>PROBLEM: Not unified</vt:lpstr>
      <vt:lpstr>PROBLEM: Incoherent</vt:lpstr>
      <vt:lpstr>PROBLEM: Underdeveloped</vt:lpstr>
      <vt:lpstr>Body paragraphs are unified, coherent, and well-developed.</vt:lpstr>
      <vt:lpstr>STRUCTURE</vt:lpstr>
      <vt:lpstr>GOOD PRACTICE: Unified</vt:lpstr>
      <vt:lpstr>GOOD PRACTICE: Coherent</vt:lpstr>
      <vt:lpstr>GOOD PRACTICE: Coherent</vt:lpstr>
      <vt:lpstr>GOOD PRACTICE: Coherent</vt:lpstr>
      <vt:lpstr>GOOD PRACTICE: Topic sentence</vt:lpstr>
      <vt:lpstr>GOOD PRACTICE: Topic sentence</vt:lpstr>
      <vt:lpstr>GOOD PRACTICE: Well-developed</vt:lpstr>
      <vt:lpstr>GOOD PRACTICE: Well-developed</vt:lpstr>
      <vt:lpstr>GOOD PRACTICE: Well-developed</vt:lpstr>
      <vt:lpstr>Body paragraphs are unified, coherent, and well-developed.</vt:lpstr>
      <vt:lpstr>A conclusion generalises and is poignant.</vt:lpstr>
      <vt:lpstr>PROBLEM: Summary</vt:lpstr>
      <vt:lpstr>PROBLEM: Weak</vt:lpstr>
      <vt:lpstr>PROBLEM: Weak</vt:lpstr>
      <vt:lpstr>PROBLEM: Weak</vt:lpstr>
      <vt:lpstr>PROBLEM: Personal</vt:lpstr>
      <vt:lpstr>A conclusion generalises and is poignant.</vt:lpstr>
      <vt:lpstr>STRUCTURE</vt:lpstr>
      <vt:lpstr>GOOD PRACTICE: Loop back phrase/idea</vt:lpstr>
      <vt:lpstr>GOOD PRACTICE: Link to old/new context</vt:lpstr>
      <vt:lpstr>GOOD PRACTICE: One syllable words/short sentences</vt:lpstr>
      <vt:lpstr>A conclusion generalises and is poignant.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paragraphs</dc:title>
  <dc:creator>Thomas Vermeulen</dc:creator>
  <cp:lastModifiedBy>Imke De Graaf</cp:lastModifiedBy>
  <cp:revision>35</cp:revision>
  <dcterms:created xsi:type="dcterms:W3CDTF">2018-01-31T11:46:49Z</dcterms:created>
  <dcterms:modified xsi:type="dcterms:W3CDTF">2023-08-25T08:07:28Z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0x010100D8D664C5C4CCE446A9AC321921EFC0DD</vt:lpwstr>
  </property>
</Properties>
</file>