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4"/>
  </p:sldMasterIdLst>
  <p:sldIdLst>
    <p:sldId id="256" r:id="rId5"/>
    <p:sldId id="257" r:id="rId6"/>
    <p:sldId id="258" r:id="rId7"/>
    <p:sldId id="259" r:id="rId8"/>
    <p:sldId id="260" r:id="rId9"/>
    <p:sldId id="261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6029" autoAdjust="0"/>
    <p:restoredTop sz="94660"/>
  </p:normalViewPr>
  <p:slideViewPr>
    <p:cSldViewPr snapToGrid="0">
      <p:cViewPr varScale="1">
        <p:scale>
          <a:sx n="63" d="100"/>
          <a:sy n="63" d="100"/>
        </p:scale>
        <p:origin x="764" y="5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kolomm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Afbeelding-ko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A87A34-81AB-432B-8DAE-1953F412C126}" type="datetimeFigureOut">
              <a:rPr lang="en-US" dirty="0"/>
              <a:t>5/30/2023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22F896-40B5-4ADD-8801-0D06FADFA095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48A87A34-81AB-432B-8DAE-1953F412C126}" type="datetimeFigureOut">
              <a:rPr lang="en-US" dirty="0"/>
              <a:pPr/>
              <a:t>5/30/2023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6D22F896-40B5-4ADD-8801-0D06FADFA095}" type="slidenum">
              <a:rPr lang="en-US" dirty="0"/>
              <a:pPr/>
              <a:t>‹nr.›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60" r:id="rId10"/>
    <p:sldLayoutId id="2147483661" r:id="rId11"/>
    <p:sldLayoutId id="2147483666" r:id="rId12"/>
    <p:sldLayoutId id="2147483663" r:id="rId13"/>
    <p:sldLayoutId id="2147483667" r:id="rId14"/>
    <p:sldLayoutId id="2147483668" r:id="rId15"/>
    <p:sldLayoutId id="2147483658" r:id="rId16"/>
    <p:sldLayoutId id="2147483659" r:id="rId17"/>
  </p:sldLayoutIdLst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15B6FB5E-5D59-41F6-B207-F55AD56F6649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/>
              <a:t>De Gerund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CF9920B1-FF18-4CC3-A13D-BBE4607AEC52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9809755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A2976D8-9BB0-4A51-8047-6B8CD8FF3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Wat is een gerund?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71C779C-F30B-46DB-80AF-2D4668DC2EDA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pPr marL="0" indent="0">
              <a:buNone/>
            </a:pPr>
            <a:r>
              <a:rPr lang="nl-NL" dirty="0"/>
              <a:t>Een gerund is een </a:t>
            </a:r>
            <a:r>
              <a:rPr lang="nl-NL" dirty="0" err="1"/>
              <a:t>ing</a:t>
            </a:r>
            <a:r>
              <a:rPr lang="nl-NL" dirty="0"/>
              <a:t>-vorm van een werkwoord die als zelfstandig naamwoord gebruikt wordt.</a:t>
            </a:r>
          </a:p>
          <a:p>
            <a:pPr marL="0" indent="0">
              <a:buNone/>
            </a:pPr>
            <a:r>
              <a:rPr lang="nl-NL" u="sng" dirty="0"/>
              <a:t>Smoking </a:t>
            </a:r>
            <a:r>
              <a:rPr lang="nl-NL" dirty="0"/>
              <a:t>is bad </a:t>
            </a:r>
            <a:r>
              <a:rPr lang="nl-NL" dirty="0" err="1"/>
              <a:t>for</a:t>
            </a:r>
            <a:r>
              <a:rPr lang="nl-NL" dirty="0"/>
              <a:t> </a:t>
            </a:r>
            <a:r>
              <a:rPr lang="nl-NL" dirty="0" err="1"/>
              <a:t>your</a:t>
            </a:r>
            <a:r>
              <a:rPr lang="nl-NL" dirty="0"/>
              <a:t> health -&gt; onderwerp </a:t>
            </a:r>
            <a:r>
              <a:rPr lang="nl-NL" dirty="0">
                <a:solidFill>
                  <a:srgbClr val="FF0000"/>
                </a:solidFill>
              </a:rPr>
              <a:t>is geen </a:t>
            </a:r>
            <a:r>
              <a:rPr lang="nl-NL" dirty="0"/>
              <a:t>werkwoord</a:t>
            </a:r>
          </a:p>
          <a:p>
            <a:pPr marL="0" indent="0">
              <a:buNone/>
            </a:pPr>
            <a:r>
              <a:rPr lang="nl-NL" dirty="0"/>
              <a:t>Do </a:t>
            </a:r>
            <a:r>
              <a:rPr lang="nl-NL" dirty="0" err="1"/>
              <a:t>you</a:t>
            </a:r>
            <a:r>
              <a:rPr lang="nl-NL" dirty="0"/>
              <a:t> like </a:t>
            </a:r>
            <a:r>
              <a:rPr lang="nl-NL" u="sng" dirty="0" err="1"/>
              <a:t>singing</a:t>
            </a:r>
            <a:r>
              <a:rPr lang="nl-NL" dirty="0"/>
              <a:t>? -&gt; lijdend voorwerp </a:t>
            </a:r>
            <a:r>
              <a:rPr lang="nl-NL" dirty="0">
                <a:solidFill>
                  <a:srgbClr val="FF0000"/>
                </a:solidFill>
              </a:rPr>
              <a:t>is geen </a:t>
            </a:r>
            <a:r>
              <a:rPr lang="nl-NL" dirty="0"/>
              <a:t>werkwoord</a:t>
            </a:r>
          </a:p>
        </p:txBody>
      </p:sp>
    </p:spTree>
    <p:extLst>
      <p:ext uri="{BB962C8B-B14F-4D97-AF65-F5344CB8AC3E}">
        <p14:creationId xmlns:p14="http://schemas.microsoft.com/office/powerpoint/2010/main" val="33256868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667B7BB-BA1F-4CCC-B4CF-F5355E41F6F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Wanneer gebruik je een gerund?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55B0F087-4BA1-4611-8D73-16CE6102B4F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1885244"/>
            <a:ext cx="10363826" cy="4865512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sz="2200" dirty="0"/>
              <a:t>Een gerund moet worden gebruikt:</a:t>
            </a:r>
          </a:p>
          <a:p>
            <a:r>
              <a:rPr lang="nl-NL" sz="2200" dirty="0"/>
              <a:t>Als onderwerp</a:t>
            </a:r>
          </a:p>
          <a:p>
            <a:r>
              <a:rPr lang="nl-NL" sz="2200" dirty="0"/>
              <a:t>Na een voorzetsel</a:t>
            </a:r>
            <a:r>
              <a:rPr lang="nl-NL" sz="1400" dirty="0"/>
              <a:t>: </a:t>
            </a:r>
          </a:p>
          <a:p>
            <a:pPr marL="0" indent="0">
              <a:buNone/>
            </a:pPr>
            <a:r>
              <a:rPr lang="nl-NL" sz="1400" dirty="0"/>
              <a:t>     </a:t>
            </a:r>
            <a:r>
              <a:rPr lang="nl-NL" sz="1400" dirty="0" err="1"/>
              <a:t>She</a:t>
            </a:r>
            <a:r>
              <a:rPr lang="nl-NL" sz="1400" dirty="0"/>
              <a:t> went </a:t>
            </a:r>
            <a:r>
              <a:rPr lang="nl-NL" sz="1400" dirty="0" err="1"/>
              <a:t>to</a:t>
            </a:r>
            <a:r>
              <a:rPr lang="nl-NL" sz="1400" dirty="0"/>
              <a:t> school </a:t>
            </a:r>
            <a:r>
              <a:rPr lang="nl-NL" sz="1400" u="sng" dirty="0"/>
              <a:t>without</a:t>
            </a:r>
            <a:r>
              <a:rPr lang="nl-NL" sz="1400" dirty="0"/>
              <a:t> </a:t>
            </a:r>
            <a:r>
              <a:rPr lang="nl-NL" sz="1400" dirty="0" err="1"/>
              <a:t>having</a:t>
            </a:r>
            <a:r>
              <a:rPr lang="nl-NL" sz="1400" dirty="0"/>
              <a:t> </a:t>
            </a:r>
            <a:r>
              <a:rPr lang="nl-NL" sz="1400" dirty="0" err="1"/>
              <a:t>breakfast</a:t>
            </a:r>
            <a:r>
              <a:rPr lang="nl-NL" sz="1400" dirty="0"/>
              <a:t>	I </a:t>
            </a:r>
            <a:r>
              <a:rPr lang="nl-NL" sz="1400" dirty="0" err="1"/>
              <a:t>am</a:t>
            </a:r>
            <a:r>
              <a:rPr lang="nl-NL" sz="1400" dirty="0"/>
              <a:t> thinking </a:t>
            </a:r>
            <a:r>
              <a:rPr lang="nl-NL" sz="1400" u="sng" dirty="0" err="1"/>
              <a:t>about</a:t>
            </a:r>
            <a:r>
              <a:rPr lang="nl-NL" sz="1400" dirty="0"/>
              <a:t> </a:t>
            </a:r>
            <a:r>
              <a:rPr lang="nl-NL" sz="1400" dirty="0" err="1"/>
              <a:t>moving</a:t>
            </a:r>
            <a:r>
              <a:rPr lang="nl-NL" sz="1400" dirty="0"/>
              <a:t> </a:t>
            </a:r>
            <a:r>
              <a:rPr lang="nl-NL" sz="1400" dirty="0" err="1"/>
              <a:t>to</a:t>
            </a:r>
            <a:r>
              <a:rPr lang="nl-NL" sz="1400" dirty="0"/>
              <a:t> </a:t>
            </a:r>
            <a:r>
              <a:rPr lang="nl-NL" sz="1400" dirty="0" err="1"/>
              <a:t>amsterdam</a:t>
            </a:r>
            <a:endParaRPr lang="nl-NL" sz="1400" dirty="0"/>
          </a:p>
          <a:p>
            <a:pPr marL="0" indent="0">
              <a:buNone/>
            </a:pPr>
            <a:r>
              <a:rPr lang="nl-NL" sz="1400" dirty="0"/>
              <a:t>     I </a:t>
            </a:r>
            <a:r>
              <a:rPr lang="nl-NL" sz="1400" dirty="0" err="1"/>
              <a:t>am</a:t>
            </a:r>
            <a:r>
              <a:rPr lang="nl-NL" sz="1400" dirty="0"/>
              <a:t> </a:t>
            </a:r>
            <a:r>
              <a:rPr lang="nl-NL" sz="1400" dirty="0" err="1"/>
              <a:t>looking</a:t>
            </a:r>
            <a:r>
              <a:rPr lang="nl-NL" sz="1400" dirty="0"/>
              <a:t> forward </a:t>
            </a:r>
            <a:r>
              <a:rPr lang="nl-NL" sz="1400" u="sng" dirty="0" err="1"/>
              <a:t>to</a:t>
            </a:r>
            <a:r>
              <a:rPr lang="nl-NL" sz="1400" dirty="0"/>
              <a:t> meeting </a:t>
            </a:r>
            <a:r>
              <a:rPr lang="nl-NL" sz="1400" dirty="0" err="1"/>
              <a:t>you</a:t>
            </a:r>
            <a:r>
              <a:rPr lang="nl-NL" sz="1400" dirty="0"/>
              <a:t> ( </a:t>
            </a:r>
            <a:r>
              <a:rPr lang="nl-NL" sz="1400" dirty="0">
                <a:solidFill>
                  <a:srgbClr val="FF0000"/>
                </a:solidFill>
              </a:rPr>
              <a:t>let op! ‘</a:t>
            </a:r>
            <a:r>
              <a:rPr lang="nl-NL" sz="1400" dirty="0" err="1">
                <a:solidFill>
                  <a:srgbClr val="FF0000"/>
                </a:solidFill>
              </a:rPr>
              <a:t>to</a:t>
            </a:r>
            <a:r>
              <a:rPr lang="nl-NL" sz="1400" dirty="0">
                <a:solidFill>
                  <a:srgbClr val="FF0000"/>
                </a:solidFill>
              </a:rPr>
              <a:t>’ is niet altijd een voorzetsel)</a:t>
            </a:r>
          </a:p>
          <a:p>
            <a:r>
              <a:rPr lang="nl-NL" sz="2200" dirty="0"/>
              <a:t>Na de uitdrukkingen:</a:t>
            </a:r>
          </a:p>
          <a:p>
            <a:pPr marL="0" indent="0">
              <a:buNone/>
            </a:pPr>
            <a:r>
              <a:rPr lang="nl-NL" dirty="0"/>
              <a:t>    </a:t>
            </a:r>
            <a:r>
              <a:rPr lang="nl-NL" sz="1400" dirty="0" err="1"/>
              <a:t>it’s</a:t>
            </a:r>
            <a:r>
              <a:rPr lang="nl-NL" sz="1400" dirty="0"/>
              <a:t> no </a:t>
            </a:r>
            <a:r>
              <a:rPr lang="nl-NL" sz="1400" dirty="0" err="1"/>
              <a:t>use</a:t>
            </a:r>
            <a:r>
              <a:rPr lang="nl-NL" sz="1400" dirty="0"/>
              <a:t>	is </a:t>
            </a:r>
            <a:r>
              <a:rPr lang="nl-NL" sz="1400" dirty="0" err="1"/>
              <a:t>worth</a:t>
            </a:r>
            <a:r>
              <a:rPr lang="nl-NL" sz="1400" dirty="0"/>
              <a:t> 		</a:t>
            </a:r>
            <a:r>
              <a:rPr lang="nl-NL" sz="1400" dirty="0" err="1"/>
              <a:t>couldn’t</a:t>
            </a:r>
            <a:r>
              <a:rPr lang="nl-NL" sz="1400" dirty="0"/>
              <a:t> help	</a:t>
            </a:r>
          </a:p>
          <a:p>
            <a:pPr marL="0" indent="0">
              <a:buNone/>
            </a:pPr>
            <a:r>
              <a:rPr lang="nl-NL" dirty="0"/>
              <a:t>    </a:t>
            </a:r>
            <a:r>
              <a:rPr lang="nl-NL" sz="1600" dirty="0"/>
              <a:t>feel like	</a:t>
            </a:r>
            <a:r>
              <a:rPr lang="nl-NL" sz="1600" dirty="0" err="1"/>
              <a:t>there’s</a:t>
            </a:r>
            <a:r>
              <a:rPr lang="nl-NL" sz="1600" dirty="0"/>
              <a:t> no 	busy</a:t>
            </a:r>
          </a:p>
          <a:p>
            <a:r>
              <a:rPr lang="nl-NL" sz="2200" dirty="0"/>
              <a:t>Na een aantal werkwoorden (zie volgende dia)</a:t>
            </a:r>
          </a:p>
          <a:p>
            <a:pPr marL="0" indent="0">
              <a:buNone/>
            </a:pPr>
            <a:endParaRPr lang="nl-NL" sz="2200" dirty="0"/>
          </a:p>
          <a:p>
            <a:pPr marL="0" indent="0">
              <a:buNone/>
            </a:pPr>
            <a:r>
              <a:rPr lang="nl-NL" dirty="0"/>
              <a:t>   </a:t>
            </a:r>
          </a:p>
        </p:txBody>
      </p:sp>
    </p:spTree>
    <p:extLst>
      <p:ext uri="{BB962C8B-B14F-4D97-AF65-F5344CB8AC3E}">
        <p14:creationId xmlns:p14="http://schemas.microsoft.com/office/powerpoint/2010/main" val="85285723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2C15E2B-330A-4D60-83C6-08C7F31E5AD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Gebruik een gerund na deze werkwoorden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7AC91CB4-2784-429C-83FB-406126995944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06330"/>
          </a:xfrm>
        </p:spPr>
        <p:txBody>
          <a:bodyPr>
            <a:normAutofit fontScale="85000" lnSpcReduction="20000"/>
          </a:bodyPr>
          <a:lstStyle/>
          <a:p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Na </a:t>
            </a:r>
            <a:r>
              <a:rPr lang="nl-NL" b="1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werkwoorden waarmee je aangeeft wat je wel of niet leuk vindt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(like,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dislike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love,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hate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fancy,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enjoy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):</a:t>
            </a:r>
          </a:p>
          <a:p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- I like </a:t>
            </a:r>
            <a:r>
              <a:rPr lang="nl-NL" i="1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running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on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the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street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!</a:t>
            </a:r>
            <a:b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</a:b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- I love </a:t>
            </a:r>
            <a:r>
              <a:rPr lang="nl-NL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doing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my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homework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when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I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am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at home.</a:t>
            </a:r>
          </a:p>
          <a:p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Na </a:t>
            </a:r>
            <a:r>
              <a:rPr lang="nl-NL" b="1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zintuiglijke werkwoorden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(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see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watch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hear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smell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feel), </a:t>
            </a:r>
            <a:r>
              <a:rPr lang="nl-NL" b="1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als het bezig is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:</a:t>
            </a:r>
          </a:p>
          <a:p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- I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watched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him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</a:t>
            </a:r>
            <a:r>
              <a:rPr lang="nl-NL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kayaking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through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that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river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.</a:t>
            </a:r>
            <a:b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</a:b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-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when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you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heard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him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screaming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what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did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you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think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?</a:t>
            </a:r>
          </a:p>
          <a:p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Na de</a:t>
            </a:r>
            <a:r>
              <a:rPr lang="nl-NL" b="1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specifieke werkwoorden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avoid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consider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give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up, go on, keep, mind,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prefer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recommend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, start, stop,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spend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en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suggest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:</a:t>
            </a:r>
          </a:p>
          <a:p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- I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prefer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</a:t>
            </a:r>
            <a:r>
              <a:rPr lang="nl-NL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relaxing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on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the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beach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today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.</a:t>
            </a:r>
            <a:b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</a:b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- I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recommend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</a:t>
            </a:r>
            <a:r>
              <a:rPr lang="nl-NL" i="1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drinking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 a large </a:t>
            </a:r>
            <a:r>
              <a:rPr lang="nl-NL" dirty="0" err="1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glass</a:t>
            </a:r>
            <a:r>
              <a:rPr lang="nl-NL" dirty="0">
                <a:solidFill>
                  <a:schemeClr val="tx1">
                    <a:lumMod val="95000"/>
                    <a:lumOff val="5000"/>
                  </a:schemeClr>
                </a:solidFill>
                <a:latin typeface="Museo"/>
              </a:rPr>
              <a:t> of water.</a:t>
            </a: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770985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D00FA6B-F645-4B5C-844B-CE80AF83C7B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/>
              <a:t>Aparte gevallen</a:t>
            </a: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B2C3FEC8-B0E4-4C5B-95B1-CE7CC22FF503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999841"/>
          </a:xfrm>
        </p:spPr>
        <p:txBody>
          <a:bodyPr>
            <a:normAutofit fontScale="92500" lnSpcReduction="10000"/>
          </a:bodyPr>
          <a:lstStyle/>
          <a:p>
            <a:pPr marL="0" indent="0">
              <a:buNone/>
            </a:pPr>
            <a:r>
              <a:rPr lang="nl-NL" dirty="0"/>
              <a:t>Na sommige werkwoorden kun je een infinitief of een gerund krijgen. Soms met een verschil in betekenis, soms zonder (</a:t>
            </a:r>
            <a:r>
              <a:rPr lang="nl-NL" sz="1400" dirty="0"/>
              <a:t>bij start, begin, love, like, </a:t>
            </a:r>
            <a:r>
              <a:rPr lang="nl-NL" sz="1400" dirty="0" err="1"/>
              <a:t>prefer</a:t>
            </a:r>
            <a:r>
              <a:rPr lang="nl-NL" sz="1400" dirty="0"/>
              <a:t>, continue)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Zonder: he </a:t>
            </a:r>
            <a:r>
              <a:rPr lang="nl-NL" dirty="0" err="1"/>
              <a:t>started</a:t>
            </a:r>
            <a:r>
              <a:rPr lang="nl-NL" dirty="0"/>
              <a:t> </a:t>
            </a:r>
            <a:r>
              <a:rPr lang="nl-NL" dirty="0" err="1"/>
              <a:t>crying</a:t>
            </a:r>
            <a:r>
              <a:rPr lang="nl-NL" dirty="0"/>
              <a:t> /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cry</a:t>
            </a:r>
            <a:endParaRPr lang="nl-NL" dirty="0"/>
          </a:p>
          <a:p>
            <a:pPr marL="0" indent="0">
              <a:buNone/>
            </a:pPr>
            <a:r>
              <a:rPr lang="nl-NL" dirty="0"/>
              <a:t>Met: He </a:t>
            </a:r>
            <a:r>
              <a:rPr lang="nl-NL" dirty="0" err="1"/>
              <a:t>stopped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see</a:t>
            </a:r>
            <a:r>
              <a:rPr lang="nl-NL" dirty="0"/>
              <a:t> her ( zag om haar te zien)</a:t>
            </a:r>
          </a:p>
          <a:p>
            <a:pPr marL="0" indent="0">
              <a:buNone/>
            </a:pPr>
            <a:r>
              <a:rPr lang="nl-NL" dirty="0"/>
              <a:t>        He </a:t>
            </a:r>
            <a:r>
              <a:rPr lang="nl-NL" dirty="0" err="1"/>
              <a:t>stopped</a:t>
            </a:r>
            <a:r>
              <a:rPr lang="nl-NL" dirty="0"/>
              <a:t> </a:t>
            </a:r>
            <a:r>
              <a:rPr lang="nl-NL" dirty="0" err="1"/>
              <a:t>seeing</a:t>
            </a:r>
            <a:r>
              <a:rPr lang="nl-NL" dirty="0"/>
              <a:t> her ( hij zag haar niet meer)</a:t>
            </a:r>
          </a:p>
          <a:p>
            <a:pPr marL="0" indent="0">
              <a:buNone/>
            </a:pPr>
            <a:r>
              <a:rPr lang="nl-NL" dirty="0"/>
              <a:t>Met: I </a:t>
            </a:r>
            <a:r>
              <a:rPr lang="nl-NL" dirty="0" err="1"/>
              <a:t>hate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</a:t>
            </a:r>
            <a:r>
              <a:rPr lang="nl-NL" dirty="0" err="1"/>
              <a:t>tell</a:t>
            </a:r>
            <a:r>
              <a:rPr lang="nl-NL" dirty="0"/>
              <a:t> </a:t>
            </a:r>
            <a:r>
              <a:rPr lang="nl-NL" dirty="0" err="1"/>
              <a:t>you</a:t>
            </a:r>
            <a:r>
              <a:rPr lang="nl-NL" dirty="0"/>
              <a:t> </a:t>
            </a:r>
            <a:r>
              <a:rPr lang="nl-NL" dirty="0" err="1"/>
              <a:t>this</a:t>
            </a:r>
            <a:r>
              <a:rPr lang="nl-NL" dirty="0"/>
              <a:t> (ga je nu doen)</a:t>
            </a:r>
          </a:p>
          <a:p>
            <a:pPr marL="0" indent="0">
              <a:buNone/>
            </a:pPr>
            <a:r>
              <a:rPr lang="nl-NL" dirty="0"/>
              <a:t>       I </a:t>
            </a:r>
            <a:r>
              <a:rPr lang="nl-NL" dirty="0" err="1"/>
              <a:t>hate</a:t>
            </a:r>
            <a:r>
              <a:rPr lang="nl-NL" dirty="0"/>
              <a:t> telling </a:t>
            </a:r>
            <a:r>
              <a:rPr lang="nl-NL" dirty="0" err="1"/>
              <a:t>you</a:t>
            </a:r>
            <a:r>
              <a:rPr lang="nl-NL" dirty="0"/>
              <a:t> lies (in het algemeen)</a:t>
            </a:r>
          </a:p>
          <a:p>
            <a:pPr marL="0" indent="0">
              <a:buNone/>
            </a:pPr>
            <a:r>
              <a:rPr lang="nl-NL" dirty="0"/>
              <a:t>Met: </a:t>
            </a:r>
            <a:r>
              <a:rPr lang="nl-NL" dirty="0" err="1"/>
              <a:t>remember</a:t>
            </a:r>
            <a:r>
              <a:rPr lang="nl-NL" dirty="0"/>
              <a:t> </a:t>
            </a:r>
            <a:r>
              <a:rPr lang="nl-NL" dirty="0" err="1"/>
              <a:t>to</a:t>
            </a:r>
            <a:r>
              <a:rPr lang="nl-NL" dirty="0"/>
              <a:t> post </a:t>
            </a:r>
            <a:r>
              <a:rPr lang="nl-NL" dirty="0" err="1"/>
              <a:t>this</a:t>
            </a:r>
            <a:r>
              <a:rPr lang="nl-NL" dirty="0"/>
              <a:t> letter (vergeet het niet!)</a:t>
            </a:r>
          </a:p>
          <a:p>
            <a:pPr marL="0" indent="0">
              <a:buNone/>
            </a:pPr>
            <a:r>
              <a:rPr lang="nl-NL" dirty="0"/>
              <a:t>        i </a:t>
            </a:r>
            <a:r>
              <a:rPr lang="nl-NL" dirty="0" err="1"/>
              <a:t>remember</a:t>
            </a:r>
            <a:r>
              <a:rPr lang="nl-NL" dirty="0"/>
              <a:t> </a:t>
            </a:r>
            <a:r>
              <a:rPr lang="nl-NL" dirty="0" err="1"/>
              <a:t>posting</a:t>
            </a:r>
            <a:r>
              <a:rPr lang="nl-NL" dirty="0"/>
              <a:t> </a:t>
            </a:r>
            <a:r>
              <a:rPr lang="nl-NL" dirty="0" err="1"/>
              <a:t>the</a:t>
            </a:r>
            <a:r>
              <a:rPr lang="nl-NL" dirty="0"/>
              <a:t> letter ( ik herinner het me nog)</a:t>
            </a:r>
          </a:p>
        </p:txBody>
      </p:sp>
    </p:spTree>
    <p:extLst>
      <p:ext uri="{BB962C8B-B14F-4D97-AF65-F5344CB8AC3E}">
        <p14:creationId xmlns:p14="http://schemas.microsoft.com/office/powerpoint/2010/main" val="2849035975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0B8264F3-E08E-44DD-963D-0A8E4EDE48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165127"/>
          </a:xfrm>
        </p:spPr>
        <p:txBody>
          <a:bodyPr>
            <a:normAutofit fontScale="90000"/>
          </a:bodyPr>
          <a:lstStyle/>
          <a:p>
            <a:r>
              <a:rPr lang="nl-NL" dirty="0"/>
              <a:t>Een gerund kan een eigen onderwerp hebben, dat niet het onderwerp van de zin is:</a:t>
            </a:r>
            <a:br>
              <a:rPr lang="nl-NL" dirty="0"/>
            </a:br>
            <a:endParaRPr lang="nl-NL" dirty="0">
              <a:solidFill>
                <a:srgbClr val="FF0000"/>
              </a:solidFill>
            </a:endParaRPr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FF5CE60B-9292-46AC-8040-1BC2892012B7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751486"/>
          </a:xfrm>
        </p:spPr>
        <p:txBody>
          <a:bodyPr/>
          <a:lstStyle/>
          <a:p>
            <a:pPr marL="0" indent="0">
              <a:buNone/>
            </a:pPr>
            <a:r>
              <a:rPr lang="nl-NL" sz="3200" dirty="0">
                <a:solidFill>
                  <a:srgbClr val="FF0000"/>
                </a:solidFill>
                <a:ea typeface="+mj-ea"/>
                <a:cs typeface="+mj-cs"/>
              </a:rPr>
              <a:t>I</a:t>
            </a:r>
            <a:r>
              <a:rPr lang="nl-NL" sz="3200" dirty="0">
                <a:solidFill>
                  <a:prstClr val="black"/>
                </a:solidFill>
                <a:ea typeface="+mj-ea"/>
                <a:cs typeface="+mj-cs"/>
              </a:rPr>
              <a:t> </a:t>
            </a:r>
            <a:r>
              <a:rPr lang="nl-NL" sz="1400" dirty="0">
                <a:solidFill>
                  <a:prstClr val="black"/>
                </a:solidFill>
                <a:ea typeface="+mj-ea"/>
                <a:cs typeface="+mj-cs"/>
              </a:rPr>
              <a:t>(onderwerp) </a:t>
            </a:r>
            <a:r>
              <a:rPr lang="nl-NL" sz="3200" dirty="0" err="1">
                <a:solidFill>
                  <a:prstClr val="black"/>
                </a:solidFill>
                <a:ea typeface="+mj-ea"/>
                <a:cs typeface="+mj-cs"/>
              </a:rPr>
              <a:t>don’t</a:t>
            </a:r>
            <a:r>
              <a:rPr lang="nl-NL" sz="3200" dirty="0">
                <a:solidFill>
                  <a:prstClr val="black"/>
                </a:solidFill>
                <a:ea typeface="+mj-ea"/>
                <a:cs typeface="+mj-cs"/>
              </a:rPr>
              <a:t> like </a:t>
            </a:r>
            <a:r>
              <a:rPr lang="nl-NL" sz="3200" dirty="0" err="1">
                <a:solidFill>
                  <a:srgbClr val="FF0000"/>
                </a:solidFill>
                <a:ea typeface="+mj-ea"/>
                <a:cs typeface="+mj-cs"/>
              </a:rPr>
              <a:t>lying</a:t>
            </a:r>
            <a:r>
              <a:rPr lang="nl-NL" sz="3200" dirty="0">
                <a:solidFill>
                  <a:srgbClr val="FF0000"/>
                </a:solidFill>
                <a:ea typeface="+mj-ea"/>
                <a:cs typeface="+mj-cs"/>
              </a:rPr>
              <a:t> </a:t>
            </a:r>
            <a:r>
              <a:rPr lang="nl-NL" sz="1400" dirty="0">
                <a:ea typeface="+mj-ea"/>
                <a:cs typeface="+mj-cs"/>
              </a:rPr>
              <a:t>(gerund)</a:t>
            </a:r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  <a:ea typeface="+mj-ea"/>
                <a:cs typeface="+mj-cs"/>
              </a:rPr>
              <a:t>I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ea typeface="+mj-ea"/>
                <a:cs typeface="+mj-cs"/>
              </a:rPr>
              <a:t>don’t</a:t>
            </a:r>
            <a:r>
              <a:rPr lang="nl-NL" dirty="0">
                <a:ea typeface="+mj-ea"/>
                <a:cs typeface="+mj-cs"/>
              </a:rPr>
              <a:t> like </a:t>
            </a:r>
            <a:r>
              <a:rPr lang="nl-NL" u="sng" dirty="0" err="1">
                <a:ea typeface="+mj-ea"/>
                <a:cs typeface="+mj-cs"/>
              </a:rPr>
              <a:t>you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solidFill>
                  <a:srgbClr val="FF0000"/>
                </a:solidFill>
                <a:ea typeface="+mj-ea"/>
                <a:cs typeface="+mj-cs"/>
              </a:rPr>
              <a:t>lying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ea typeface="+mj-ea"/>
                <a:cs typeface="+mj-cs"/>
              </a:rPr>
              <a:t>to</a:t>
            </a:r>
            <a:r>
              <a:rPr lang="nl-NL" dirty="0">
                <a:ea typeface="+mj-ea"/>
                <a:cs typeface="+mj-cs"/>
              </a:rPr>
              <a:t> me.</a:t>
            </a:r>
          </a:p>
          <a:p>
            <a:pPr marL="0" indent="0">
              <a:buNone/>
            </a:pPr>
            <a:r>
              <a:rPr lang="nl-NL" dirty="0">
                <a:solidFill>
                  <a:srgbClr val="FF0000"/>
                </a:solidFill>
                <a:ea typeface="+mj-ea"/>
                <a:cs typeface="+mj-cs"/>
              </a:rPr>
              <a:t>I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ea typeface="+mj-ea"/>
                <a:cs typeface="+mj-cs"/>
              </a:rPr>
              <a:t>don’t</a:t>
            </a:r>
            <a:r>
              <a:rPr lang="nl-NL" dirty="0">
                <a:ea typeface="+mj-ea"/>
                <a:cs typeface="+mj-cs"/>
              </a:rPr>
              <a:t> mind </a:t>
            </a:r>
            <a:r>
              <a:rPr lang="nl-NL" u="sng" dirty="0">
                <a:ea typeface="+mj-ea"/>
                <a:cs typeface="+mj-cs"/>
              </a:rPr>
              <a:t>his/</a:t>
            </a:r>
            <a:r>
              <a:rPr lang="nl-NL" u="sng" dirty="0" err="1">
                <a:ea typeface="+mj-ea"/>
                <a:cs typeface="+mj-cs"/>
              </a:rPr>
              <a:t>him</a:t>
            </a:r>
            <a:r>
              <a:rPr lang="nl-NL" u="sng" dirty="0">
                <a:ea typeface="+mj-ea"/>
                <a:cs typeface="+mj-cs"/>
              </a:rPr>
              <a:t> </a:t>
            </a:r>
            <a:r>
              <a:rPr lang="nl-NL" dirty="0" err="1">
                <a:solidFill>
                  <a:srgbClr val="FF0000"/>
                </a:solidFill>
                <a:ea typeface="+mj-ea"/>
                <a:cs typeface="+mj-cs"/>
              </a:rPr>
              <a:t>going</a:t>
            </a:r>
            <a:r>
              <a:rPr lang="nl-NL" dirty="0">
                <a:ea typeface="+mj-ea"/>
                <a:cs typeface="+mj-cs"/>
              </a:rPr>
              <a:t> first</a:t>
            </a:r>
          </a:p>
          <a:p>
            <a:pPr marL="0" indent="0">
              <a:buNone/>
            </a:pPr>
            <a:r>
              <a:rPr lang="nl-NL" dirty="0" err="1">
                <a:solidFill>
                  <a:srgbClr val="FF0000"/>
                </a:solidFill>
                <a:ea typeface="+mj-ea"/>
                <a:cs typeface="+mj-cs"/>
              </a:rPr>
              <a:t>She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ea typeface="+mj-ea"/>
                <a:cs typeface="+mj-cs"/>
              </a:rPr>
              <a:t>remembered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u="sng" dirty="0">
                <a:ea typeface="+mj-ea"/>
                <a:cs typeface="+mj-cs"/>
              </a:rPr>
              <a:t>John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solidFill>
                  <a:srgbClr val="FF0000"/>
                </a:solidFill>
                <a:ea typeface="+mj-ea"/>
                <a:cs typeface="+mj-cs"/>
              </a:rPr>
              <a:t>taking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ea typeface="+mj-ea"/>
                <a:cs typeface="+mj-cs"/>
              </a:rPr>
              <a:t>the</a:t>
            </a:r>
            <a:r>
              <a:rPr lang="nl-NL" dirty="0">
                <a:ea typeface="+mj-ea"/>
                <a:cs typeface="+mj-cs"/>
              </a:rPr>
              <a:t> picture</a:t>
            </a:r>
          </a:p>
          <a:p>
            <a:pPr marL="0" indent="0">
              <a:buNone/>
            </a:pPr>
            <a:r>
              <a:rPr lang="nl-NL" dirty="0" err="1">
                <a:solidFill>
                  <a:srgbClr val="FF0000"/>
                </a:solidFill>
                <a:ea typeface="+mj-ea"/>
                <a:cs typeface="+mj-cs"/>
              </a:rPr>
              <a:t>They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dirty="0" err="1">
                <a:ea typeface="+mj-ea"/>
                <a:cs typeface="+mj-cs"/>
              </a:rPr>
              <a:t>caught</a:t>
            </a:r>
            <a:r>
              <a:rPr lang="nl-NL" dirty="0">
                <a:ea typeface="+mj-ea"/>
                <a:cs typeface="+mj-cs"/>
              </a:rPr>
              <a:t> </a:t>
            </a:r>
            <a:r>
              <a:rPr lang="nl-NL" u="sng" dirty="0" err="1">
                <a:ea typeface="+mj-ea"/>
                <a:cs typeface="+mj-cs"/>
              </a:rPr>
              <a:t>the</a:t>
            </a:r>
            <a:r>
              <a:rPr lang="nl-NL" u="sng" dirty="0">
                <a:ea typeface="+mj-ea"/>
                <a:cs typeface="+mj-cs"/>
              </a:rPr>
              <a:t> </a:t>
            </a:r>
            <a:r>
              <a:rPr lang="nl-NL" u="sng" dirty="0" err="1">
                <a:ea typeface="+mj-ea"/>
                <a:cs typeface="+mj-cs"/>
              </a:rPr>
              <a:t>thief</a:t>
            </a:r>
            <a:r>
              <a:rPr lang="nl-NL" u="sng" dirty="0">
                <a:ea typeface="+mj-ea"/>
                <a:cs typeface="+mj-cs"/>
              </a:rPr>
              <a:t> </a:t>
            </a:r>
            <a:r>
              <a:rPr lang="nl-NL" dirty="0" err="1">
                <a:solidFill>
                  <a:srgbClr val="FF0000"/>
                </a:solidFill>
                <a:ea typeface="+mj-ea"/>
                <a:cs typeface="+mj-cs"/>
              </a:rPr>
              <a:t>stealing</a:t>
            </a:r>
            <a:endParaRPr lang="nl-NL" dirty="0">
              <a:solidFill>
                <a:srgbClr val="FF0000"/>
              </a:solidFill>
              <a:ea typeface="+mj-ea"/>
              <a:cs typeface="+mj-cs"/>
            </a:endParaRPr>
          </a:p>
          <a:p>
            <a:pPr marL="0" indent="0">
              <a:buNone/>
            </a:pP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37368933"/>
      </p:ext>
    </p:extLst>
  </p:cSld>
  <p:clrMapOvr>
    <a:masterClrMapping/>
  </p:clrMapOvr>
</p:sld>
</file>

<file path=ppt/theme/theme1.xml><?xml version="1.0" encoding="utf-8"?>
<a:theme xmlns:a="http://schemas.openxmlformats.org/drawingml/2006/main" name="Druppel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D8D664C5C4CCE446A9AC321921EFC0DD" ma:contentTypeVersion="13" ma:contentTypeDescription="Create a new document." ma:contentTypeScope="" ma:versionID="d9b34ecd3615c017e57ac69bfc809a29">
  <xsd:schema xmlns:xsd="http://www.w3.org/2001/XMLSchema" xmlns:xs="http://www.w3.org/2001/XMLSchema" xmlns:p="http://schemas.microsoft.com/office/2006/metadata/properties" xmlns:ns3="8faa97ee-5109-493a-bce5-13456d13f9a8" xmlns:ns4="91b29d16-623a-4c64-aa00-3877f4ec625e" targetNamespace="http://schemas.microsoft.com/office/2006/metadata/properties" ma:root="true" ma:fieldsID="0156aa31c6fbab398969041f3add819b" ns3:_="" ns4:_="">
    <xsd:import namespace="8faa97ee-5109-493a-bce5-13456d13f9a8"/>
    <xsd:import namespace="91b29d16-623a-4c64-aa00-3877f4ec625e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Location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8faa97ee-5109-493a-bce5-13456d13f9a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1b29d16-623a-4c64-aa00-3877f4ec625e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description="" ma:hidden="true" ma:internalName="MediaServiceDateTaken" ma:readOnly="true">
      <xsd:simpleType>
        <xsd:restriction base="dms:Text"/>
      </xsd:simpleType>
    </xsd:element>
    <xsd:element name="MediaServiceAutoTags" ma:index="14" nillable="true" ma:displayName="MediaServiceAutoTags" ma:internalName="MediaServiceAutoTags" ma:readOnly="true">
      <xsd:simpleType>
        <xsd:restriction base="dms:Text"/>
      </xsd:simpleType>
    </xsd:element>
    <xsd:element name="MediaServiceOCR" ma:index="15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6" nillable="true" ma:displayName="Location" ma:internalName="MediaServiceLocation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747B61B-23FF-40FE-B30A-BBAB00CECA38}">
  <ds:schemaRefs>
    <ds:schemaRef ds:uri="http://schemas.microsoft.com/office/2006/metadata/properties"/>
    <ds:schemaRef ds:uri="http://schemas.microsoft.com/office/infopath/2007/PartnerControls"/>
  </ds:schemaRefs>
</ds:datastoreItem>
</file>

<file path=customXml/itemProps2.xml><?xml version="1.0" encoding="utf-8"?>
<ds:datastoreItem xmlns:ds="http://schemas.openxmlformats.org/officeDocument/2006/customXml" ds:itemID="{A85DDADA-1B72-41E2-9022-F509153AF987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171323E-62E1-4AD5-96E7-55612744D93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8faa97ee-5109-493a-bce5-13456d13f9a8"/>
    <ds:schemaRef ds:uri="91b29d16-623a-4c64-aa00-3877f4ec625e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{5DBDC818-98B5-4C76-ACFF-1A3ED3549F8F}tf04033925</Template>
  <TotalTime>28</TotalTime>
  <Words>452</Words>
  <Application>Microsoft Office PowerPoint</Application>
  <PresentationFormat>Breedbeeld</PresentationFormat>
  <Paragraphs>39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Museo</vt:lpstr>
      <vt:lpstr>Tw Cen MT</vt:lpstr>
      <vt:lpstr>Druppel</vt:lpstr>
      <vt:lpstr>De Gerund</vt:lpstr>
      <vt:lpstr>Wat is een gerund?</vt:lpstr>
      <vt:lpstr>Wanneer gebruik je een gerund?</vt:lpstr>
      <vt:lpstr>Gebruik een gerund na deze werkwoorden</vt:lpstr>
      <vt:lpstr>Aparte gevallen</vt:lpstr>
      <vt:lpstr>Een gerund kan een eigen onderwerp hebben, dat niet het onderwerp van de zin is: 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Gerund</dc:title>
  <dc:creator>Imke De Graaf</dc:creator>
  <cp:lastModifiedBy>Imke De Graaf</cp:lastModifiedBy>
  <cp:revision>5</cp:revision>
  <dcterms:created xsi:type="dcterms:W3CDTF">2020-01-29T12:38:42Z</dcterms:created>
  <dcterms:modified xsi:type="dcterms:W3CDTF">2023-05-30T07:05:00Z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0x010100D8D664C5C4CCE446A9AC321921EFC0DD</vt:lpwstr>
  </property>
</Properties>
</file>