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B6FB5E-5D59-41F6-B207-F55AD56F66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De Gerund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F9920B1-FF18-4CC3-A13D-BBE4607AEC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809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2976D8-9BB0-4A51-8047-6B8CD8FF3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een gerund?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1C779C-F30B-46DB-80AF-2D4668DC2ED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Een gerund is een </a:t>
            </a:r>
            <a:r>
              <a:rPr lang="nl-NL" dirty="0" err="1"/>
              <a:t>ing</a:t>
            </a:r>
            <a:r>
              <a:rPr lang="nl-NL" dirty="0"/>
              <a:t>-vorm van een werkwoord die als zelfstandig naamwoord gebruikt wordt.</a:t>
            </a:r>
          </a:p>
          <a:p>
            <a:pPr marL="0" indent="0">
              <a:buNone/>
            </a:pPr>
            <a:r>
              <a:rPr lang="nl-NL" u="sng" dirty="0"/>
              <a:t>Smoking </a:t>
            </a:r>
            <a:r>
              <a:rPr lang="nl-NL" dirty="0"/>
              <a:t>is bad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health -&gt; onderwerp </a:t>
            </a:r>
            <a:r>
              <a:rPr lang="nl-NL" dirty="0">
                <a:solidFill>
                  <a:srgbClr val="FF0000"/>
                </a:solidFill>
              </a:rPr>
              <a:t>is geen </a:t>
            </a:r>
            <a:r>
              <a:rPr lang="nl-NL" dirty="0"/>
              <a:t>werkwoord</a:t>
            </a:r>
          </a:p>
          <a:p>
            <a:pPr marL="0" indent="0">
              <a:buNone/>
            </a:pPr>
            <a:r>
              <a:rPr lang="nl-NL" dirty="0"/>
              <a:t>Do </a:t>
            </a:r>
            <a:r>
              <a:rPr lang="nl-NL" dirty="0" err="1"/>
              <a:t>you</a:t>
            </a:r>
            <a:r>
              <a:rPr lang="nl-NL" dirty="0"/>
              <a:t> like </a:t>
            </a:r>
            <a:r>
              <a:rPr lang="nl-NL" u="sng" dirty="0" err="1"/>
              <a:t>singing</a:t>
            </a:r>
            <a:r>
              <a:rPr lang="nl-NL" dirty="0"/>
              <a:t>? -&gt; lijdend voorwerp </a:t>
            </a:r>
            <a:r>
              <a:rPr lang="nl-NL" dirty="0">
                <a:solidFill>
                  <a:srgbClr val="FF0000"/>
                </a:solidFill>
              </a:rPr>
              <a:t>is geen </a:t>
            </a:r>
            <a:r>
              <a:rPr lang="nl-NL" dirty="0"/>
              <a:t>werkwoord</a:t>
            </a:r>
          </a:p>
        </p:txBody>
      </p:sp>
    </p:spTree>
    <p:extLst>
      <p:ext uri="{BB962C8B-B14F-4D97-AF65-F5344CB8AC3E}">
        <p14:creationId xmlns:p14="http://schemas.microsoft.com/office/powerpoint/2010/main" val="3325686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67B7BB-BA1F-4CCC-B4CF-F5355E41F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Wanneer gebruik je een gerund?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B0F087-4BA1-4611-8D73-16CE6102B4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85244"/>
            <a:ext cx="10363826" cy="4865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sz="2200" dirty="0"/>
              <a:t>Een gerund moet worden gebruikt:</a:t>
            </a:r>
          </a:p>
          <a:p>
            <a:r>
              <a:rPr lang="nl-NL" sz="2200" dirty="0"/>
              <a:t>Als onderwerp</a:t>
            </a:r>
          </a:p>
          <a:p>
            <a:r>
              <a:rPr lang="nl-NL" sz="2200" dirty="0"/>
              <a:t>Na een voorzetsel</a:t>
            </a:r>
            <a:r>
              <a:rPr lang="nl-NL" sz="1400" dirty="0"/>
              <a:t>: </a:t>
            </a:r>
          </a:p>
          <a:p>
            <a:pPr marL="0" indent="0">
              <a:buNone/>
            </a:pPr>
            <a:r>
              <a:rPr lang="nl-NL" sz="1400" dirty="0"/>
              <a:t>     </a:t>
            </a:r>
            <a:r>
              <a:rPr lang="nl-NL" sz="1400" dirty="0" err="1"/>
              <a:t>She</a:t>
            </a:r>
            <a:r>
              <a:rPr lang="nl-NL" sz="1400" dirty="0"/>
              <a:t> went </a:t>
            </a:r>
            <a:r>
              <a:rPr lang="nl-NL" sz="1400" dirty="0" err="1"/>
              <a:t>to</a:t>
            </a:r>
            <a:r>
              <a:rPr lang="nl-NL" sz="1400" dirty="0"/>
              <a:t> school </a:t>
            </a:r>
            <a:r>
              <a:rPr lang="nl-NL" sz="1400" u="sng" dirty="0"/>
              <a:t>without</a:t>
            </a:r>
            <a:r>
              <a:rPr lang="nl-NL" sz="1400" dirty="0"/>
              <a:t> </a:t>
            </a:r>
            <a:r>
              <a:rPr lang="nl-NL" sz="1400" dirty="0" err="1"/>
              <a:t>having</a:t>
            </a:r>
            <a:r>
              <a:rPr lang="nl-NL" sz="1400" dirty="0"/>
              <a:t> </a:t>
            </a:r>
            <a:r>
              <a:rPr lang="nl-NL" sz="1400" dirty="0" err="1"/>
              <a:t>breakfast</a:t>
            </a:r>
            <a:r>
              <a:rPr lang="nl-NL" sz="1400" dirty="0"/>
              <a:t>	I </a:t>
            </a:r>
            <a:r>
              <a:rPr lang="nl-NL" sz="1400" dirty="0" err="1"/>
              <a:t>am</a:t>
            </a:r>
            <a:r>
              <a:rPr lang="nl-NL" sz="1400" dirty="0"/>
              <a:t> thinking </a:t>
            </a:r>
            <a:r>
              <a:rPr lang="nl-NL" sz="1400" u="sng" dirty="0" err="1"/>
              <a:t>about</a:t>
            </a:r>
            <a:r>
              <a:rPr lang="nl-NL" sz="1400" dirty="0"/>
              <a:t> </a:t>
            </a:r>
            <a:r>
              <a:rPr lang="nl-NL" sz="1400" dirty="0" err="1"/>
              <a:t>moving</a:t>
            </a:r>
            <a:r>
              <a:rPr lang="nl-NL" sz="1400" dirty="0"/>
              <a:t> </a:t>
            </a:r>
            <a:r>
              <a:rPr lang="nl-NL" sz="1400" dirty="0" err="1"/>
              <a:t>to</a:t>
            </a:r>
            <a:r>
              <a:rPr lang="nl-NL" sz="1400" dirty="0"/>
              <a:t> </a:t>
            </a:r>
            <a:r>
              <a:rPr lang="nl-NL" sz="1400" dirty="0" err="1"/>
              <a:t>amsterdam</a:t>
            </a:r>
            <a:endParaRPr lang="nl-NL" sz="1400" dirty="0"/>
          </a:p>
          <a:p>
            <a:pPr marL="0" indent="0">
              <a:buNone/>
            </a:pPr>
            <a:r>
              <a:rPr lang="nl-NL" sz="1400" dirty="0"/>
              <a:t>     I </a:t>
            </a:r>
            <a:r>
              <a:rPr lang="nl-NL" sz="1400" dirty="0" err="1"/>
              <a:t>am</a:t>
            </a:r>
            <a:r>
              <a:rPr lang="nl-NL" sz="1400" dirty="0"/>
              <a:t> </a:t>
            </a:r>
            <a:r>
              <a:rPr lang="nl-NL" sz="1400" dirty="0" err="1"/>
              <a:t>looking</a:t>
            </a:r>
            <a:r>
              <a:rPr lang="nl-NL" sz="1400" dirty="0"/>
              <a:t> forward </a:t>
            </a:r>
            <a:r>
              <a:rPr lang="nl-NL" sz="1400" u="sng" dirty="0" err="1"/>
              <a:t>to</a:t>
            </a:r>
            <a:r>
              <a:rPr lang="nl-NL" sz="1400" dirty="0"/>
              <a:t> meeting </a:t>
            </a:r>
            <a:r>
              <a:rPr lang="nl-NL" sz="1400" dirty="0" err="1"/>
              <a:t>you</a:t>
            </a:r>
            <a:r>
              <a:rPr lang="nl-NL" sz="1400" dirty="0"/>
              <a:t> ( </a:t>
            </a:r>
            <a:r>
              <a:rPr lang="nl-NL" sz="1400" dirty="0">
                <a:solidFill>
                  <a:srgbClr val="FF0000"/>
                </a:solidFill>
              </a:rPr>
              <a:t>let op! ‘</a:t>
            </a:r>
            <a:r>
              <a:rPr lang="nl-NL" sz="1400" dirty="0" err="1">
                <a:solidFill>
                  <a:srgbClr val="FF0000"/>
                </a:solidFill>
              </a:rPr>
              <a:t>to</a:t>
            </a:r>
            <a:r>
              <a:rPr lang="nl-NL" sz="1400" dirty="0">
                <a:solidFill>
                  <a:srgbClr val="FF0000"/>
                </a:solidFill>
              </a:rPr>
              <a:t>’ is niet altijd een voorzetsel)</a:t>
            </a:r>
          </a:p>
          <a:p>
            <a:r>
              <a:rPr lang="nl-NL" sz="2200" dirty="0"/>
              <a:t>Na de uitdrukkingen:</a:t>
            </a:r>
          </a:p>
          <a:p>
            <a:pPr marL="0" indent="0">
              <a:buNone/>
            </a:pPr>
            <a:r>
              <a:rPr lang="nl-NL" dirty="0"/>
              <a:t>    </a:t>
            </a:r>
            <a:r>
              <a:rPr lang="nl-NL" sz="1400" dirty="0" err="1"/>
              <a:t>it’s</a:t>
            </a:r>
            <a:r>
              <a:rPr lang="nl-NL" sz="1400" dirty="0"/>
              <a:t> no </a:t>
            </a:r>
            <a:r>
              <a:rPr lang="nl-NL" sz="1400" dirty="0" err="1"/>
              <a:t>use</a:t>
            </a:r>
            <a:r>
              <a:rPr lang="nl-NL" sz="1400" dirty="0"/>
              <a:t>	is </a:t>
            </a:r>
            <a:r>
              <a:rPr lang="nl-NL" sz="1400" dirty="0" err="1"/>
              <a:t>worth</a:t>
            </a:r>
            <a:r>
              <a:rPr lang="nl-NL" sz="1400" dirty="0"/>
              <a:t> 		</a:t>
            </a:r>
            <a:r>
              <a:rPr lang="nl-NL" sz="1400" dirty="0" err="1"/>
              <a:t>couldn’t</a:t>
            </a:r>
            <a:r>
              <a:rPr lang="nl-NL" sz="1400" dirty="0"/>
              <a:t> help	</a:t>
            </a:r>
          </a:p>
          <a:p>
            <a:pPr marL="0" indent="0">
              <a:buNone/>
            </a:pPr>
            <a:r>
              <a:rPr lang="nl-NL" dirty="0"/>
              <a:t>    </a:t>
            </a:r>
            <a:r>
              <a:rPr lang="nl-NL" sz="1600" dirty="0"/>
              <a:t>feel like	</a:t>
            </a:r>
            <a:r>
              <a:rPr lang="nl-NL" sz="1600" dirty="0" err="1"/>
              <a:t>there’s</a:t>
            </a:r>
            <a:r>
              <a:rPr lang="nl-NL" sz="1600" dirty="0"/>
              <a:t> no 	busy</a:t>
            </a:r>
          </a:p>
          <a:p>
            <a:r>
              <a:rPr lang="nl-NL" sz="2200" dirty="0"/>
              <a:t>Na een aantal werkwoorden (zie volgende dia)</a:t>
            </a:r>
          </a:p>
          <a:p>
            <a:pPr marL="0" indent="0">
              <a:buNone/>
            </a:pPr>
            <a:endParaRPr lang="nl-NL" sz="2200" dirty="0"/>
          </a:p>
          <a:p>
            <a:pPr marL="0" indent="0">
              <a:buNone/>
            </a:pPr>
            <a:r>
              <a:rPr lang="nl-NL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852857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C15E2B-330A-4D60-83C6-08C7F31E5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Gebruik een gerund na deze werkwoorden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C91CB4-2784-429C-83FB-40612699594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706330"/>
          </a:xfrm>
        </p:spPr>
        <p:txBody>
          <a:bodyPr>
            <a:normAutofit fontScale="85000" lnSpcReduction="20000"/>
          </a:bodyPr>
          <a:lstStyle/>
          <a:p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Na </a:t>
            </a:r>
            <a:r>
              <a:rPr lang="nl-NL" b="1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werkwoorden waarmee je aangeeft wat je wel of niet leuk vindt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 (like,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dislike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, love,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hate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, fancy,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enjoy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):</a:t>
            </a:r>
          </a:p>
          <a:p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- I like </a:t>
            </a:r>
            <a:r>
              <a:rPr lang="nl-NL" i="1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running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 on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the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street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!</a:t>
            </a:r>
            <a:b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</a:b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- I love </a:t>
            </a:r>
            <a:r>
              <a:rPr lang="nl-NL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doing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 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my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homework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when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I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am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at home.</a:t>
            </a:r>
          </a:p>
          <a:p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Na </a:t>
            </a:r>
            <a:r>
              <a:rPr lang="nl-NL" b="1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zintuiglijke werkwoorden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 (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see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,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watch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,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hear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,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smell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, feel), </a:t>
            </a:r>
            <a:r>
              <a:rPr lang="nl-NL" b="1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als het bezig is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:</a:t>
            </a:r>
          </a:p>
          <a:p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- I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watched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him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 </a:t>
            </a:r>
            <a:r>
              <a:rPr lang="nl-NL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kayaking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 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through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that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river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.</a:t>
            </a:r>
            <a:b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</a:b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-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when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you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heard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him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screaming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,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what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did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you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think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?</a:t>
            </a:r>
          </a:p>
          <a:p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Na de</a:t>
            </a:r>
            <a:r>
              <a:rPr lang="nl-NL" b="1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 specifieke werkwoorden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 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avoid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,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consider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,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give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up, go on, keep, mind,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prefer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,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recommend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, start, stop,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spend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en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suggest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:</a:t>
            </a:r>
          </a:p>
          <a:p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- I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prefer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 </a:t>
            </a:r>
            <a:r>
              <a:rPr lang="nl-NL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relaxing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 on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the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beach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today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.</a:t>
            </a:r>
            <a:b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</a:b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- I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recommend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 </a:t>
            </a:r>
            <a:r>
              <a:rPr lang="nl-NL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drinking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 a large </a:t>
            </a:r>
            <a:r>
              <a:rPr lang="nl-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glass</a:t>
            </a:r>
            <a:r>
              <a:rPr lang="nl-NL" dirty="0">
                <a:solidFill>
                  <a:schemeClr val="tx1">
                    <a:lumMod val="95000"/>
                    <a:lumOff val="5000"/>
                  </a:schemeClr>
                </a:solidFill>
                <a:latin typeface="Museo"/>
              </a:rPr>
              <a:t> of water.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7098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00FA6B-F645-4B5C-844B-CE80AF83C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Aparte gevallen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C3FEC8-B0E4-4C5B-95B1-CE7CC22FF5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99984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Na sommige werkwoorden kun je een infinitief of een gerund krijgen. Soms met een verschil in betekenis, soms zonder (</a:t>
            </a:r>
            <a:r>
              <a:rPr lang="nl-NL" sz="1400" dirty="0"/>
              <a:t>bij start, begin, love, like, </a:t>
            </a:r>
            <a:r>
              <a:rPr lang="nl-NL" sz="1400" dirty="0" err="1"/>
              <a:t>prefer</a:t>
            </a:r>
            <a:r>
              <a:rPr lang="nl-NL" sz="1400" dirty="0"/>
              <a:t>, continue)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Zonder: he </a:t>
            </a:r>
            <a:r>
              <a:rPr lang="nl-NL" dirty="0" err="1"/>
              <a:t>started</a:t>
            </a:r>
            <a:r>
              <a:rPr lang="nl-NL" dirty="0"/>
              <a:t> </a:t>
            </a:r>
            <a:r>
              <a:rPr lang="nl-NL" dirty="0" err="1"/>
              <a:t>crying</a:t>
            </a:r>
            <a:r>
              <a:rPr lang="nl-NL" dirty="0"/>
              <a:t> /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cry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Met: He </a:t>
            </a:r>
            <a:r>
              <a:rPr lang="nl-NL" dirty="0" err="1"/>
              <a:t>stopped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see</a:t>
            </a:r>
            <a:r>
              <a:rPr lang="nl-NL" dirty="0"/>
              <a:t> her ( zag om haar te zien)</a:t>
            </a:r>
          </a:p>
          <a:p>
            <a:pPr marL="0" indent="0">
              <a:buNone/>
            </a:pPr>
            <a:r>
              <a:rPr lang="nl-NL" dirty="0"/>
              <a:t>        He </a:t>
            </a:r>
            <a:r>
              <a:rPr lang="nl-NL" dirty="0" err="1"/>
              <a:t>stopped</a:t>
            </a:r>
            <a:r>
              <a:rPr lang="nl-NL" dirty="0"/>
              <a:t> </a:t>
            </a:r>
            <a:r>
              <a:rPr lang="nl-NL" dirty="0" err="1"/>
              <a:t>seeing</a:t>
            </a:r>
            <a:r>
              <a:rPr lang="nl-NL" dirty="0"/>
              <a:t> her ( hij zag haar niet meer)</a:t>
            </a:r>
          </a:p>
          <a:p>
            <a:pPr marL="0" indent="0">
              <a:buNone/>
            </a:pPr>
            <a:r>
              <a:rPr lang="nl-NL" dirty="0"/>
              <a:t>Met: I </a:t>
            </a:r>
            <a:r>
              <a:rPr lang="nl-NL" dirty="0" err="1"/>
              <a:t>hate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tell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this</a:t>
            </a:r>
            <a:r>
              <a:rPr lang="nl-NL" dirty="0"/>
              <a:t> (ga je nu doen)</a:t>
            </a:r>
          </a:p>
          <a:p>
            <a:pPr marL="0" indent="0">
              <a:buNone/>
            </a:pPr>
            <a:r>
              <a:rPr lang="nl-NL" dirty="0"/>
              <a:t>       I </a:t>
            </a:r>
            <a:r>
              <a:rPr lang="nl-NL" dirty="0" err="1"/>
              <a:t>hate</a:t>
            </a:r>
            <a:r>
              <a:rPr lang="nl-NL" dirty="0"/>
              <a:t> telling </a:t>
            </a:r>
            <a:r>
              <a:rPr lang="nl-NL" dirty="0" err="1"/>
              <a:t>you</a:t>
            </a:r>
            <a:r>
              <a:rPr lang="nl-NL" dirty="0"/>
              <a:t> lies (in het algemeen)</a:t>
            </a:r>
          </a:p>
          <a:p>
            <a:pPr marL="0" indent="0">
              <a:buNone/>
            </a:pPr>
            <a:r>
              <a:rPr lang="nl-NL" dirty="0"/>
              <a:t>Met: </a:t>
            </a:r>
            <a:r>
              <a:rPr lang="nl-NL" dirty="0" err="1"/>
              <a:t>remember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post </a:t>
            </a:r>
            <a:r>
              <a:rPr lang="nl-NL" dirty="0" err="1"/>
              <a:t>this</a:t>
            </a:r>
            <a:r>
              <a:rPr lang="nl-NL" dirty="0"/>
              <a:t> letter (vergeet het niet!)</a:t>
            </a:r>
          </a:p>
          <a:p>
            <a:pPr marL="0" indent="0">
              <a:buNone/>
            </a:pPr>
            <a:r>
              <a:rPr lang="nl-NL" dirty="0"/>
              <a:t>        i </a:t>
            </a:r>
            <a:r>
              <a:rPr lang="nl-NL" dirty="0" err="1"/>
              <a:t>remember</a:t>
            </a:r>
            <a:r>
              <a:rPr lang="nl-NL" dirty="0"/>
              <a:t> </a:t>
            </a:r>
            <a:r>
              <a:rPr lang="nl-NL" dirty="0" err="1"/>
              <a:t>posting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letter ( ik herinner het me nog)</a:t>
            </a:r>
          </a:p>
        </p:txBody>
      </p:sp>
    </p:spTree>
    <p:extLst>
      <p:ext uri="{BB962C8B-B14F-4D97-AF65-F5344CB8AC3E}">
        <p14:creationId xmlns:p14="http://schemas.microsoft.com/office/powerpoint/2010/main" val="2849035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8264F3-E08E-44DD-963D-0A8E4EDE4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65127"/>
          </a:xfrm>
        </p:spPr>
        <p:txBody>
          <a:bodyPr>
            <a:normAutofit fontScale="90000"/>
          </a:bodyPr>
          <a:lstStyle/>
          <a:p>
            <a:r>
              <a:rPr lang="nl-NL" dirty="0"/>
              <a:t>Een gerund kan een eigen onderwerp hebben, dat niet het onderwerp van de zin is:</a:t>
            </a:r>
            <a:br>
              <a:rPr lang="nl-NL" dirty="0"/>
            </a:b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5CE60B-9292-46AC-8040-1BC2892012B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751486"/>
          </a:xfrm>
        </p:spPr>
        <p:txBody>
          <a:bodyPr/>
          <a:lstStyle/>
          <a:p>
            <a:pPr marL="0" indent="0">
              <a:buNone/>
            </a:pPr>
            <a:r>
              <a:rPr lang="nl-NL" sz="3200" dirty="0">
                <a:solidFill>
                  <a:srgbClr val="FF0000"/>
                </a:solidFill>
                <a:ea typeface="+mj-ea"/>
                <a:cs typeface="+mj-cs"/>
              </a:rPr>
              <a:t>I</a:t>
            </a:r>
            <a:r>
              <a:rPr lang="nl-NL" sz="3200" dirty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nl-NL" sz="1400" dirty="0">
                <a:solidFill>
                  <a:prstClr val="black"/>
                </a:solidFill>
                <a:ea typeface="+mj-ea"/>
                <a:cs typeface="+mj-cs"/>
              </a:rPr>
              <a:t>(onderwerp) </a:t>
            </a:r>
            <a:r>
              <a:rPr lang="nl-NL" sz="3200" dirty="0" err="1">
                <a:solidFill>
                  <a:prstClr val="black"/>
                </a:solidFill>
                <a:ea typeface="+mj-ea"/>
                <a:cs typeface="+mj-cs"/>
              </a:rPr>
              <a:t>don’t</a:t>
            </a:r>
            <a:r>
              <a:rPr lang="nl-NL" sz="3200" dirty="0">
                <a:solidFill>
                  <a:prstClr val="black"/>
                </a:solidFill>
                <a:ea typeface="+mj-ea"/>
                <a:cs typeface="+mj-cs"/>
              </a:rPr>
              <a:t> like </a:t>
            </a:r>
            <a:r>
              <a:rPr lang="nl-NL" sz="3200" dirty="0" err="1">
                <a:solidFill>
                  <a:srgbClr val="FF0000"/>
                </a:solidFill>
                <a:ea typeface="+mj-ea"/>
                <a:cs typeface="+mj-cs"/>
              </a:rPr>
              <a:t>lying</a:t>
            </a:r>
            <a:r>
              <a:rPr lang="nl-NL" sz="3200" dirty="0">
                <a:solidFill>
                  <a:srgbClr val="FF0000"/>
                </a:solidFill>
                <a:ea typeface="+mj-ea"/>
                <a:cs typeface="+mj-cs"/>
              </a:rPr>
              <a:t> </a:t>
            </a:r>
            <a:r>
              <a:rPr lang="nl-NL" sz="1400" dirty="0">
                <a:ea typeface="+mj-ea"/>
                <a:cs typeface="+mj-cs"/>
              </a:rPr>
              <a:t>(gerund)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  <a:ea typeface="+mj-ea"/>
                <a:cs typeface="+mj-cs"/>
              </a:rPr>
              <a:t>I</a:t>
            </a:r>
            <a:r>
              <a:rPr lang="nl-NL" dirty="0">
                <a:ea typeface="+mj-ea"/>
                <a:cs typeface="+mj-cs"/>
              </a:rPr>
              <a:t> </a:t>
            </a:r>
            <a:r>
              <a:rPr lang="nl-NL" dirty="0" err="1">
                <a:ea typeface="+mj-ea"/>
                <a:cs typeface="+mj-cs"/>
              </a:rPr>
              <a:t>don’t</a:t>
            </a:r>
            <a:r>
              <a:rPr lang="nl-NL" dirty="0">
                <a:ea typeface="+mj-ea"/>
                <a:cs typeface="+mj-cs"/>
              </a:rPr>
              <a:t> like </a:t>
            </a:r>
            <a:r>
              <a:rPr lang="nl-NL" u="sng" dirty="0" err="1">
                <a:ea typeface="+mj-ea"/>
                <a:cs typeface="+mj-cs"/>
              </a:rPr>
              <a:t>you</a:t>
            </a:r>
            <a:r>
              <a:rPr lang="nl-NL" dirty="0">
                <a:ea typeface="+mj-ea"/>
                <a:cs typeface="+mj-cs"/>
              </a:rPr>
              <a:t> </a:t>
            </a:r>
            <a:r>
              <a:rPr lang="nl-NL" dirty="0" err="1">
                <a:solidFill>
                  <a:srgbClr val="FF0000"/>
                </a:solidFill>
                <a:ea typeface="+mj-ea"/>
                <a:cs typeface="+mj-cs"/>
              </a:rPr>
              <a:t>lying</a:t>
            </a:r>
            <a:r>
              <a:rPr lang="nl-NL" dirty="0">
                <a:ea typeface="+mj-ea"/>
                <a:cs typeface="+mj-cs"/>
              </a:rPr>
              <a:t> </a:t>
            </a:r>
            <a:r>
              <a:rPr lang="nl-NL" dirty="0" err="1">
                <a:ea typeface="+mj-ea"/>
                <a:cs typeface="+mj-cs"/>
              </a:rPr>
              <a:t>to</a:t>
            </a:r>
            <a:r>
              <a:rPr lang="nl-NL" dirty="0">
                <a:ea typeface="+mj-ea"/>
                <a:cs typeface="+mj-cs"/>
              </a:rPr>
              <a:t> me.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  <a:ea typeface="+mj-ea"/>
                <a:cs typeface="+mj-cs"/>
              </a:rPr>
              <a:t>I</a:t>
            </a:r>
            <a:r>
              <a:rPr lang="nl-NL" dirty="0">
                <a:ea typeface="+mj-ea"/>
                <a:cs typeface="+mj-cs"/>
              </a:rPr>
              <a:t> </a:t>
            </a:r>
            <a:r>
              <a:rPr lang="nl-NL" dirty="0" err="1">
                <a:ea typeface="+mj-ea"/>
                <a:cs typeface="+mj-cs"/>
              </a:rPr>
              <a:t>don’t</a:t>
            </a:r>
            <a:r>
              <a:rPr lang="nl-NL" dirty="0">
                <a:ea typeface="+mj-ea"/>
                <a:cs typeface="+mj-cs"/>
              </a:rPr>
              <a:t> mind </a:t>
            </a:r>
            <a:r>
              <a:rPr lang="nl-NL" u="sng" dirty="0">
                <a:ea typeface="+mj-ea"/>
                <a:cs typeface="+mj-cs"/>
              </a:rPr>
              <a:t>his/</a:t>
            </a:r>
            <a:r>
              <a:rPr lang="nl-NL" u="sng" dirty="0" err="1">
                <a:ea typeface="+mj-ea"/>
                <a:cs typeface="+mj-cs"/>
              </a:rPr>
              <a:t>him</a:t>
            </a:r>
            <a:r>
              <a:rPr lang="nl-NL" u="sng" dirty="0">
                <a:ea typeface="+mj-ea"/>
                <a:cs typeface="+mj-cs"/>
              </a:rPr>
              <a:t> </a:t>
            </a:r>
            <a:r>
              <a:rPr lang="nl-NL" dirty="0" err="1">
                <a:solidFill>
                  <a:srgbClr val="FF0000"/>
                </a:solidFill>
                <a:ea typeface="+mj-ea"/>
                <a:cs typeface="+mj-cs"/>
              </a:rPr>
              <a:t>going</a:t>
            </a:r>
            <a:r>
              <a:rPr lang="nl-NL" dirty="0">
                <a:ea typeface="+mj-ea"/>
                <a:cs typeface="+mj-cs"/>
              </a:rPr>
              <a:t> first</a:t>
            </a:r>
          </a:p>
          <a:p>
            <a:pPr marL="0" indent="0">
              <a:buNone/>
            </a:pPr>
            <a:r>
              <a:rPr lang="nl-NL" dirty="0" err="1">
                <a:solidFill>
                  <a:srgbClr val="FF0000"/>
                </a:solidFill>
                <a:ea typeface="+mj-ea"/>
                <a:cs typeface="+mj-cs"/>
              </a:rPr>
              <a:t>She</a:t>
            </a:r>
            <a:r>
              <a:rPr lang="nl-NL" dirty="0">
                <a:ea typeface="+mj-ea"/>
                <a:cs typeface="+mj-cs"/>
              </a:rPr>
              <a:t> </a:t>
            </a:r>
            <a:r>
              <a:rPr lang="nl-NL" dirty="0" err="1">
                <a:ea typeface="+mj-ea"/>
                <a:cs typeface="+mj-cs"/>
              </a:rPr>
              <a:t>remembered</a:t>
            </a:r>
            <a:r>
              <a:rPr lang="nl-NL" dirty="0">
                <a:ea typeface="+mj-ea"/>
                <a:cs typeface="+mj-cs"/>
              </a:rPr>
              <a:t> </a:t>
            </a:r>
            <a:r>
              <a:rPr lang="nl-NL" u="sng" dirty="0">
                <a:ea typeface="+mj-ea"/>
                <a:cs typeface="+mj-cs"/>
              </a:rPr>
              <a:t>John</a:t>
            </a:r>
            <a:r>
              <a:rPr lang="nl-NL" dirty="0">
                <a:ea typeface="+mj-ea"/>
                <a:cs typeface="+mj-cs"/>
              </a:rPr>
              <a:t> </a:t>
            </a:r>
            <a:r>
              <a:rPr lang="nl-NL" dirty="0" err="1">
                <a:solidFill>
                  <a:srgbClr val="FF0000"/>
                </a:solidFill>
                <a:ea typeface="+mj-ea"/>
                <a:cs typeface="+mj-cs"/>
              </a:rPr>
              <a:t>taking</a:t>
            </a:r>
            <a:r>
              <a:rPr lang="nl-NL" dirty="0">
                <a:ea typeface="+mj-ea"/>
                <a:cs typeface="+mj-cs"/>
              </a:rPr>
              <a:t> </a:t>
            </a:r>
            <a:r>
              <a:rPr lang="nl-NL" dirty="0" err="1">
                <a:ea typeface="+mj-ea"/>
                <a:cs typeface="+mj-cs"/>
              </a:rPr>
              <a:t>the</a:t>
            </a:r>
            <a:r>
              <a:rPr lang="nl-NL" dirty="0">
                <a:ea typeface="+mj-ea"/>
                <a:cs typeface="+mj-cs"/>
              </a:rPr>
              <a:t> picture</a:t>
            </a:r>
          </a:p>
          <a:p>
            <a:pPr marL="0" indent="0">
              <a:buNone/>
            </a:pPr>
            <a:r>
              <a:rPr lang="nl-NL" dirty="0" err="1">
                <a:solidFill>
                  <a:srgbClr val="FF0000"/>
                </a:solidFill>
                <a:ea typeface="+mj-ea"/>
                <a:cs typeface="+mj-cs"/>
              </a:rPr>
              <a:t>They</a:t>
            </a:r>
            <a:r>
              <a:rPr lang="nl-NL" dirty="0">
                <a:ea typeface="+mj-ea"/>
                <a:cs typeface="+mj-cs"/>
              </a:rPr>
              <a:t> </a:t>
            </a:r>
            <a:r>
              <a:rPr lang="nl-NL" dirty="0" err="1">
                <a:ea typeface="+mj-ea"/>
                <a:cs typeface="+mj-cs"/>
              </a:rPr>
              <a:t>caught</a:t>
            </a:r>
            <a:r>
              <a:rPr lang="nl-NL" dirty="0">
                <a:ea typeface="+mj-ea"/>
                <a:cs typeface="+mj-cs"/>
              </a:rPr>
              <a:t> </a:t>
            </a:r>
            <a:r>
              <a:rPr lang="nl-NL" u="sng" dirty="0" err="1">
                <a:ea typeface="+mj-ea"/>
                <a:cs typeface="+mj-cs"/>
              </a:rPr>
              <a:t>the</a:t>
            </a:r>
            <a:r>
              <a:rPr lang="nl-NL" u="sng" dirty="0">
                <a:ea typeface="+mj-ea"/>
                <a:cs typeface="+mj-cs"/>
              </a:rPr>
              <a:t> </a:t>
            </a:r>
            <a:r>
              <a:rPr lang="nl-NL" u="sng" dirty="0" err="1">
                <a:ea typeface="+mj-ea"/>
                <a:cs typeface="+mj-cs"/>
              </a:rPr>
              <a:t>thief</a:t>
            </a:r>
            <a:r>
              <a:rPr lang="nl-NL" u="sng" dirty="0">
                <a:ea typeface="+mj-ea"/>
                <a:cs typeface="+mj-cs"/>
              </a:rPr>
              <a:t> </a:t>
            </a:r>
            <a:r>
              <a:rPr lang="nl-NL" dirty="0" err="1">
                <a:solidFill>
                  <a:srgbClr val="FF0000"/>
                </a:solidFill>
                <a:ea typeface="+mj-ea"/>
                <a:cs typeface="+mj-cs"/>
              </a:rPr>
              <a:t>stealing</a:t>
            </a:r>
            <a:endParaRPr lang="nl-NL" dirty="0">
              <a:solidFill>
                <a:srgbClr val="FF0000"/>
              </a:solidFill>
              <a:ea typeface="+mj-ea"/>
              <a:cs typeface="+mj-cs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368933"/>
      </p:ext>
    </p:extLst>
  </p:cSld>
  <p:clrMapOvr>
    <a:masterClrMapping/>
  </p:clrMapOvr>
</p:sld>
</file>

<file path=ppt/theme/theme1.xml><?xml version="1.0" encoding="utf-8"?>
<a:theme xmlns:a="http://schemas.openxmlformats.org/drawingml/2006/main" name="Druppel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D664C5C4CCE446A9AC321921EFC0DD" ma:contentTypeVersion="13" ma:contentTypeDescription="Create a new document." ma:contentTypeScope="" ma:versionID="d9b34ecd3615c017e57ac69bfc809a29">
  <xsd:schema xmlns:xsd="http://www.w3.org/2001/XMLSchema" xmlns:xs="http://www.w3.org/2001/XMLSchema" xmlns:p="http://schemas.microsoft.com/office/2006/metadata/properties" xmlns:ns3="8faa97ee-5109-493a-bce5-13456d13f9a8" xmlns:ns4="91b29d16-623a-4c64-aa00-3877f4ec625e" targetNamespace="http://schemas.microsoft.com/office/2006/metadata/properties" ma:root="true" ma:fieldsID="0156aa31c6fbab398969041f3add819b" ns3:_="" ns4:_="">
    <xsd:import namespace="8faa97ee-5109-493a-bce5-13456d13f9a8"/>
    <xsd:import namespace="91b29d16-623a-4c64-aa00-3877f4ec625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aa97ee-5109-493a-bce5-13456d13f9a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29d16-623a-4c64-aa00-3877f4ec62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47B61B-23FF-40FE-B30A-BBAB00CECA3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85DDADA-1B72-41E2-9022-F509153AF9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71323E-62E1-4AD5-96E7-55612744D9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aa97ee-5109-493a-bce5-13456d13f9a8"/>
    <ds:schemaRef ds:uri="91b29d16-623a-4c64-aa00-3877f4ec62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{5DBDC818-98B5-4C76-ACFF-1A3ED3549F8F}tf04033925</Template>
  <TotalTime>28</TotalTime>
  <Words>452</Words>
  <Application>Microsoft Office PowerPoint</Application>
  <PresentationFormat>Breedbeeld</PresentationFormat>
  <Paragraphs>39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Museo</vt:lpstr>
      <vt:lpstr>Tw Cen MT</vt:lpstr>
      <vt:lpstr>Druppel</vt:lpstr>
      <vt:lpstr>De Gerund</vt:lpstr>
      <vt:lpstr>Wat is een gerund?</vt:lpstr>
      <vt:lpstr>Wanneer gebruik je een gerund?</vt:lpstr>
      <vt:lpstr>Gebruik een gerund na deze werkwoorden</vt:lpstr>
      <vt:lpstr>Aparte gevallen</vt:lpstr>
      <vt:lpstr>Een gerund kan een eigen onderwerp hebben, dat niet het onderwerp van de zin is: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Gerund</dc:title>
  <dc:creator>Imke De Graaf</dc:creator>
  <cp:lastModifiedBy>Imke De Graaf</cp:lastModifiedBy>
  <cp:revision>5</cp:revision>
  <dcterms:created xsi:type="dcterms:W3CDTF">2020-01-29T12:38:42Z</dcterms:created>
  <dcterms:modified xsi:type="dcterms:W3CDTF">2023-05-30T07:05:00Z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0x010100D8D664C5C4CCE446A9AC321921EFC0DD</vt:lpwstr>
  </property>
</Properties>
</file>