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0686820-F1BB-4F58-84DB-0A390BCD7A6E}" type="datetimeFigureOut">
              <a:rPr lang="nl-NL" smtClean="0"/>
              <a:t>29-8-2024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97254F9-29C8-4316-8F4B-BC5103A22BAA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04048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86820-F1BB-4F58-84DB-0A390BCD7A6E}" type="datetimeFigureOut">
              <a:rPr lang="nl-NL" smtClean="0"/>
              <a:t>29-8-2024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54F9-29C8-4316-8F4B-BC5103A22B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019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86820-F1BB-4F58-84DB-0A390BCD7A6E}" type="datetimeFigureOut">
              <a:rPr lang="nl-NL" smtClean="0"/>
              <a:t>29-8-2024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54F9-29C8-4316-8F4B-BC5103A22B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052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86820-F1BB-4F58-84DB-0A390BCD7A6E}" type="datetimeFigureOut">
              <a:rPr lang="nl-NL" smtClean="0"/>
              <a:t>29-8-2024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54F9-29C8-4316-8F4B-BC5103A22B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031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686820-F1BB-4F58-84DB-0A390BCD7A6E}" type="datetimeFigureOut">
              <a:rPr lang="nl-NL" smtClean="0"/>
              <a:t>29-8-2024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7254F9-29C8-4316-8F4B-BC5103A22BAA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775037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86820-F1BB-4F58-84DB-0A390BCD7A6E}" type="datetimeFigureOut">
              <a:rPr lang="nl-NL" smtClean="0"/>
              <a:t>29-8-2024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54F9-29C8-4316-8F4B-BC5103A22B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8752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86820-F1BB-4F58-84DB-0A390BCD7A6E}" type="datetimeFigureOut">
              <a:rPr lang="nl-NL" smtClean="0"/>
              <a:t>29-8-2024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54F9-29C8-4316-8F4B-BC5103A22B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49746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86820-F1BB-4F58-84DB-0A390BCD7A6E}" type="datetimeFigureOut">
              <a:rPr lang="nl-NL" smtClean="0"/>
              <a:t>29-8-2024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54F9-29C8-4316-8F4B-BC5103A22B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718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86820-F1BB-4F58-84DB-0A390BCD7A6E}" type="datetimeFigureOut">
              <a:rPr lang="nl-NL" smtClean="0"/>
              <a:t>29-8-2024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54F9-29C8-4316-8F4B-BC5103A22B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506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686820-F1BB-4F58-84DB-0A390BCD7A6E}" type="datetimeFigureOut">
              <a:rPr lang="nl-NL" smtClean="0"/>
              <a:t>29-8-2024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7254F9-29C8-4316-8F4B-BC5103A22BAA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137089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686820-F1BB-4F58-84DB-0A390BCD7A6E}" type="datetimeFigureOut">
              <a:rPr lang="nl-NL" smtClean="0"/>
              <a:t>29-8-2024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7254F9-29C8-4316-8F4B-BC5103A22BAA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933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0686820-F1BB-4F58-84DB-0A390BCD7A6E}" type="datetimeFigureOut">
              <a:rPr lang="nl-NL" smtClean="0"/>
              <a:t>29-8-2024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97254F9-29C8-4316-8F4B-BC5103A22BAA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9384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05D09E-8BDB-C08D-0AFE-77EFC9E95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Thesis statements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9485F8C-FD99-0DE0-935B-344AA751C4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/>
              <a:t>The importance of studying abroad</a:t>
            </a:r>
          </a:p>
        </p:txBody>
      </p:sp>
    </p:spTree>
    <p:extLst>
      <p:ext uri="{BB962C8B-B14F-4D97-AF65-F5344CB8AC3E}">
        <p14:creationId xmlns:p14="http://schemas.microsoft.com/office/powerpoint/2010/main" val="174520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31E76-18B2-4532-DBA7-AF4FFA745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Position: for</a:t>
            </a:r>
            <a:br>
              <a:rPr lang="nl-NL"/>
            </a:b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 following statements introduce a counterargument, acknowledging potential concerns while emphasizing the benefits of studying abroad.</a:t>
            </a:r>
            <a:endParaRPr lang="nl-NL" sz="240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F98A89D-4D27-C40B-8D90-4C4A349BC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86000"/>
            <a:ext cx="10243457" cy="427808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200">
                <a:solidFill>
                  <a:srgbClr val="00B050"/>
                </a:solidFill>
              </a:rPr>
              <a:t>Although</a:t>
            </a:r>
            <a:r>
              <a:rPr lang="en-US" sz="2200"/>
              <a:t> studying abroad can be </a:t>
            </a:r>
            <a:r>
              <a:rPr lang="en-US" sz="2200">
                <a:solidFill>
                  <a:srgbClr val="FF0000"/>
                </a:solidFill>
              </a:rPr>
              <a:t>expensive and challenging</a:t>
            </a:r>
            <a:r>
              <a:rPr lang="en-US" sz="2200"/>
              <a:t>, it is essential for a well-rounded education </a:t>
            </a:r>
            <a:r>
              <a:rPr lang="en-US" sz="2200">
                <a:solidFill>
                  <a:srgbClr val="00B050"/>
                </a:solidFill>
              </a:rPr>
              <a:t>because</a:t>
            </a:r>
            <a:r>
              <a:rPr lang="en-US" sz="2200"/>
              <a:t> the </a:t>
            </a:r>
            <a:r>
              <a:rPr lang="en-US" sz="2200">
                <a:solidFill>
                  <a:srgbClr val="FF0000"/>
                </a:solidFill>
              </a:rPr>
              <a:t>cultural immersion</a:t>
            </a:r>
            <a:r>
              <a:rPr lang="en-US" sz="2200"/>
              <a:t>, </a:t>
            </a:r>
            <a:r>
              <a:rPr lang="en-US" sz="2200">
                <a:solidFill>
                  <a:srgbClr val="FF0000"/>
                </a:solidFill>
              </a:rPr>
              <a:t>language acquisition,</a:t>
            </a:r>
            <a:r>
              <a:rPr lang="en-US" sz="2200"/>
              <a:t> and </a:t>
            </a:r>
            <a:r>
              <a:rPr lang="en-US" sz="2200">
                <a:solidFill>
                  <a:srgbClr val="FF0000"/>
                </a:solidFill>
              </a:rPr>
              <a:t>global perspective</a:t>
            </a:r>
            <a:r>
              <a:rPr lang="en-US" sz="2200"/>
              <a:t> it provides are unparalleled by domestic experiences.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>
                <a:solidFill>
                  <a:srgbClr val="00B050"/>
                </a:solidFill>
              </a:rPr>
              <a:t>Despite</a:t>
            </a:r>
            <a:r>
              <a:rPr lang="en-US" sz="2200"/>
              <a:t> concerns about the </a:t>
            </a:r>
            <a:r>
              <a:rPr lang="en-US" sz="2200">
                <a:solidFill>
                  <a:srgbClr val="FF0000"/>
                </a:solidFill>
              </a:rPr>
              <a:t>financial and logistical difficulties </a:t>
            </a:r>
            <a:r>
              <a:rPr lang="en-US" sz="2200"/>
              <a:t>of studying abroad, it remains a crucial part of a well-rounded education, offering </a:t>
            </a:r>
            <a:r>
              <a:rPr lang="en-US" sz="2200">
                <a:solidFill>
                  <a:srgbClr val="FF0000"/>
                </a:solidFill>
              </a:rPr>
              <a:t>unique opportunities for personal growth and academic enrichment</a:t>
            </a:r>
            <a:r>
              <a:rPr lang="en-US" sz="2200"/>
              <a:t> that cannot be matched at home.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>
                <a:solidFill>
                  <a:srgbClr val="00B050"/>
                </a:solidFill>
              </a:rPr>
              <a:t>While</a:t>
            </a:r>
            <a:r>
              <a:rPr lang="en-US" sz="2200"/>
              <a:t> some argue that studying abroad is </a:t>
            </a:r>
            <a:r>
              <a:rPr lang="en-US" sz="2200">
                <a:solidFill>
                  <a:srgbClr val="FF0000"/>
                </a:solidFill>
              </a:rPr>
              <a:t>not necessary</a:t>
            </a:r>
            <a:r>
              <a:rPr lang="en-US" sz="2200"/>
              <a:t>, it is vital for a comprehensive education </a:t>
            </a:r>
            <a:r>
              <a:rPr lang="en-US" sz="2200">
                <a:solidFill>
                  <a:srgbClr val="00B050"/>
                </a:solidFill>
              </a:rPr>
              <a:t>because</a:t>
            </a:r>
            <a:r>
              <a:rPr lang="en-US" sz="2200"/>
              <a:t> it </a:t>
            </a:r>
            <a:r>
              <a:rPr lang="en-US" sz="2200">
                <a:solidFill>
                  <a:srgbClr val="FF0000"/>
                </a:solidFill>
              </a:rPr>
              <a:t>cultivates critical global awareness, cross-cultural communication skills, and adaptability</a:t>
            </a:r>
            <a:r>
              <a:rPr lang="en-US" sz="2200"/>
              <a:t>, all of which are indispensable in today's interconnected world.</a:t>
            </a:r>
            <a:endParaRPr lang="nl-NL" sz="2200"/>
          </a:p>
        </p:txBody>
      </p:sp>
    </p:spTree>
    <p:extLst>
      <p:ext uri="{BB962C8B-B14F-4D97-AF65-F5344CB8AC3E}">
        <p14:creationId xmlns:p14="http://schemas.microsoft.com/office/powerpoint/2010/main" val="2993668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713739-BFD7-B18B-1DFF-818B34693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In two sentences: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306381-D795-2A8A-DF10-2AB93A555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None/>
              <a:tabLst/>
              <a:defRPr/>
            </a:pPr>
            <a:r>
              <a:rPr lang="en-US" sz="2200">
                <a:solidFill>
                  <a:prstClr val="black"/>
                </a:solidFill>
                <a:latin typeface="Franklin Gothic Book" panose="020B0503020102020204"/>
              </a:rPr>
              <a:t>S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tudying abroad is a crucial part of/ is vital/ pivotal / critical for a well-rounded education. (topic and position)</a:t>
            </a:r>
          </a:p>
          <a:p>
            <a:pPr marL="457200" marR="0" lvl="0" indent="-45720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Despite concerns about financial and logistical difficulties, 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it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offers unique opportunities for personal growth and academic enrichment that cannot be matched at home.</a:t>
            </a:r>
          </a:p>
          <a:p>
            <a:pPr marL="457200" marR="0" lvl="0" indent="-45720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Although it can be challenging and expensive, 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it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cultivates critical global awareness, cross-cultural communication skills, and adaptability, all of which are indispensable in today's interconnected world.</a:t>
            </a:r>
            <a:endParaRPr kumimoji="0" lang="nl-NL" sz="2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0" indent="0">
              <a:buNone/>
            </a:pPr>
            <a:r>
              <a:rPr lang="nl-NL"/>
              <a:t>(preview of arguments that will follow)</a:t>
            </a:r>
          </a:p>
        </p:txBody>
      </p:sp>
    </p:spTree>
    <p:extLst>
      <p:ext uri="{BB962C8B-B14F-4D97-AF65-F5344CB8AC3E}">
        <p14:creationId xmlns:p14="http://schemas.microsoft.com/office/powerpoint/2010/main" val="2817684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53B4D6-9CE2-E148-D5CC-A0FC0F2BA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Position: against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638A55-2B27-35C8-EBB5-24986A782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l-NL" altLang="nl-NL" sz="220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While</a:t>
            </a:r>
            <a:r>
              <a:rPr kumimoji="0" lang="nl-NL" altLang="nl-NL" sz="2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studying abroad can be beneficial, it is not essential for a well-rounded education, </a:t>
            </a:r>
            <a:r>
              <a:rPr kumimoji="0" lang="nl-NL" altLang="nl-NL" sz="220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as</a:t>
            </a:r>
            <a:r>
              <a:rPr kumimoji="0" lang="nl-NL" altLang="nl-NL" sz="2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nl-NL" altLang="nl-NL" sz="22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similar cultural and academic experiences can be achieved through diverse local opportunities and technology.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nl-NL" altLang="nl-NL" sz="220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l-NL" altLang="nl-NL" sz="220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Although</a:t>
            </a:r>
            <a:r>
              <a:rPr kumimoji="0" lang="nl-NL" altLang="nl-NL" sz="2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studying abroad </a:t>
            </a:r>
            <a:r>
              <a:rPr kumimoji="0" lang="nl-NL" altLang="nl-NL" sz="22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offers unique experiences</a:t>
            </a:r>
            <a:r>
              <a:rPr kumimoji="0" lang="nl-NL" altLang="nl-NL" sz="2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, it is not a requirement for a well-rounded education, </a:t>
            </a:r>
            <a:r>
              <a:rPr kumimoji="0" lang="nl-NL" altLang="nl-NL" sz="220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as</a:t>
            </a:r>
            <a:r>
              <a:rPr kumimoji="0" lang="nl-NL" altLang="nl-NL" sz="2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students can develop the same global competencies through </a:t>
            </a:r>
            <a:r>
              <a:rPr kumimoji="0" lang="nl-NL" altLang="nl-NL" sz="220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online courses, multicultural activities, and local exchange programmes.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>
                <a:solidFill>
                  <a:srgbClr val="00B050"/>
                </a:solidFill>
              </a:rPr>
              <a:t>While</a:t>
            </a:r>
            <a:r>
              <a:rPr lang="en-US" sz="2200"/>
              <a:t> some argue that it is </a:t>
            </a:r>
            <a:r>
              <a:rPr lang="en-US" sz="2200">
                <a:solidFill>
                  <a:srgbClr val="FF0000"/>
                </a:solidFill>
              </a:rPr>
              <a:t>enriching</a:t>
            </a:r>
            <a:r>
              <a:rPr lang="en-US" sz="2200"/>
              <a:t>, the </a:t>
            </a:r>
            <a:r>
              <a:rPr lang="en-US" sz="2200">
                <a:solidFill>
                  <a:srgbClr val="FF0000"/>
                </a:solidFill>
              </a:rPr>
              <a:t>financial burden and potential academic disruptions</a:t>
            </a:r>
            <a:r>
              <a:rPr lang="en-US" sz="2200"/>
              <a:t> associated with studying abroad make it an unnecessary aspect of education, especially when </a:t>
            </a:r>
            <a:r>
              <a:rPr lang="en-US" sz="2200">
                <a:solidFill>
                  <a:srgbClr val="FF0000"/>
                </a:solidFill>
              </a:rPr>
              <a:t>comparable benefits can be obtained through domestic experiences.</a:t>
            </a:r>
            <a:endParaRPr lang="nl-NL" sz="2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243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4C7D9D-60B4-E06A-C357-3A1D993B7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In two sentences: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872613-B746-0AC0-EA62-E54B00A66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en-US" sz="2400"/>
              <a:t>Studying abroad is not a mandatory component for achieving a well-rounded education. (topic and position)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nl-NL" altLang="nl-NL" sz="2400">
              <a:solidFill>
                <a:srgbClr val="00B050"/>
              </a:solidFill>
              <a:latin typeface="Franklin Gothic Book" panose="020B0503020102020204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l-NL" altLang="nl-NL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While it can be beneficial, similar cultural and academic experiences can be achieved through diverse local opportunities and technology.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nl-NL" altLang="nl-NL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l-NL" altLang="nl-NL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Although it offers unique experiences, students can develop the same global competencies through online courses, multicultural activities, and local exchange programmes.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nl-NL" altLang="nl-NL" sz="2400">
              <a:solidFill>
                <a:schemeClr val="tx1"/>
              </a:solidFill>
              <a:latin typeface="Franklin Gothic Book" panose="020B050302010202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nl-NL" altLang="nl-NL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(preview of arguments that will follow)</a:t>
            </a:r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1920576"/>
      </p:ext>
    </p:extLst>
  </p:cSld>
  <p:clrMapOvr>
    <a:masterClrMapping/>
  </p:clrMapOvr>
</p:sld>
</file>

<file path=ppt/theme/theme1.xml><?xml version="1.0" encoding="utf-8"?>
<a:theme xmlns:a="http://schemas.openxmlformats.org/drawingml/2006/main" name="Bijgesneden">
  <a:themeElements>
    <a:clrScheme name="Bijgesneden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Bijgesneden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ijgesne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Bijgesneden</Template>
  <TotalTime>67</TotalTime>
  <Words>421</Words>
  <Application>Microsoft Office PowerPoint</Application>
  <PresentationFormat>Breedbeeld</PresentationFormat>
  <Paragraphs>24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Franklin Gothic Book</vt:lpstr>
      <vt:lpstr>Bijgesneden</vt:lpstr>
      <vt:lpstr>Thesis statements</vt:lpstr>
      <vt:lpstr>Position: for The following statements introduce a counterargument, acknowledging potential concerns while emphasizing the benefits of studying abroad.</vt:lpstr>
      <vt:lpstr>In two sentences:</vt:lpstr>
      <vt:lpstr>Position: against</vt:lpstr>
      <vt:lpstr>In two sentences: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Imke De Graaf</dc:creator>
  <cp:lastModifiedBy>Imke De Graaf</cp:lastModifiedBy>
  <cp:revision>1</cp:revision>
  <dcterms:created xsi:type="dcterms:W3CDTF">2024-08-29T09:14:48Z</dcterms:created>
  <dcterms:modified xsi:type="dcterms:W3CDTF">2024-08-29T10:22:04Z</dcterms:modified>
</cp:coreProperties>
</file>