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59" d="100"/>
          <a:sy n="59" d="100"/>
        </p:scale>
        <p:origin x="964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dia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5128" y="1788454"/>
            <a:ext cx="8361229" cy="2098226"/>
          </a:xfrm>
        </p:spPr>
        <p:txBody>
          <a:bodyPr anchor="b">
            <a:noAutofit/>
          </a:bodyPr>
          <a:lstStyle>
            <a:lvl1pPr algn="ct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9906" y="3956279"/>
            <a:ext cx="6831673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3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2858" y="6453386"/>
            <a:ext cx="1607944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40686820-F1BB-4F58-84DB-0A390BCD7A6E}" type="datetimeFigureOut">
              <a:rPr lang="nl-NL" smtClean="0"/>
              <a:t>29-8-2024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054" y="6453386"/>
            <a:ext cx="7023377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597254F9-29C8-4316-8F4B-BC5103A22BAA}" type="slidenum">
              <a:rPr lang="nl-NL" smtClean="0"/>
              <a:t>‹nr.›</a:t>
            </a:fld>
            <a:endParaRPr lang="nl-NL"/>
          </a:p>
        </p:txBody>
      </p:sp>
      <p:grpSp>
        <p:nvGrpSpPr>
          <p:cNvPr id="7" name="Group 6"/>
          <p:cNvGrpSpPr/>
          <p:nvPr/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4" name="Freeform 6"/>
            <p:cNvSpPr/>
            <p:nvPr/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  <p:extLst>
      <p:ext uri="{BB962C8B-B14F-4D97-AF65-F5344CB8AC3E}">
        <p14:creationId xmlns:p14="http://schemas.microsoft.com/office/powerpoint/2010/main" val="23040485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2295525"/>
            <a:ext cx="9601200" cy="3571875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686820-F1BB-4F58-84DB-0A390BCD7A6E}" type="datetimeFigureOut">
              <a:rPr lang="nl-NL" smtClean="0"/>
              <a:t>29-8-2024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7254F9-29C8-4316-8F4B-BC5103A22BA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9201977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6561" y="624156"/>
            <a:ext cx="1565766" cy="5243244"/>
          </a:xfrm>
        </p:spPr>
        <p:txBody>
          <a:bodyPr vert="eaVert"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624156"/>
            <a:ext cx="8179641" cy="5243244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686820-F1BB-4F58-84DB-0A390BCD7A6E}" type="datetimeFigureOut">
              <a:rPr lang="nl-NL" smtClean="0"/>
              <a:t>29-8-2024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7254F9-29C8-4316-8F4B-BC5103A22BA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705240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686820-F1BB-4F58-84DB-0A390BCD7A6E}" type="datetimeFigureOut">
              <a:rPr lang="nl-NL" smtClean="0"/>
              <a:t>29-8-2024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7254F9-29C8-4316-8F4B-BC5103A22BA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8503122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ekop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025" y="1301360"/>
            <a:ext cx="9612971" cy="2852737"/>
          </a:xfrm>
        </p:spPr>
        <p:txBody>
          <a:bodyPr anchor="b">
            <a:normAutofit/>
          </a:bodyPr>
          <a:lstStyle>
            <a:lvl1pPr algn="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025" y="4216328"/>
            <a:ext cx="9612971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8908" y="6453386"/>
            <a:ext cx="162240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0686820-F1BB-4F58-84DB-0A390BCD7A6E}" type="datetimeFigureOut">
              <a:rPr lang="nl-NL" smtClean="0"/>
              <a:t>29-8-2024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312" y="6453386"/>
            <a:ext cx="7023377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597254F9-29C8-4316-8F4B-BC5103A22BAA}" type="slidenum">
              <a:rPr lang="nl-NL" smtClean="0"/>
              <a:t>‹nr.›</a:t>
            </a:fld>
            <a:endParaRPr lang="nl-NL"/>
          </a:p>
        </p:txBody>
      </p:sp>
      <p:sp>
        <p:nvSpPr>
          <p:cNvPr id="7" name="Freeform 6" title="Crop Mark"/>
          <p:cNvSpPr/>
          <p:nvPr/>
        </p:nvSpPr>
        <p:spPr bwMode="auto">
          <a:xfrm>
            <a:off x="8151962" y="1685652"/>
            <a:ext cx="3275013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347750370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2285999"/>
            <a:ext cx="4447786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25403" y="2285999"/>
            <a:ext cx="4447786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686820-F1BB-4F58-84DB-0A390BCD7A6E}" type="datetimeFigureOut">
              <a:rPr lang="nl-NL" smtClean="0"/>
              <a:t>29-8-2024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7254F9-29C8-4316-8F4B-BC5103A22BA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9487524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1600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5014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25014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686820-F1BB-4F58-84DB-0A390BCD7A6E}" type="datetimeFigureOut">
              <a:rPr lang="nl-NL" smtClean="0"/>
              <a:t>29-8-2024</a:t>
            </a:fld>
            <a:endParaRPr lang="nl-N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7254F9-29C8-4316-8F4B-BC5103A22BA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9497462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686820-F1BB-4F58-84DB-0A390BCD7A6E}" type="datetimeFigureOut">
              <a:rPr lang="nl-NL" smtClean="0"/>
              <a:t>29-8-2024</a:t>
            </a:fld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7254F9-29C8-4316-8F4B-BC5103A22BA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871875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686820-F1BB-4F58-84DB-0A390BCD7A6E}" type="datetimeFigureOut">
              <a:rPr lang="nl-NL" smtClean="0"/>
              <a:t>29-8-2024</a:t>
            </a:fld>
            <a:endParaRPr lang="nl-N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7254F9-29C8-4316-8F4B-BC5103A22BA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9150629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800" baseline="0">
                <a:solidFill>
                  <a:schemeClr val="tx2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6020" y="685801"/>
            <a:ext cx="5212080" cy="51752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6344"/>
            <a:ext cx="3855720" cy="3011056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0686820-F1BB-4F58-84DB-0A390BCD7A6E}" type="datetimeFigureOut">
              <a:rPr lang="nl-NL" smtClean="0"/>
              <a:t>29-8-2024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597254F9-29C8-4316-8F4B-BC5103A22BAA}" type="slidenum">
              <a:rPr lang="nl-NL" smtClean="0"/>
              <a:t>‹nr.›</a:t>
            </a:fld>
            <a:endParaRPr lang="nl-NL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21370896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800" baseline="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2120" y="0"/>
            <a:ext cx="6659880" cy="6857999"/>
          </a:xfrm>
        </p:spPr>
        <p:txBody>
          <a:bodyPr anchor="t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/>
              <a:t>Klik op het pictogram als u een afbeelding wilt toevoegen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5968"/>
            <a:ext cx="3855720" cy="3011432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0686820-F1BB-4F58-84DB-0A390BCD7A6E}" type="datetimeFigureOut">
              <a:rPr lang="nl-NL" smtClean="0"/>
              <a:t>29-8-2024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597254F9-29C8-4316-8F4B-BC5103A22BAA}" type="slidenum">
              <a:rPr lang="nl-NL" smtClean="0"/>
              <a:t>‹nr.›</a:t>
            </a:fld>
            <a:endParaRPr lang="nl-NL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3693314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90650" y="6453386"/>
            <a:ext cx="120457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fld id="{40686820-F1BB-4F58-84DB-0A390BCD7A6E}" type="datetimeFigureOut">
              <a:rPr lang="nl-NL" smtClean="0"/>
              <a:t>29-8-2024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93564" y="6453386"/>
            <a:ext cx="6280830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72736" y="6453386"/>
            <a:ext cx="159629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/>
                </a:solidFill>
              </a:defRPr>
            </a:lvl1pPr>
          </a:lstStyle>
          <a:p>
            <a:fld id="{597254F9-29C8-4316-8F4B-BC5103A22BAA}" type="slidenum">
              <a:rPr lang="nl-NL" smtClean="0"/>
              <a:t>‹nr.›</a:t>
            </a:fld>
            <a:endParaRPr lang="nl-NL"/>
          </a:p>
        </p:txBody>
      </p:sp>
      <p:sp>
        <p:nvSpPr>
          <p:cNvPr id="9" name="Rectangle 8" title="Side bar"/>
          <p:cNvSpPr/>
          <p:nvPr/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9938440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48" indent="-384048" algn="l" defTabSz="9144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71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828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2860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3" orient="horz" pos="1368">
          <p15:clr>
            <a:srgbClr val="F26B43"/>
          </p15:clr>
        </p15:guide>
        <p15:guide id="4" orient="horz" pos="1440">
          <p15:clr>
            <a:srgbClr val="F26B43"/>
          </p15:clr>
        </p15:guide>
        <p15:guide id="6" orient="horz" pos="3696">
          <p15:clr>
            <a:srgbClr val="F26B43"/>
          </p15:clr>
        </p15:guide>
        <p15:guide id="7" orient="horz" pos="432">
          <p15:clr>
            <a:srgbClr val="F26B43"/>
          </p15:clr>
        </p15:guide>
        <p15:guide id="8" orient="horz" pos="1512">
          <p15:clr>
            <a:srgbClr val="F26B43"/>
          </p15:clr>
        </p15:guide>
        <p15:guide id="9" pos="6912">
          <p15:clr>
            <a:srgbClr val="F26B43"/>
          </p15:clr>
        </p15:guide>
        <p15:guide id="10" pos="936">
          <p15:clr>
            <a:srgbClr val="F26B43"/>
          </p15:clr>
        </p15:guide>
        <p15:guide id="11" pos="8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305D09E-8BDB-C08D-0AFE-77EFC9E95DD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l-NL"/>
              <a:t>Thesis statements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D9485F8C-FD99-0DE0-935B-344AA751C4D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nl-NL"/>
              <a:t>The importance of studying abroad</a:t>
            </a:r>
          </a:p>
        </p:txBody>
      </p:sp>
    </p:spTree>
    <p:extLst>
      <p:ext uri="{BB962C8B-B14F-4D97-AF65-F5344CB8AC3E}">
        <p14:creationId xmlns:p14="http://schemas.microsoft.com/office/powerpoint/2010/main" val="1745200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7931E76-18B2-4532-DBA7-AF4FFA7455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Position: for</a:t>
            </a:r>
            <a:br>
              <a:rPr lang="nl-NL"/>
            </a:b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191B0E"/>
                </a:solidFill>
                <a:effectLst/>
                <a:uLnTx/>
                <a:uFillTx/>
                <a:latin typeface="Franklin Gothic Book" panose="020B0503020102020204"/>
                <a:ea typeface="+mn-ea"/>
                <a:cs typeface="+mn-cs"/>
              </a:rPr>
              <a:t>The following statements introduce a counterargument, acknowledging potential concerns while emphasizing the benefits of studying abroad.</a:t>
            </a:r>
            <a:endParaRPr lang="nl-NL" sz="2400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2F98A89D-4D27-C40B-8D90-4C4A349BC0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599" y="2286000"/>
            <a:ext cx="10243457" cy="4278086"/>
          </a:xfrm>
        </p:spPr>
        <p:txBody>
          <a:bodyPr>
            <a:no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en-US" sz="2200">
                <a:solidFill>
                  <a:srgbClr val="00B050"/>
                </a:solidFill>
              </a:rPr>
              <a:t>Although</a:t>
            </a:r>
            <a:r>
              <a:rPr lang="en-US" sz="2200"/>
              <a:t> studying abroad can be </a:t>
            </a:r>
            <a:r>
              <a:rPr lang="en-US" sz="2200">
                <a:solidFill>
                  <a:srgbClr val="FF0000"/>
                </a:solidFill>
              </a:rPr>
              <a:t>expensive and challenging</a:t>
            </a:r>
            <a:r>
              <a:rPr lang="en-US" sz="2200"/>
              <a:t>, it is essential for a well-rounded education </a:t>
            </a:r>
            <a:r>
              <a:rPr lang="en-US" sz="2200">
                <a:solidFill>
                  <a:srgbClr val="00B050"/>
                </a:solidFill>
              </a:rPr>
              <a:t>because</a:t>
            </a:r>
            <a:r>
              <a:rPr lang="en-US" sz="2200"/>
              <a:t> the </a:t>
            </a:r>
            <a:r>
              <a:rPr lang="en-US" sz="2200">
                <a:solidFill>
                  <a:srgbClr val="FF0000"/>
                </a:solidFill>
              </a:rPr>
              <a:t>cultural immersion</a:t>
            </a:r>
            <a:r>
              <a:rPr lang="en-US" sz="2200"/>
              <a:t>, </a:t>
            </a:r>
            <a:r>
              <a:rPr lang="en-US" sz="2200">
                <a:solidFill>
                  <a:srgbClr val="FF0000"/>
                </a:solidFill>
              </a:rPr>
              <a:t>language acquisition,</a:t>
            </a:r>
            <a:r>
              <a:rPr lang="en-US" sz="2200"/>
              <a:t> and </a:t>
            </a:r>
            <a:r>
              <a:rPr lang="en-US" sz="2200">
                <a:solidFill>
                  <a:srgbClr val="FF0000"/>
                </a:solidFill>
              </a:rPr>
              <a:t>global perspective</a:t>
            </a:r>
            <a:r>
              <a:rPr lang="en-US" sz="2200"/>
              <a:t> it provides are unparalleled by domestic experiences.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200">
                <a:solidFill>
                  <a:srgbClr val="00B050"/>
                </a:solidFill>
              </a:rPr>
              <a:t>Despite</a:t>
            </a:r>
            <a:r>
              <a:rPr lang="en-US" sz="2200"/>
              <a:t> concerns about the </a:t>
            </a:r>
            <a:r>
              <a:rPr lang="en-US" sz="2200">
                <a:solidFill>
                  <a:srgbClr val="FF0000"/>
                </a:solidFill>
              </a:rPr>
              <a:t>financial and logistical difficulties </a:t>
            </a:r>
            <a:r>
              <a:rPr lang="en-US" sz="2200"/>
              <a:t>of studying abroad, it remains a crucial part of a well-rounded education, offering </a:t>
            </a:r>
            <a:r>
              <a:rPr lang="en-US" sz="2200">
                <a:solidFill>
                  <a:srgbClr val="FF0000"/>
                </a:solidFill>
              </a:rPr>
              <a:t>unique opportunities for personal growth and academic enrichment</a:t>
            </a:r>
            <a:r>
              <a:rPr lang="en-US" sz="2200"/>
              <a:t> that cannot be matched at home.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200">
                <a:solidFill>
                  <a:srgbClr val="00B050"/>
                </a:solidFill>
              </a:rPr>
              <a:t>While</a:t>
            </a:r>
            <a:r>
              <a:rPr lang="en-US" sz="2200"/>
              <a:t> some argue that studying abroad is </a:t>
            </a:r>
            <a:r>
              <a:rPr lang="en-US" sz="2200">
                <a:solidFill>
                  <a:srgbClr val="FF0000"/>
                </a:solidFill>
              </a:rPr>
              <a:t>not necessary</a:t>
            </a:r>
            <a:r>
              <a:rPr lang="en-US" sz="2200"/>
              <a:t>, it is vital for a comprehensive education </a:t>
            </a:r>
            <a:r>
              <a:rPr lang="en-US" sz="2200">
                <a:solidFill>
                  <a:srgbClr val="00B050"/>
                </a:solidFill>
              </a:rPr>
              <a:t>because</a:t>
            </a:r>
            <a:r>
              <a:rPr lang="en-US" sz="2200"/>
              <a:t> it </a:t>
            </a:r>
            <a:r>
              <a:rPr lang="en-US" sz="2200">
                <a:solidFill>
                  <a:srgbClr val="FF0000"/>
                </a:solidFill>
              </a:rPr>
              <a:t>cultivates critical global awareness, cross-cultural communication skills, and adaptability</a:t>
            </a:r>
            <a:r>
              <a:rPr lang="en-US" sz="2200"/>
              <a:t>, all of which are indispensable in today's interconnected world.</a:t>
            </a:r>
            <a:endParaRPr lang="nl-NL" sz="2200"/>
          </a:p>
        </p:txBody>
      </p:sp>
    </p:spTree>
    <p:extLst>
      <p:ext uri="{BB962C8B-B14F-4D97-AF65-F5344CB8AC3E}">
        <p14:creationId xmlns:p14="http://schemas.microsoft.com/office/powerpoint/2010/main" val="29936681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D713739-BFD7-B18B-1DFF-818B346938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In two sentences: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CC306381-D795-2A8A-DF10-2AB93A555D2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94000"/>
              </a:lnSpc>
              <a:spcBef>
                <a:spcPts val="1000"/>
              </a:spcBef>
              <a:spcAft>
                <a:spcPts val="200"/>
              </a:spcAft>
              <a:buClrTx/>
              <a:buSzTx/>
              <a:buNone/>
              <a:tabLst/>
              <a:defRPr/>
            </a:pPr>
            <a:r>
              <a:rPr lang="en-US" sz="2200">
                <a:solidFill>
                  <a:prstClr val="black"/>
                </a:solidFill>
                <a:latin typeface="Franklin Gothic Book" panose="020B0503020102020204"/>
              </a:rPr>
              <a:t>S</a:t>
            </a:r>
            <a:r>
              <a:rPr kumimoji="0" lang="en-US" sz="2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Franklin Gothic Book" panose="020B0503020102020204"/>
                <a:ea typeface="+mn-ea"/>
                <a:cs typeface="+mn-cs"/>
              </a:rPr>
              <a:t>tudying abroad is a crucial part of/ is vital/ pivotal / critical for a well-rounded education. (topic and position)</a:t>
            </a:r>
          </a:p>
          <a:p>
            <a:pPr marL="457200" marR="0" lvl="0" indent="-457200" algn="l" defTabSz="914400" rtl="0" eaLnBrk="1" fontAlgn="auto" latinLnBrk="0" hangingPunct="1">
              <a:lnSpc>
                <a:spcPct val="94000"/>
              </a:lnSpc>
              <a:spcBef>
                <a:spcPts val="1000"/>
              </a:spcBef>
              <a:spcAft>
                <a:spcPts val="2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sz="2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Franklin Gothic Book" panose="020B0503020102020204"/>
                <a:ea typeface="+mn-ea"/>
                <a:cs typeface="+mn-cs"/>
              </a:rPr>
              <a:t>Despite concerns about financial and logistical difficulties, </a:t>
            </a:r>
            <a:r>
              <a:rPr kumimoji="0" lang="en-US" sz="2200" b="0" i="0" u="none" strike="noStrike" kern="1200" cap="none" spc="0" normalizeH="0" baseline="0" noProof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Franklin Gothic Book" panose="020B0503020102020204"/>
                <a:ea typeface="+mn-ea"/>
                <a:cs typeface="+mn-cs"/>
              </a:rPr>
              <a:t>it</a:t>
            </a:r>
            <a:r>
              <a:rPr kumimoji="0" lang="en-US" sz="2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Franklin Gothic Book" panose="020B0503020102020204"/>
                <a:ea typeface="+mn-ea"/>
                <a:cs typeface="+mn-cs"/>
              </a:rPr>
              <a:t> offers unique opportunities for personal growth and academic enrichment that cannot be matched at home.</a:t>
            </a:r>
          </a:p>
          <a:p>
            <a:pPr marL="457200" marR="0" lvl="0" indent="-457200" algn="l" defTabSz="914400" rtl="0" eaLnBrk="1" fontAlgn="auto" latinLnBrk="0" hangingPunct="1">
              <a:lnSpc>
                <a:spcPct val="94000"/>
              </a:lnSpc>
              <a:spcBef>
                <a:spcPts val="1000"/>
              </a:spcBef>
              <a:spcAft>
                <a:spcPts val="2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sz="22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Franklin Gothic Book" panose="020B0503020102020204"/>
                <a:ea typeface="+mn-ea"/>
                <a:cs typeface="+mn-cs"/>
              </a:rPr>
              <a:t>Although it can be challenging and expensive, </a:t>
            </a:r>
            <a:r>
              <a:rPr kumimoji="0" lang="en-US" sz="2200" b="0" i="0" u="none" strike="noStrike" kern="1200" cap="none" spc="0" normalizeH="0" baseline="0" noProof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Franklin Gothic Book" panose="020B0503020102020204"/>
                <a:ea typeface="+mn-ea"/>
                <a:cs typeface="+mn-cs"/>
              </a:rPr>
              <a:t>it</a:t>
            </a:r>
            <a:r>
              <a:rPr kumimoji="0" lang="en-US" sz="22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Franklin Gothic Book" panose="020B0503020102020204"/>
                <a:ea typeface="+mn-ea"/>
                <a:cs typeface="+mn-cs"/>
              </a:rPr>
              <a:t> cultivates critical global awareness, cross-cultural communication skills, and adaptability, all of which are indispensable in today's interconnected world.</a:t>
            </a:r>
            <a:endParaRPr kumimoji="0" lang="nl-NL" sz="22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Franklin Gothic Book" panose="020B0503020102020204"/>
              <a:ea typeface="+mn-ea"/>
              <a:cs typeface="+mn-cs"/>
            </a:endParaRPr>
          </a:p>
          <a:p>
            <a:pPr marL="0" indent="0">
              <a:buNone/>
            </a:pPr>
            <a:r>
              <a:rPr lang="nl-NL"/>
              <a:t>(preview of arguments that will follow)</a:t>
            </a:r>
          </a:p>
        </p:txBody>
      </p:sp>
    </p:spTree>
    <p:extLst>
      <p:ext uri="{BB962C8B-B14F-4D97-AF65-F5344CB8AC3E}">
        <p14:creationId xmlns:p14="http://schemas.microsoft.com/office/powerpoint/2010/main" val="28176847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453B4D6-9CE2-E148-D5CC-A0FC0F2BA1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Position: against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BD638A55-2B27-35C8-EBB5-24986A78276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nl-NL" altLang="nl-NL" sz="2200" i="0" u="none" strike="noStrike" kern="1200" cap="none" spc="0" normalizeH="0" baseline="0" noProof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ea typeface="+mn-ea"/>
                <a:cs typeface="+mn-cs"/>
              </a:rPr>
              <a:t>While</a:t>
            </a:r>
            <a:r>
              <a:rPr kumimoji="0" lang="nl-NL" altLang="nl-NL" sz="220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 studying abroad can be beneficial, it is not essential for a well-rounded education, </a:t>
            </a:r>
            <a:r>
              <a:rPr kumimoji="0" lang="nl-NL" altLang="nl-NL" sz="2200" i="0" u="none" strike="noStrike" kern="1200" cap="none" spc="0" normalizeH="0" baseline="0" noProof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ea typeface="+mn-ea"/>
                <a:cs typeface="+mn-cs"/>
              </a:rPr>
              <a:t>as</a:t>
            </a:r>
            <a:r>
              <a:rPr kumimoji="0" lang="nl-NL" altLang="nl-NL" sz="220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 </a:t>
            </a:r>
            <a:r>
              <a:rPr kumimoji="0" lang="nl-NL" altLang="nl-NL" sz="220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ea typeface="+mn-ea"/>
                <a:cs typeface="+mn-cs"/>
              </a:rPr>
              <a:t>similar cultural and academic experiences can be achieved through diverse local opportunities and technology.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  <a:defRPr/>
            </a:pPr>
            <a:endParaRPr kumimoji="0" lang="nl-NL" altLang="nl-NL" sz="2200" i="0" u="none" strike="noStrike" kern="120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ea typeface="+mn-ea"/>
              <a:cs typeface="+mn-cs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nl-NL" altLang="nl-NL" sz="2200" i="0" u="none" strike="noStrike" kern="1200" cap="none" spc="0" normalizeH="0" baseline="0" noProof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ea typeface="+mn-ea"/>
                <a:cs typeface="+mn-cs"/>
              </a:rPr>
              <a:t>Although</a:t>
            </a:r>
            <a:r>
              <a:rPr kumimoji="0" lang="nl-NL" altLang="nl-NL" sz="220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 studying abroad </a:t>
            </a:r>
            <a:r>
              <a:rPr kumimoji="0" lang="nl-NL" altLang="nl-NL" sz="220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ea typeface="+mn-ea"/>
                <a:cs typeface="+mn-cs"/>
              </a:rPr>
              <a:t>offers unique experiences</a:t>
            </a:r>
            <a:r>
              <a:rPr kumimoji="0" lang="nl-NL" altLang="nl-NL" sz="220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, it is not a requirement for a well-rounded education, </a:t>
            </a:r>
            <a:r>
              <a:rPr kumimoji="0" lang="nl-NL" altLang="nl-NL" sz="2200" i="0" u="none" strike="noStrike" kern="1200" cap="none" spc="0" normalizeH="0" baseline="0" noProof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ea typeface="+mn-ea"/>
                <a:cs typeface="+mn-cs"/>
              </a:rPr>
              <a:t>as</a:t>
            </a:r>
            <a:r>
              <a:rPr kumimoji="0" lang="nl-NL" altLang="nl-NL" sz="220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 students can develop the same global competencies through </a:t>
            </a:r>
            <a:r>
              <a:rPr kumimoji="0" lang="nl-NL" altLang="nl-NL" sz="2200" i="0" u="none" strike="noStrike" kern="1200" cap="none" spc="0" normalizeH="0" baseline="0" noProof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ea typeface="+mn-ea"/>
                <a:cs typeface="+mn-cs"/>
              </a:rPr>
              <a:t>online courses, multicultural activities, and local exchange programmes.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200">
                <a:solidFill>
                  <a:srgbClr val="00B050"/>
                </a:solidFill>
              </a:rPr>
              <a:t>While</a:t>
            </a:r>
            <a:r>
              <a:rPr lang="en-US" sz="2200"/>
              <a:t> some argue that it is </a:t>
            </a:r>
            <a:r>
              <a:rPr lang="en-US" sz="2200">
                <a:solidFill>
                  <a:srgbClr val="FF0000"/>
                </a:solidFill>
              </a:rPr>
              <a:t>enriching</a:t>
            </a:r>
            <a:r>
              <a:rPr lang="en-US" sz="2200"/>
              <a:t>, the </a:t>
            </a:r>
            <a:r>
              <a:rPr lang="en-US" sz="2200">
                <a:solidFill>
                  <a:srgbClr val="FF0000"/>
                </a:solidFill>
              </a:rPr>
              <a:t>financial burden and potential academic disruptions</a:t>
            </a:r>
            <a:r>
              <a:rPr lang="en-US" sz="2200"/>
              <a:t> associated with studying abroad make it an unnecessary aspect of education, especially when </a:t>
            </a:r>
            <a:r>
              <a:rPr lang="en-US" sz="2200">
                <a:solidFill>
                  <a:srgbClr val="FF0000"/>
                </a:solidFill>
              </a:rPr>
              <a:t>comparable benefits can be obtained through domestic experiences.</a:t>
            </a:r>
            <a:endParaRPr lang="nl-NL" sz="220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12431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C4C7D9D-60B4-E06A-C357-3A1D993B7C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In two sentences: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FF872613-B746-0AC0-EA62-E54B00A6666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  <a:defRPr/>
            </a:pPr>
            <a:r>
              <a:rPr lang="en-US" sz="2400"/>
              <a:t>Studying abroad is not a mandatory component for achieving a well-rounded education. (topic and position)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  <a:defRPr/>
            </a:pPr>
            <a:endParaRPr lang="nl-NL" altLang="nl-NL" sz="2400">
              <a:solidFill>
                <a:srgbClr val="00B050"/>
              </a:solidFill>
              <a:latin typeface="Franklin Gothic Book" panose="020B0503020102020204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nl-NL" altLang="nl-NL" sz="2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Franklin Gothic Book" panose="020B0503020102020204"/>
                <a:ea typeface="+mn-ea"/>
                <a:cs typeface="+mn-cs"/>
              </a:rPr>
              <a:t>While it can be beneficial, similar cultural and academic experiences can be achieved through diverse local opportunities and technology.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  <a:defRPr/>
            </a:pPr>
            <a:endParaRPr kumimoji="0" lang="nl-NL" altLang="nl-NL" sz="2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Franklin Gothic Book" panose="020B0503020102020204"/>
              <a:ea typeface="+mn-ea"/>
              <a:cs typeface="+mn-cs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nl-NL" altLang="nl-NL" sz="2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Franklin Gothic Book" panose="020B0503020102020204"/>
                <a:ea typeface="+mn-ea"/>
                <a:cs typeface="+mn-cs"/>
              </a:rPr>
              <a:t>Although it offers unique experiences, students can develop the same global competencies through online courses, multicultural activities, and local exchange programmes.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  <a:defRPr/>
            </a:pPr>
            <a:endParaRPr lang="nl-NL" altLang="nl-NL" sz="2400">
              <a:solidFill>
                <a:schemeClr val="tx1"/>
              </a:solidFill>
              <a:latin typeface="Franklin Gothic Book" panose="020B0503020102020204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  <a:defRPr/>
            </a:pPr>
            <a:r>
              <a:rPr kumimoji="0" lang="nl-NL" altLang="nl-NL" sz="2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Franklin Gothic Book" panose="020B0503020102020204"/>
                <a:ea typeface="+mn-ea"/>
                <a:cs typeface="+mn-cs"/>
              </a:rPr>
              <a:t>(preview of arguments that will follow)</a:t>
            </a:r>
          </a:p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91920576"/>
      </p:ext>
    </p:extLst>
  </p:cSld>
  <p:clrMapOvr>
    <a:masterClrMapping/>
  </p:clrMapOvr>
</p:sld>
</file>

<file path=ppt/theme/theme1.xml><?xml version="1.0" encoding="utf-8"?>
<a:theme xmlns:a="http://schemas.openxmlformats.org/drawingml/2006/main" name="Bijgesneden">
  <a:themeElements>
    <a:clrScheme name="Bijgesneden">
      <a:dk1>
        <a:sysClr val="windowText" lastClr="000000"/>
      </a:dk1>
      <a:lt1>
        <a:sysClr val="window" lastClr="FFFFFF"/>
      </a:lt1>
      <a:dk2>
        <a:srgbClr val="191B0E"/>
      </a:dk2>
      <a:lt2>
        <a:srgbClr val="EFEDE3"/>
      </a:lt2>
      <a:accent1>
        <a:srgbClr val="8C8D86"/>
      </a:accent1>
      <a:accent2>
        <a:srgbClr val="E6C069"/>
      </a:accent2>
      <a:accent3>
        <a:srgbClr val="897B61"/>
      </a:accent3>
      <a:accent4>
        <a:srgbClr val="8DAB8E"/>
      </a:accent4>
      <a:accent5>
        <a:srgbClr val="77A2BB"/>
      </a:accent5>
      <a:accent6>
        <a:srgbClr val="E28394"/>
      </a:accent6>
      <a:hlink>
        <a:srgbClr val="77A2BB"/>
      </a:hlink>
      <a:folHlink>
        <a:srgbClr val="957A99"/>
      </a:folHlink>
    </a:clrScheme>
    <a:fontScheme name="Bijgesneden">
      <a:maj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Bijgesneden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rop" id="{EC9488ED-E761-4D60-9AC4-764D1FE2C171}" vid="{CE19780C-D67D-4C13-9DE9-A52BC3BA51B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Bijgesneden</Template>
  <TotalTime>67</TotalTime>
  <Words>421</Words>
  <Application>Microsoft Office PowerPoint</Application>
  <PresentationFormat>Breedbeeld</PresentationFormat>
  <Paragraphs>24</Paragraphs>
  <Slides>5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2</vt:i4>
      </vt:variant>
      <vt:variant>
        <vt:lpstr>Thema</vt:lpstr>
      </vt:variant>
      <vt:variant>
        <vt:i4>1</vt:i4>
      </vt:variant>
      <vt:variant>
        <vt:lpstr>Diatitels</vt:lpstr>
      </vt:variant>
      <vt:variant>
        <vt:i4>5</vt:i4>
      </vt:variant>
    </vt:vector>
  </HeadingPairs>
  <TitlesOfParts>
    <vt:vector size="8" baseType="lpstr">
      <vt:lpstr>Arial</vt:lpstr>
      <vt:lpstr>Franklin Gothic Book</vt:lpstr>
      <vt:lpstr>Bijgesneden</vt:lpstr>
      <vt:lpstr>Thesis statements</vt:lpstr>
      <vt:lpstr>Position: for The following statements introduce a counterargument, acknowledging potential concerns while emphasizing the benefits of studying abroad.</vt:lpstr>
      <vt:lpstr>In two sentences:</vt:lpstr>
      <vt:lpstr>Position: against</vt:lpstr>
      <vt:lpstr>In two sentences: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Imke De Graaf</dc:creator>
  <cp:lastModifiedBy>Imke De Graaf</cp:lastModifiedBy>
  <cp:revision>1</cp:revision>
  <dcterms:created xsi:type="dcterms:W3CDTF">2024-08-29T09:14:48Z</dcterms:created>
  <dcterms:modified xsi:type="dcterms:W3CDTF">2024-08-29T10:22:04Z</dcterms:modified>
</cp:coreProperties>
</file>