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69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48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9663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458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134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768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48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948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89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16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75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58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46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7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EB12E4-E8B6-426F-B812-AD45BCA73359}" type="datetimeFigureOut">
              <a:rPr lang="nl-NL" smtClean="0"/>
              <a:t>9-4-2024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1B4CC1F-F362-46E7-A09D-D9DA6DCA08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898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7413E4-E5BA-883C-6A6E-CFEA1DE32B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449147"/>
            <a:ext cx="10884159" cy="2971051"/>
          </a:xfrm>
        </p:spPr>
        <p:txBody>
          <a:bodyPr/>
          <a:lstStyle/>
          <a:p>
            <a:r>
              <a:rPr lang="nl-NL" dirty="0" err="1"/>
              <a:t>Practising</a:t>
            </a:r>
            <a:r>
              <a:rPr lang="nl-NL" dirty="0"/>
              <a:t> </a:t>
            </a:r>
            <a:r>
              <a:rPr lang="nl-NL" dirty="0" err="1"/>
              <a:t>speaking</a:t>
            </a:r>
            <a:br>
              <a:rPr lang="nl-NL" dirty="0"/>
            </a:br>
            <a:br>
              <a:rPr lang="nl-NL"/>
            </a:br>
            <a:r>
              <a:rPr lang="nl-NL" sz="4000"/>
              <a:t>Fluency and coherence</a:t>
            </a:r>
            <a:endParaRPr lang="nl-NL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9BBA6C7-097F-9570-8A34-1661F8746F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959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ABDC08D-6093-4397-92D4-54D00E2BB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4D3E7E-72B9-8FBB-CD91-668D04C17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nl-NL"/>
              <a:t>Fluency and coherence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8291DE-0E3D-E196-16B5-3B90A5A19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325120"/>
            <a:ext cx="5365218" cy="5553887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1" i="0">
                <a:solidFill>
                  <a:srgbClr val="0D0D0D"/>
                </a:solidFill>
                <a:effectLst/>
              </a:rPr>
              <a:t>Strategies to maintain fluency: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b="1">
              <a:solidFill>
                <a:srgbClr val="0D0D0D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b="0" i="0">
                <a:solidFill>
                  <a:srgbClr val="0D0D0D"/>
                </a:solidFill>
                <a:effectLst/>
              </a:rPr>
              <a:t>Use fillers or rephrase instead of pausing too ling: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D0D0D"/>
                </a:solidFill>
              </a:rPr>
              <a:t>‘let me think’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D0D0D"/>
                </a:solidFill>
              </a:rPr>
              <a:t>‘how shall I put this’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D0D0D"/>
                </a:solidFill>
              </a:rPr>
              <a:t>‘let me rephrase this’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0D0D0D"/>
                </a:solidFill>
              </a:rPr>
              <a:t>‘I’ll try to describe what I mean’, etc.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0" i="0">
                <a:solidFill>
                  <a:srgbClr val="0D0D0D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0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46B35D-6A34-9798-0828-B086382492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97183E-7AB7-7E6A-39CA-6D8EA4613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ED888C6-EDFC-AD24-A809-300491B4EC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5841BB-E2B4-067D-16E2-4BF5E667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r>
              <a:rPr lang="nl-NL"/>
              <a:t>Fluency and coherence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0D01070-9BA6-65D4-779B-68FB24360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325120"/>
            <a:ext cx="5365218" cy="5553887"/>
          </a:xfrm>
          <a:effectLst/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b="0" i="0">
                <a:solidFill>
                  <a:srgbClr val="0D0D0D"/>
                </a:solidFill>
                <a:effectLst/>
              </a:rPr>
              <a:t>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9FA3E10-5669-0467-ADE9-A92BCB8F3906}"/>
              </a:ext>
            </a:extLst>
          </p:cNvPr>
          <p:cNvSpPr txBox="1"/>
          <p:nvPr/>
        </p:nvSpPr>
        <p:spPr>
          <a:xfrm>
            <a:off x="6008067" y="325120"/>
            <a:ext cx="5556553" cy="6723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Add coherence by:</a:t>
            </a:r>
          </a:p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None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tabLst/>
              <a:defRPr/>
            </a:pPr>
            <a:r>
              <a:rPr lang="en-US" sz="2000">
                <a:solidFill>
                  <a:srgbClr val="0D0D0D"/>
                </a:solidFill>
                <a:latin typeface="Century Gothic" panose="020B0502020202020204"/>
              </a:rPr>
              <a:t>U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sing transition words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Because, as, since for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cause and effect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So, in order to to express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purpose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But, however, nevertheless, on the other hand to express </a:t>
            </a: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opposition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lang="en-US" sz="2000">
                <a:solidFill>
                  <a:srgbClr val="0D0D0D"/>
                </a:solidFill>
                <a:latin typeface="Century Gothic" panose="020B0502020202020204"/>
              </a:rPr>
              <a:t>If, when, unless, supposing, provided that to express </a:t>
            </a:r>
            <a:r>
              <a:rPr lang="en-US" sz="2000" b="1">
                <a:solidFill>
                  <a:srgbClr val="0D0D0D"/>
                </a:solidFill>
                <a:latin typeface="Century Gothic" panose="020B0502020202020204"/>
              </a:rPr>
              <a:t>condition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tabLst/>
              <a:defRPr/>
            </a:pPr>
            <a:r>
              <a:rPr lang="en-US" sz="2000">
                <a:solidFill>
                  <a:srgbClr val="0D0D0D"/>
                </a:solidFill>
                <a:latin typeface="Century Gothic" panose="020B0502020202020204"/>
              </a:rPr>
              <a:t>Referring to 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lang="en-US" sz="2000">
                <a:solidFill>
                  <a:srgbClr val="0D0D0D"/>
                </a:solidFill>
                <a:latin typeface="Century Gothic" panose="020B0502020202020204"/>
              </a:rPr>
              <a:t>Past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kumimoji="0" lang="en-US" sz="2000" i="0" u="none" strike="noStrike" kern="1200" cap="none" spc="0" normalizeH="0" baseline="0" noProof="0">
                <a:ln>
                  <a:noFill/>
                </a:ln>
                <a:solidFill>
                  <a:srgbClr val="0D0D0D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Present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r>
              <a:rPr lang="en-US" sz="2000">
                <a:solidFill>
                  <a:srgbClr val="0D0D0D"/>
                </a:solidFill>
                <a:latin typeface="Century Gothic" panose="020B0502020202020204"/>
              </a:rPr>
              <a:t>And future</a:t>
            </a:r>
          </a:p>
          <a:p>
            <a:pPr marL="342900" marR="0" lvl="0" indent="-34290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buFont typeface="Wingdings 2" charset="2"/>
              <a:buChar char=""/>
              <a:tabLst/>
              <a:defRPr/>
            </a:pPr>
            <a:endParaRPr kumimoji="0" lang="en-US" sz="2000" i="0" u="none" strike="noStrike" kern="1200" cap="none" spc="0" normalizeH="0" baseline="0" noProof="0">
              <a:ln>
                <a:noFill/>
              </a:ln>
              <a:solidFill>
                <a:srgbClr val="0D0D0D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tabLst/>
              <a:defRPr/>
            </a:pPr>
            <a:r>
              <a:rPr lang="en-US" sz="2000">
                <a:solidFill>
                  <a:srgbClr val="0D0D0D"/>
                </a:solidFill>
                <a:latin typeface="Century Gothic" panose="020B0502020202020204"/>
              </a:rPr>
              <a:t>Stating something before </a:t>
            </a:r>
            <a:r>
              <a:rPr lang="en-US" sz="2000" b="1">
                <a:solidFill>
                  <a:srgbClr val="0D0D0D"/>
                </a:solidFill>
                <a:latin typeface="Century Gothic" panose="020B0502020202020204"/>
              </a:rPr>
              <a:t>giving examples</a:t>
            </a:r>
          </a:p>
          <a:p>
            <a:pPr marR="0" lvl="0" algn="l" defTabSz="4572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rgbClr val="00C6BB"/>
              </a:buClr>
              <a:buSzTx/>
              <a:tabLst/>
              <a:defRPr/>
            </a:pPr>
            <a:endParaRPr kumimoji="0" lang="nl-NL" sz="19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634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B2A50D-9E9C-6B68-8F7F-D1EAD62969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F446EC8-041C-5072-B138-39D87AAF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70B7E5D-E29C-3C7A-A1DF-612011A76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650724" y="650724"/>
            <a:ext cx="6858000" cy="5556552"/>
          </a:xfrm>
          <a:custGeom>
            <a:avLst/>
            <a:gdLst>
              <a:gd name="connsiteX0" fmla="*/ 6858000 w 6858000"/>
              <a:gd name="connsiteY0" fmla="*/ 3445704 h 5556552"/>
              <a:gd name="connsiteX1" fmla="*/ 3829242 w 6858000"/>
              <a:gd name="connsiteY1" fmla="*/ 5433322 h 5556552"/>
              <a:gd name="connsiteX2" fmla="*/ 3827369 w 6858000"/>
              <a:gd name="connsiteY2" fmla="*/ 5434867 h 5556552"/>
              <a:gd name="connsiteX3" fmla="*/ 3824583 w 6858000"/>
              <a:gd name="connsiteY3" fmla="*/ 5436378 h 5556552"/>
              <a:gd name="connsiteX4" fmla="*/ 3798693 w 6858000"/>
              <a:gd name="connsiteY4" fmla="*/ 5453370 h 5556552"/>
              <a:gd name="connsiteX5" fmla="*/ 3785011 w 6858000"/>
              <a:gd name="connsiteY5" fmla="*/ 5457858 h 5556552"/>
              <a:gd name="connsiteX6" fmla="*/ 3706339 w 6858000"/>
              <a:gd name="connsiteY6" fmla="*/ 5500559 h 5556552"/>
              <a:gd name="connsiteX7" fmla="*/ 3428998 w 6858000"/>
              <a:gd name="connsiteY7" fmla="*/ 5556552 h 5556552"/>
              <a:gd name="connsiteX8" fmla="*/ 3151658 w 6858000"/>
              <a:gd name="connsiteY8" fmla="*/ 5500559 h 5556552"/>
              <a:gd name="connsiteX9" fmla="*/ 3072996 w 6858000"/>
              <a:gd name="connsiteY9" fmla="*/ 5457863 h 5556552"/>
              <a:gd name="connsiteX10" fmla="*/ 3059298 w 6858000"/>
              <a:gd name="connsiteY10" fmla="*/ 5453370 h 5556552"/>
              <a:gd name="connsiteX11" fmla="*/ 3033383 w 6858000"/>
              <a:gd name="connsiteY11" fmla="*/ 5436362 h 5556552"/>
              <a:gd name="connsiteX12" fmla="*/ 3030627 w 6858000"/>
              <a:gd name="connsiteY12" fmla="*/ 5434867 h 5556552"/>
              <a:gd name="connsiteX13" fmla="*/ 3028775 w 6858000"/>
              <a:gd name="connsiteY13" fmla="*/ 5433338 h 5556552"/>
              <a:gd name="connsiteX14" fmla="*/ 0 w 6858000"/>
              <a:gd name="connsiteY14" fmla="*/ 3445704 h 5556552"/>
              <a:gd name="connsiteX15" fmla="*/ 6858000 w 6858000"/>
              <a:gd name="connsiteY15" fmla="*/ 0 h 5556552"/>
              <a:gd name="connsiteX16" fmla="*/ 6858000 w 6858000"/>
              <a:gd name="connsiteY16" fmla="*/ 349336 h 5556552"/>
              <a:gd name="connsiteX17" fmla="*/ 6858000 w 6858000"/>
              <a:gd name="connsiteY17" fmla="*/ 3445703 h 5556552"/>
              <a:gd name="connsiteX18" fmla="*/ 0 w 6858000"/>
              <a:gd name="connsiteY18" fmla="*/ 3445703 h 5556552"/>
              <a:gd name="connsiteX19" fmla="*/ 0 w 6858000"/>
              <a:gd name="connsiteY19" fmla="*/ 0 h 555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6858000" h="5556552">
                <a:moveTo>
                  <a:pt x="6858000" y="3445704"/>
                </a:moveTo>
                <a:lnTo>
                  <a:pt x="3829242" y="5433322"/>
                </a:lnTo>
                <a:lnTo>
                  <a:pt x="3827369" y="5434867"/>
                </a:lnTo>
                <a:lnTo>
                  <a:pt x="3824583" y="5436378"/>
                </a:lnTo>
                <a:lnTo>
                  <a:pt x="3798693" y="5453370"/>
                </a:lnTo>
                <a:lnTo>
                  <a:pt x="3785011" y="5457858"/>
                </a:lnTo>
                <a:lnTo>
                  <a:pt x="3706339" y="5500559"/>
                </a:lnTo>
                <a:cubicBezTo>
                  <a:pt x="3621096" y="5536614"/>
                  <a:pt x="3527375" y="5556552"/>
                  <a:pt x="3428998" y="5556552"/>
                </a:cubicBezTo>
                <a:cubicBezTo>
                  <a:pt x="3330621" y="5556552"/>
                  <a:pt x="3236901" y="5536614"/>
                  <a:pt x="3151658" y="5500559"/>
                </a:cubicBezTo>
                <a:lnTo>
                  <a:pt x="3072996" y="5457863"/>
                </a:lnTo>
                <a:lnTo>
                  <a:pt x="3059298" y="5453370"/>
                </a:lnTo>
                <a:lnTo>
                  <a:pt x="3033383" y="5436362"/>
                </a:lnTo>
                <a:lnTo>
                  <a:pt x="3030627" y="5434867"/>
                </a:lnTo>
                <a:lnTo>
                  <a:pt x="3028775" y="5433338"/>
                </a:lnTo>
                <a:lnTo>
                  <a:pt x="0" y="3445704"/>
                </a:lnTo>
                <a:close/>
                <a:moveTo>
                  <a:pt x="6858000" y="0"/>
                </a:moveTo>
                <a:lnTo>
                  <a:pt x="6858000" y="349336"/>
                </a:lnTo>
                <a:lnTo>
                  <a:pt x="6858000" y="3445703"/>
                </a:lnTo>
                <a:lnTo>
                  <a:pt x="0" y="3445703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6C3A9DF-EDFC-F801-674D-8C94B99BC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5" y="1734857"/>
            <a:ext cx="3765483" cy="3388287"/>
          </a:xfrm>
        </p:spPr>
        <p:txBody>
          <a:bodyPr anchor="ctr">
            <a:normAutofit/>
          </a:bodyPr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2AD201-EA82-16E3-FBD1-A5E8BD703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8068" y="978993"/>
            <a:ext cx="5365218" cy="4900014"/>
          </a:xfrm>
          <a:effectLst/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nl-NL" sz="1900" b="1"/>
              <a:t>Work in groups of three. Prepare individually for </a:t>
            </a:r>
            <a:r>
              <a:rPr lang="nl-NL" sz="1900" b="1" err="1"/>
              <a:t>one</a:t>
            </a:r>
            <a:r>
              <a:rPr lang="nl-NL" sz="1900" b="1"/>
              <a:t> minute.</a:t>
            </a:r>
            <a:endParaRPr lang="nl-NL" sz="1900" b="1" dirty="0"/>
          </a:p>
          <a:p>
            <a:pPr>
              <a:lnSpc>
                <a:spcPct val="90000"/>
              </a:lnSpc>
            </a:pPr>
            <a:r>
              <a:rPr lang="nl-NL" sz="1900" dirty="0"/>
              <a:t>Write down </a:t>
            </a:r>
            <a:r>
              <a:rPr lang="nl-NL" sz="1900" dirty="0" err="1"/>
              <a:t>key</a:t>
            </a:r>
            <a:r>
              <a:rPr lang="nl-NL" sz="1900" dirty="0"/>
              <a:t> </a:t>
            </a:r>
            <a:r>
              <a:rPr lang="nl-NL" sz="1900" dirty="0" err="1"/>
              <a:t>words</a:t>
            </a:r>
            <a:r>
              <a:rPr lang="nl-NL" sz="1900" dirty="0"/>
              <a:t>, </a:t>
            </a:r>
            <a:r>
              <a:rPr lang="nl-NL" sz="1900" dirty="0" err="1"/>
              <a:t>interesting</a:t>
            </a:r>
            <a:r>
              <a:rPr lang="nl-NL" sz="1900" dirty="0"/>
              <a:t> </a:t>
            </a:r>
            <a:r>
              <a:rPr lang="nl-NL" sz="1900" dirty="0" err="1"/>
              <a:t>vocabulary</a:t>
            </a:r>
            <a:r>
              <a:rPr lang="nl-NL" sz="1900" dirty="0"/>
              <a:t>, </a:t>
            </a:r>
            <a:r>
              <a:rPr lang="nl-NL" sz="1900" err="1"/>
              <a:t>useful</a:t>
            </a:r>
            <a:r>
              <a:rPr lang="nl-NL" sz="1900"/>
              <a:t> phrases. Think about ways to structure your monologue.</a:t>
            </a:r>
          </a:p>
          <a:p>
            <a:pPr marL="0" indent="0">
              <a:lnSpc>
                <a:spcPct val="90000"/>
              </a:lnSpc>
              <a:buNone/>
            </a:pPr>
            <a:endParaRPr lang="nl-NL" sz="19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900" b="1"/>
              <a:t>2. Take turns speaking </a:t>
            </a:r>
            <a:r>
              <a:rPr lang="nl-NL" sz="1900" b="1" dirty="0"/>
              <a:t>without </a:t>
            </a:r>
            <a:r>
              <a:rPr lang="nl-NL" sz="1900" b="1" err="1"/>
              <a:t>interruption</a:t>
            </a:r>
            <a:r>
              <a:rPr lang="nl-NL" sz="1900" b="1"/>
              <a:t>     for </a:t>
            </a:r>
            <a:r>
              <a:rPr lang="nl-NL" sz="1900" b="1" dirty="0" err="1"/>
              <a:t>two</a:t>
            </a:r>
            <a:r>
              <a:rPr lang="nl-NL" sz="1900" b="1" dirty="0"/>
              <a:t> minutes</a:t>
            </a:r>
          </a:p>
          <a:p>
            <a:pPr>
              <a:lnSpc>
                <a:spcPct val="90000"/>
              </a:lnSpc>
            </a:pPr>
            <a:r>
              <a:rPr lang="nl-NL" sz="1900" dirty="0"/>
              <a:t>Speaker: </a:t>
            </a:r>
            <a:r>
              <a:rPr lang="nl-NL" sz="1900" dirty="0" err="1"/>
              <a:t>remember</a:t>
            </a:r>
            <a:r>
              <a:rPr lang="nl-NL" sz="1900" dirty="0"/>
              <a:t> </a:t>
            </a:r>
            <a:r>
              <a:rPr lang="nl-NL" sz="1900" dirty="0" err="1"/>
              <a:t>it</a:t>
            </a:r>
            <a:r>
              <a:rPr lang="nl-NL" sz="1900" dirty="0"/>
              <a:t> </a:t>
            </a:r>
            <a:r>
              <a:rPr lang="nl-NL" sz="1900" dirty="0" err="1"/>
              <a:t>doesn’t</a:t>
            </a:r>
            <a:r>
              <a:rPr lang="nl-NL" sz="1900" dirty="0"/>
              <a:t> have </a:t>
            </a:r>
            <a:r>
              <a:rPr lang="nl-NL" sz="1900" dirty="0" err="1"/>
              <a:t>to</a:t>
            </a:r>
            <a:r>
              <a:rPr lang="nl-NL" sz="1900" dirty="0"/>
              <a:t> </a:t>
            </a:r>
            <a:r>
              <a:rPr lang="nl-NL" sz="1900" dirty="0" err="1"/>
              <a:t>be</a:t>
            </a:r>
            <a:r>
              <a:rPr lang="nl-NL" sz="1900" dirty="0"/>
              <a:t> </a:t>
            </a:r>
            <a:r>
              <a:rPr lang="nl-NL" sz="1900" dirty="0" err="1"/>
              <a:t>true</a:t>
            </a:r>
            <a:r>
              <a:rPr lang="nl-NL" sz="1900" dirty="0"/>
              <a:t> + </a:t>
            </a:r>
            <a:r>
              <a:rPr lang="nl-NL" sz="1900" dirty="0" err="1"/>
              <a:t>if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get </a:t>
            </a:r>
            <a:r>
              <a:rPr lang="nl-NL" sz="1900" dirty="0" err="1"/>
              <a:t>stuck</a:t>
            </a:r>
            <a:r>
              <a:rPr lang="nl-NL" sz="1900" dirty="0"/>
              <a:t>, </a:t>
            </a:r>
            <a:r>
              <a:rPr lang="nl-NL" sz="1900" dirty="0" err="1"/>
              <a:t>find</a:t>
            </a:r>
            <a:r>
              <a:rPr lang="nl-NL" sz="1900" dirty="0"/>
              <a:t> </a:t>
            </a:r>
            <a:r>
              <a:rPr lang="nl-NL" sz="1900" dirty="0" err="1"/>
              <a:t>something</a:t>
            </a:r>
            <a:r>
              <a:rPr lang="nl-NL" sz="1900" dirty="0"/>
              <a:t> </a:t>
            </a:r>
            <a:r>
              <a:rPr lang="nl-NL" sz="1900" dirty="0" err="1"/>
              <a:t>else</a:t>
            </a:r>
            <a:r>
              <a:rPr lang="nl-NL" sz="1900" dirty="0"/>
              <a:t> </a:t>
            </a:r>
            <a:r>
              <a:rPr lang="nl-NL" sz="1900" dirty="0" err="1"/>
              <a:t>to</a:t>
            </a:r>
            <a:r>
              <a:rPr lang="nl-NL" sz="1900" dirty="0"/>
              <a:t> say/ </a:t>
            </a:r>
            <a:r>
              <a:rPr lang="nl-NL" sz="1900" dirty="0" err="1"/>
              <a:t>use</a:t>
            </a:r>
            <a:r>
              <a:rPr lang="nl-NL" sz="1900" dirty="0"/>
              <a:t> </a:t>
            </a:r>
            <a:r>
              <a:rPr lang="nl-NL" sz="1900" dirty="0" err="1"/>
              <a:t>strategies</a:t>
            </a:r>
            <a:endParaRPr lang="nl-NL" sz="1900" dirty="0"/>
          </a:p>
          <a:p>
            <a:pPr>
              <a:lnSpc>
                <a:spcPct val="90000"/>
              </a:lnSpc>
            </a:pPr>
            <a:r>
              <a:rPr lang="nl-NL" sz="1900"/>
              <a:t>Listener 1: </a:t>
            </a:r>
            <a:r>
              <a:rPr lang="nl-NL" sz="1900" dirty="0" err="1"/>
              <a:t>you’ll</a:t>
            </a:r>
            <a:r>
              <a:rPr lang="nl-NL" sz="1900" dirty="0"/>
              <a:t> have </a:t>
            </a:r>
            <a:r>
              <a:rPr lang="nl-NL" sz="1900" dirty="0" err="1"/>
              <a:t>to</a:t>
            </a:r>
            <a:r>
              <a:rPr lang="nl-NL" sz="1900" dirty="0"/>
              <a:t> </a:t>
            </a:r>
            <a:r>
              <a:rPr lang="nl-NL" sz="1900" dirty="0" err="1"/>
              <a:t>ask</a:t>
            </a:r>
            <a:r>
              <a:rPr lang="nl-NL" sz="1900" dirty="0"/>
              <a:t> </a:t>
            </a:r>
            <a:r>
              <a:rPr lang="nl-NL" sz="1900" dirty="0" err="1"/>
              <a:t>questions</a:t>
            </a:r>
            <a:r>
              <a:rPr lang="nl-NL" sz="1900" dirty="0"/>
              <a:t> later, </a:t>
            </a:r>
            <a:r>
              <a:rPr lang="nl-NL" sz="1900" dirty="0" err="1"/>
              <a:t>so</a:t>
            </a:r>
            <a:r>
              <a:rPr lang="nl-NL" sz="1900" dirty="0"/>
              <a:t> </a:t>
            </a:r>
            <a:r>
              <a:rPr lang="nl-NL" sz="1900" dirty="0" err="1"/>
              <a:t>write</a:t>
            </a:r>
            <a:r>
              <a:rPr lang="nl-NL" sz="1900" dirty="0"/>
              <a:t> down </a:t>
            </a:r>
            <a:r>
              <a:rPr lang="nl-NL" sz="1900" dirty="0" err="1"/>
              <a:t>things</a:t>
            </a:r>
            <a:r>
              <a:rPr lang="nl-NL" sz="1900" dirty="0"/>
              <a:t> </a:t>
            </a:r>
            <a:r>
              <a:rPr lang="nl-NL" sz="1900" dirty="0" err="1"/>
              <a:t>you</a:t>
            </a:r>
            <a:r>
              <a:rPr lang="nl-NL" sz="1900" dirty="0"/>
              <a:t> </a:t>
            </a:r>
            <a:r>
              <a:rPr lang="nl-NL" sz="1900" dirty="0" err="1"/>
              <a:t>can</a:t>
            </a:r>
            <a:r>
              <a:rPr lang="nl-NL" sz="1900" dirty="0"/>
              <a:t> </a:t>
            </a:r>
            <a:r>
              <a:rPr lang="nl-NL" sz="1900" dirty="0" err="1"/>
              <a:t>come</a:t>
            </a:r>
            <a:r>
              <a:rPr lang="nl-NL" sz="1900" dirty="0"/>
              <a:t> </a:t>
            </a:r>
            <a:r>
              <a:rPr lang="nl-NL" sz="1900"/>
              <a:t>back to</a:t>
            </a:r>
          </a:p>
          <a:p>
            <a:pPr>
              <a:lnSpc>
                <a:spcPct val="90000"/>
              </a:lnSpc>
            </a:pPr>
            <a:r>
              <a:rPr lang="nl-NL" sz="1900"/>
              <a:t>Listener 2: Listen carefully. </a:t>
            </a:r>
            <a:r>
              <a:rPr lang="en-US" sz="1900" b="0" i="0">
                <a:solidFill>
                  <a:srgbClr val="0D0D0D"/>
                </a:solidFill>
                <a:effectLst/>
              </a:rPr>
              <a:t>Focus on the speaker's fluency, coherence, ability to stay on topic, and use of language.</a:t>
            </a:r>
            <a:endParaRPr lang="nl-NL" sz="1900" dirty="0"/>
          </a:p>
          <a:p>
            <a:pPr>
              <a:lnSpc>
                <a:spcPct val="90000"/>
              </a:lnSpc>
            </a:pPr>
            <a:endParaRPr lang="nl-NL" sz="1900" dirty="0"/>
          </a:p>
          <a:p>
            <a:pPr marL="0" indent="0">
              <a:lnSpc>
                <a:spcPct val="90000"/>
              </a:lnSpc>
              <a:buNone/>
            </a:pPr>
            <a:r>
              <a:rPr lang="nl-NL" sz="1900" b="1" dirty="0"/>
              <a:t>3. </a:t>
            </a:r>
            <a:r>
              <a:rPr lang="nl-NL" sz="1900" b="1" dirty="0" err="1"/>
              <a:t>Your</a:t>
            </a:r>
            <a:r>
              <a:rPr lang="nl-NL" sz="1900" b="1" dirty="0"/>
              <a:t> </a:t>
            </a:r>
            <a:r>
              <a:rPr lang="nl-NL" sz="1900" b="1" dirty="0" err="1"/>
              <a:t>classmates</a:t>
            </a:r>
            <a:r>
              <a:rPr lang="nl-NL" sz="1900" b="1" dirty="0"/>
              <a:t> </a:t>
            </a:r>
            <a:r>
              <a:rPr lang="nl-NL" sz="1900" b="1" dirty="0" err="1"/>
              <a:t>asks</a:t>
            </a:r>
            <a:r>
              <a:rPr lang="nl-NL" sz="1900" b="1" dirty="0"/>
              <a:t> </a:t>
            </a:r>
            <a:r>
              <a:rPr lang="nl-NL" sz="1900" b="1" dirty="0" err="1"/>
              <a:t>questions</a:t>
            </a:r>
            <a:r>
              <a:rPr lang="nl-NL" sz="1900" b="1" dirty="0"/>
              <a:t>, </a:t>
            </a:r>
            <a:r>
              <a:rPr lang="nl-NL" sz="1900" b="1" dirty="0" err="1"/>
              <a:t>which</a:t>
            </a:r>
            <a:r>
              <a:rPr lang="nl-NL" sz="1900" b="1" dirty="0"/>
              <a:t> </a:t>
            </a:r>
            <a:r>
              <a:rPr lang="nl-NL" sz="1900" b="1" dirty="0" err="1"/>
              <a:t>you</a:t>
            </a:r>
            <a:r>
              <a:rPr lang="nl-NL" sz="1900" b="1" dirty="0"/>
              <a:t> </a:t>
            </a:r>
            <a:r>
              <a:rPr lang="nl-NL" sz="1900" b="1" dirty="0" err="1"/>
              <a:t>answer</a:t>
            </a:r>
            <a:r>
              <a:rPr lang="nl-NL" sz="1900" b="1" dirty="0"/>
              <a:t>, </a:t>
            </a:r>
            <a:r>
              <a:rPr lang="nl-NL" sz="1900" b="1" dirty="0" err="1"/>
              <a:t>for</a:t>
            </a:r>
            <a:r>
              <a:rPr lang="nl-NL" sz="1900" b="1" dirty="0"/>
              <a:t> </a:t>
            </a:r>
            <a:r>
              <a:rPr lang="nl-NL" sz="1900" b="1" err="1"/>
              <a:t>another</a:t>
            </a:r>
            <a:r>
              <a:rPr lang="nl-NL" sz="1900" b="1"/>
              <a:t> four </a:t>
            </a:r>
            <a:r>
              <a:rPr lang="nl-NL" sz="1900" b="1" dirty="0"/>
              <a:t>minutes</a:t>
            </a:r>
          </a:p>
        </p:txBody>
      </p:sp>
    </p:spTree>
    <p:extLst>
      <p:ext uri="{BB962C8B-B14F-4D97-AF65-F5344CB8AC3E}">
        <p14:creationId xmlns:p14="http://schemas.microsoft.com/office/powerpoint/2010/main" val="2478309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Citeerbaar</Template>
  <TotalTime>58</TotalTime>
  <Words>243</Words>
  <Application>Microsoft Office PowerPoint</Application>
  <PresentationFormat>Breedbeeld</PresentationFormat>
  <Paragraphs>35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Citeerbaar</vt:lpstr>
      <vt:lpstr>Practising speaking  Fluency and coherence</vt:lpstr>
      <vt:lpstr>Fluency and coherence</vt:lpstr>
      <vt:lpstr>Fluency and coherence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Practising speaking  Describing places, people and books</dc:title>
  <dc:creator>Imke De Graaf</dc:creator>
  <cp:lastModifiedBy>Imke De Graaf</cp:lastModifiedBy>
  <cp:revision>2</cp:revision>
  <dcterms:created xsi:type="dcterms:W3CDTF">2023-03-01T08:37:39Z</dcterms:created>
  <dcterms:modified xsi:type="dcterms:W3CDTF">2024-04-09T12:10:41Z</dcterms:modified>
</cp:coreProperties>
</file>