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1" r:id="rId3"/>
    <p:sldId id="263" r:id="rId4"/>
    <p:sldId id="262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3" d="100"/>
          <a:sy n="63" d="100"/>
        </p:scale>
        <p:origin x="80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-3175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5760" y="0"/>
                </a:moveTo>
                <a:lnTo>
                  <a:pt x="0" y="0"/>
                </a:lnTo>
                <a:lnTo>
                  <a:pt x="0" y="3090"/>
                </a:lnTo>
                <a:lnTo>
                  <a:pt x="943" y="3090"/>
                </a:lnTo>
                <a:lnTo>
                  <a:pt x="1123" y="3270"/>
                </a:lnTo>
                <a:lnTo>
                  <a:pt x="1123" y="3270"/>
                </a:lnTo>
                <a:lnTo>
                  <a:pt x="1127" y="3272"/>
                </a:lnTo>
                <a:lnTo>
                  <a:pt x="1133" y="3275"/>
                </a:lnTo>
                <a:lnTo>
                  <a:pt x="1139" y="3278"/>
                </a:lnTo>
                <a:lnTo>
                  <a:pt x="1144" y="3278"/>
                </a:lnTo>
                <a:lnTo>
                  <a:pt x="1150" y="3278"/>
                </a:lnTo>
                <a:lnTo>
                  <a:pt x="1155" y="3275"/>
                </a:lnTo>
                <a:lnTo>
                  <a:pt x="1161" y="3272"/>
                </a:lnTo>
                <a:lnTo>
                  <a:pt x="1165" y="3270"/>
                </a:lnTo>
                <a:lnTo>
                  <a:pt x="1345" y="3090"/>
                </a:lnTo>
                <a:lnTo>
                  <a:pt x="5760" y="3090"/>
                </a:lnTo>
                <a:lnTo>
                  <a:pt x="5760" y="0"/>
                </a:lnTo>
                <a:close/>
              </a:path>
            </a:pathLst>
          </a:custGeom>
          <a:ln/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0001" y="1449147"/>
            <a:ext cx="10572000" cy="2971051"/>
          </a:xfrm>
        </p:spPr>
        <p:txBody>
          <a:bodyPr/>
          <a:lstStyle>
            <a:lvl1pPr>
              <a:defRPr sz="54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10001" y="5280847"/>
            <a:ext cx="10572000" cy="434974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/>
              <a:t>Klikken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B12E4-E8B6-426F-B812-AD45BCA73359}" type="datetimeFigureOut">
              <a:rPr lang="nl-NL" smtClean="0"/>
              <a:t>9-4-2024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B4CC1F-F362-46E7-A09D-D9DA6DCA08B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846970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sche 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800600"/>
            <a:ext cx="10561418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15" name="Picture Placeholder 14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0" y="0"/>
            <a:ext cx="12192000" cy="4800600"/>
          </a:xfrm>
          <a:custGeom>
            <a:avLst/>
            <a:gdLst/>
            <a:ahLst/>
            <a:cxnLst/>
            <a:rect l="0" t="0" r="r" b="b"/>
            <a:pathLst>
              <a:path w="5760" h="3289">
                <a:moveTo>
                  <a:pt x="5760" y="0"/>
                </a:moveTo>
                <a:lnTo>
                  <a:pt x="0" y="0"/>
                </a:lnTo>
                <a:lnTo>
                  <a:pt x="0" y="3100"/>
                </a:lnTo>
                <a:lnTo>
                  <a:pt x="943" y="3100"/>
                </a:lnTo>
                <a:lnTo>
                  <a:pt x="1123" y="3281"/>
                </a:lnTo>
                <a:lnTo>
                  <a:pt x="1123" y="3281"/>
                </a:lnTo>
                <a:lnTo>
                  <a:pt x="1127" y="3283"/>
                </a:lnTo>
                <a:lnTo>
                  <a:pt x="1133" y="3286"/>
                </a:lnTo>
                <a:lnTo>
                  <a:pt x="1139" y="3289"/>
                </a:lnTo>
                <a:lnTo>
                  <a:pt x="1144" y="3289"/>
                </a:lnTo>
                <a:lnTo>
                  <a:pt x="1150" y="3289"/>
                </a:lnTo>
                <a:lnTo>
                  <a:pt x="1155" y="3286"/>
                </a:lnTo>
                <a:lnTo>
                  <a:pt x="1161" y="3283"/>
                </a:lnTo>
                <a:lnTo>
                  <a:pt x="1165" y="3281"/>
                </a:lnTo>
                <a:lnTo>
                  <a:pt x="1345" y="3100"/>
                </a:lnTo>
                <a:lnTo>
                  <a:pt x="5760" y="3100"/>
                </a:lnTo>
                <a:lnTo>
                  <a:pt x="5760" y="0"/>
                </a:lnTo>
                <a:close/>
              </a:path>
            </a:pathLst>
          </a:custGeom>
          <a:noFill/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marL="0" indent="0" algn="ctr">
              <a:buFontTx/>
              <a:buNone/>
              <a:defRPr sz="1600"/>
            </a:lvl1pPr>
          </a:lstStyle>
          <a:p>
            <a:r>
              <a:rPr lang="nl-NL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0000" y="5367338"/>
            <a:ext cx="10561418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B12E4-E8B6-426F-B812-AD45BCA73359}" type="datetimeFigureOut">
              <a:rPr lang="nl-NL" smtClean="0"/>
              <a:t>9-4-2024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B4CC1F-F362-46E7-A09D-D9DA6DCA08B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854818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eraat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>
            <a:spLocks noChangeAspect="1"/>
          </p:cNvSpPr>
          <p:nvPr/>
        </p:nvSpPr>
        <p:spPr bwMode="auto">
          <a:xfrm>
            <a:off x="631697" y="1081456"/>
            <a:ext cx="6332416" cy="3239188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0985" y="1238502"/>
            <a:ext cx="5893840" cy="2645912"/>
          </a:xfrm>
        </p:spPr>
        <p:txBody>
          <a:bodyPr anchor="b"/>
          <a:lstStyle>
            <a:lvl1pPr algn="l">
              <a:defRPr sz="4200" b="1" cap="none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3190" y="4443680"/>
            <a:ext cx="5891636" cy="713241"/>
          </a:xfrm>
        </p:spPr>
        <p:txBody>
          <a:bodyPr anchor="t">
            <a:no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9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7574642" y="1081456"/>
            <a:ext cx="3810001" cy="407546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B12E4-E8B6-426F-B812-AD45BCA73359}" type="datetimeFigureOut">
              <a:rPr lang="nl-NL" smtClean="0"/>
              <a:t>9-4-2024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B4CC1F-F362-46E7-A09D-D9DA6DCA08B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24966348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amkaart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6"/>
          <p:cNvSpPr>
            <a:spLocks noChangeAspect="1"/>
          </p:cNvSpPr>
          <p:nvPr/>
        </p:nvSpPr>
        <p:spPr bwMode="auto">
          <a:xfrm>
            <a:off x="1140884" y="2286585"/>
            <a:ext cx="4895115" cy="2503972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8" name="Title 1"/>
          <p:cNvSpPr>
            <a:spLocks noGrp="1"/>
          </p:cNvSpPr>
          <p:nvPr>
            <p:ph type="title"/>
          </p:nvPr>
        </p:nvSpPr>
        <p:spPr>
          <a:xfrm>
            <a:off x="1357089" y="2435957"/>
            <a:ext cx="4382521" cy="2007789"/>
          </a:xfrm>
        </p:spPr>
        <p:txBody>
          <a:bodyPr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6156000" y="2286000"/>
            <a:ext cx="4880300" cy="229552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B12E4-E8B6-426F-B812-AD45BCA73359}" type="datetimeFigureOut">
              <a:rPr lang="nl-NL" smtClean="0"/>
              <a:t>9-4-2024</a:t>
            </a:fld>
            <a:endParaRPr lang="nl-N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B4CC1F-F362-46E7-A09D-D9DA6DCA08B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4345888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B12E4-E8B6-426F-B812-AD45BCA73359}" type="datetimeFigureOut">
              <a:rPr lang="nl-NL" smtClean="0"/>
              <a:t>9-4-2024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B4CC1F-F362-46E7-A09D-D9DA6DCA08B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25213444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7669651" y="446089"/>
            <a:ext cx="4522349" cy="5414962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183540" y="586171"/>
            <a:ext cx="2494791" cy="5134798"/>
          </a:xfrm>
        </p:spPr>
        <p:txBody>
          <a:bodyPr vert="eaVert"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0001" y="446089"/>
            <a:ext cx="6611540" cy="5414962"/>
          </a:xfrm>
        </p:spPr>
        <p:txBody>
          <a:bodyPr vert="eaVert" anchor="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B12E4-E8B6-426F-B812-AD45BCA73359}" type="datetimeFigureOut">
              <a:rPr lang="nl-NL" smtClean="0"/>
              <a:t>9-4-2024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B4CC1F-F362-46E7-A09D-D9DA6DCA08B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676807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</p:spPr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8712" y="2222287"/>
            <a:ext cx="10554574" cy="3636511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B12E4-E8B6-426F-B812-AD45BCA73359}" type="datetimeFigureOut">
              <a:rPr lang="nl-NL" smtClean="0"/>
              <a:t>9-4-2024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B4CC1F-F362-46E7-A09D-D9DA6DCA08B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754881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7"/>
          <p:cNvSpPr/>
          <p:nvPr/>
        </p:nvSpPr>
        <p:spPr bwMode="auto">
          <a:xfrm>
            <a:off x="0" y="1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0" y="0"/>
                </a:moveTo>
                <a:lnTo>
                  <a:pt x="5760" y="0"/>
                </a:lnTo>
                <a:lnTo>
                  <a:pt x="5760" y="3090"/>
                </a:lnTo>
                <a:lnTo>
                  <a:pt x="4817" y="3090"/>
                </a:lnTo>
                <a:lnTo>
                  <a:pt x="4637" y="3270"/>
                </a:lnTo>
                <a:lnTo>
                  <a:pt x="4637" y="3270"/>
                </a:lnTo>
                <a:lnTo>
                  <a:pt x="4633" y="3272"/>
                </a:lnTo>
                <a:lnTo>
                  <a:pt x="4627" y="3275"/>
                </a:lnTo>
                <a:lnTo>
                  <a:pt x="4621" y="3278"/>
                </a:lnTo>
                <a:lnTo>
                  <a:pt x="4616" y="3278"/>
                </a:lnTo>
                <a:lnTo>
                  <a:pt x="4610" y="3278"/>
                </a:lnTo>
                <a:lnTo>
                  <a:pt x="4605" y="3275"/>
                </a:lnTo>
                <a:lnTo>
                  <a:pt x="4599" y="3272"/>
                </a:lnTo>
                <a:lnTo>
                  <a:pt x="4595" y="3270"/>
                </a:lnTo>
                <a:lnTo>
                  <a:pt x="4415" y="3090"/>
                </a:lnTo>
                <a:lnTo>
                  <a:pt x="0" y="309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ln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2951396"/>
            <a:ext cx="10561418" cy="1468800"/>
          </a:xfrm>
        </p:spPr>
        <p:txBody>
          <a:bodyPr anchor="b"/>
          <a:lstStyle>
            <a:lvl1pPr algn="r">
              <a:defRPr sz="4800" b="1" cap="none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5281201"/>
            <a:ext cx="10561418" cy="433955"/>
          </a:xfrm>
        </p:spPr>
        <p:txBody>
          <a:bodyPr anchor="t">
            <a:no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B12E4-E8B6-426F-B812-AD45BCA73359}" type="datetimeFigureOut">
              <a:rPr lang="nl-NL" smtClean="0"/>
              <a:t>9-4-2024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B4CC1F-F362-46E7-A09D-D9DA6DCA08B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4794860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8712" y="2222287"/>
            <a:ext cx="5185873" cy="3638763"/>
          </a:xfrm>
        </p:spPr>
        <p:txBody>
          <a:bodyPr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7415" y="2222287"/>
            <a:ext cx="5194583" cy="3638764"/>
          </a:xfrm>
        </p:spPr>
        <p:txBody>
          <a:bodyPr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B12E4-E8B6-426F-B812-AD45BCA73359}" type="datetimeFigureOut">
              <a:rPr lang="nl-NL" smtClean="0"/>
              <a:t>9-4-2024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B4CC1F-F362-46E7-A09D-D9DA6DCA08B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888985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4728" y="2174875"/>
            <a:ext cx="5189857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4729" y="2751138"/>
            <a:ext cx="5189856" cy="3109913"/>
          </a:xfrm>
        </p:spPr>
        <p:txBody>
          <a:bodyPr anchor="t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87415" y="2174875"/>
            <a:ext cx="5194583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87415" y="2751138"/>
            <a:ext cx="5194583" cy="3109913"/>
          </a:xfrm>
        </p:spPr>
        <p:txBody>
          <a:bodyPr anchor="t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B12E4-E8B6-426F-B812-AD45BCA73359}" type="datetimeFigureOut">
              <a:rPr lang="nl-NL" smtClean="0"/>
              <a:t>9-4-2024</a:t>
            </a:fld>
            <a:endParaRPr lang="nl-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B4CC1F-F362-46E7-A09D-D9DA6DCA08B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051606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B12E4-E8B6-426F-B812-AD45BCA73359}" type="datetimeFigureOut">
              <a:rPr lang="nl-NL" smtClean="0"/>
              <a:t>9-4-2024</a:t>
            </a:fld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B4CC1F-F362-46E7-A09D-D9DA6DCA08B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707535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B12E4-E8B6-426F-B812-AD45BCA73359}" type="datetimeFigureOut">
              <a:rPr lang="nl-NL" smtClean="0"/>
              <a:t>9-4-2024</a:t>
            </a:fld>
            <a:endParaRPr lang="nl-N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B4CC1F-F362-46E7-A09D-D9DA6DCA08B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65887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1073151" y="446087"/>
            <a:ext cx="3547533" cy="1814651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3151" y="446088"/>
            <a:ext cx="3547533" cy="161839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5633" y="446088"/>
            <a:ext cx="6252633" cy="5414963"/>
          </a:xfrm>
        </p:spPr>
        <p:txBody>
          <a:bodyPr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3151" y="2260738"/>
            <a:ext cx="3547533" cy="360031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B12E4-E8B6-426F-B812-AD45BCA73359}" type="datetimeFigureOut">
              <a:rPr lang="nl-NL" smtClean="0"/>
              <a:t>9-4-2024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B4CC1F-F362-46E7-A09D-D9DA6DCA08B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134609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4728" y="727522"/>
            <a:ext cx="4852988" cy="1617163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9" name="Picture Placeholder 11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6098117" y="0"/>
            <a:ext cx="6093883" cy="6858000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noFill/>
          <a:ln w="9525">
            <a:solidFill>
              <a:schemeClr val="tx2"/>
            </a:solidFill>
            <a:round/>
            <a:headEnd/>
            <a:tailEnd/>
          </a:ln>
          <a:effectLst/>
        </p:spPr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algn="ctr">
              <a:buFontTx/>
              <a:buNone/>
              <a:defRPr sz="1400"/>
            </a:lvl1pPr>
          </a:lstStyle>
          <a:p>
            <a:r>
              <a:rPr lang="nl-NL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4728" y="2344684"/>
            <a:ext cx="4852988" cy="3516365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85810" y="6041362"/>
            <a:ext cx="976879" cy="365125"/>
          </a:xfrm>
        </p:spPr>
        <p:txBody>
          <a:bodyPr/>
          <a:lstStyle/>
          <a:p>
            <a:fld id="{C8EB12E4-E8B6-426F-B812-AD45BCA73359}" type="datetimeFigureOut">
              <a:rPr lang="nl-NL" smtClean="0"/>
              <a:t>9-4-2024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0396" y="6041362"/>
            <a:ext cx="3295413" cy="365125"/>
          </a:xfrm>
        </p:spPr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62689" y="5915888"/>
            <a:ext cx="1062155" cy="490599"/>
          </a:xfrm>
        </p:spPr>
        <p:txBody>
          <a:bodyPr/>
          <a:lstStyle/>
          <a:p>
            <a:fld id="{D1B4CC1F-F362-46E7-A09D-D9DA6DCA08B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447279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  <a:prstGeom prst="rect">
            <a:avLst/>
          </a:prstGeom>
          <a:effectLst>
            <a:outerShdw blurRad="50800" dir="14400000">
              <a:srgbClr val="000000">
                <a:alpha val="60000"/>
              </a:srgbClr>
            </a:outerShdw>
          </a:effectLst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2184401"/>
            <a:ext cx="10563285" cy="3674397"/>
          </a:xfrm>
          <a:prstGeom prst="rect">
            <a:avLst/>
          </a:prstGeom>
          <a:effectLst>
            <a:outerShdw blurRad="50800" dir="14400000">
              <a:srgbClr val="000000">
                <a:alpha val="40000"/>
              </a:srgbClr>
            </a:outerShdw>
          </a:effectLst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1514" y="6041362"/>
            <a:ext cx="864432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endParaRPr lang="nl-N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334626" y="6041362"/>
            <a:ext cx="1343706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C8EB12E4-E8B6-426F-B812-AD45BCA73359}" type="datetimeFigureOut">
              <a:rPr lang="nl-NL" smtClean="0"/>
              <a:t>9-4-2024</a:t>
            </a:fld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78331" y="5915888"/>
            <a:ext cx="1062155" cy="490599"/>
          </a:xfrm>
          <a:prstGeom prst="rect">
            <a:avLst/>
          </a:prstGeom>
        </p:spPr>
        <p:txBody>
          <a:bodyPr vert="horz" lIns="91440" tIns="45720" rIns="91440" bIns="10800" rtlCol="0" anchor="b"/>
          <a:lstStyle>
            <a:lvl1pPr algn="r">
              <a:defRPr sz="2000">
                <a:solidFill>
                  <a:schemeClr val="accent1"/>
                </a:solidFill>
              </a:defRPr>
            </a:lvl1pPr>
          </a:lstStyle>
          <a:p>
            <a:fld id="{D1B4CC1F-F362-46E7-A09D-D9DA6DCA08B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938983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txStyles>
    <p:titleStyle>
      <a:lvl1pPr algn="l" defTabSz="457200" rtl="0" eaLnBrk="1" latinLnBrk="0" hangingPunct="1">
        <a:spcBef>
          <a:spcPct val="0"/>
        </a:spcBef>
        <a:buNone/>
        <a:defRPr sz="4000" b="1" kern="1200">
          <a:solidFill>
            <a:srgbClr val="FEFEFE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4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36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37413E4-E5BA-883C-6A6E-CFEA1DE32B0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10000" y="1449147"/>
            <a:ext cx="10884159" cy="2971051"/>
          </a:xfrm>
        </p:spPr>
        <p:txBody>
          <a:bodyPr/>
          <a:lstStyle/>
          <a:p>
            <a:r>
              <a:rPr lang="nl-NL" dirty="0" err="1"/>
              <a:t>Practising</a:t>
            </a:r>
            <a:r>
              <a:rPr lang="nl-NL" dirty="0"/>
              <a:t> </a:t>
            </a:r>
            <a:r>
              <a:rPr lang="nl-NL" dirty="0" err="1"/>
              <a:t>speaking</a:t>
            </a:r>
            <a:br>
              <a:rPr lang="nl-NL" dirty="0"/>
            </a:br>
            <a:br>
              <a:rPr lang="nl-NL"/>
            </a:br>
            <a:r>
              <a:rPr lang="nl-NL" sz="4000"/>
              <a:t>Fluency and coherence</a:t>
            </a:r>
            <a:endParaRPr lang="nl-NL" sz="4000" dirty="0"/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29BBA6C7-097F-9570-8A34-1661F8746F1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4795925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89A69AF-D57B-49B4-886C-D4A5DC19442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CABDC08D-6093-4397-92D4-54D00E2BB1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rot="16200000">
            <a:off x="-650724" y="650724"/>
            <a:ext cx="6858000" cy="5556552"/>
          </a:xfrm>
          <a:custGeom>
            <a:avLst/>
            <a:gdLst>
              <a:gd name="connsiteX0" fmla="*/ 6858000 w 6858000"/>
              <a:gd name="connsiteY0" fmla="*/ 3445704 h 5556552"/>
              <a:gd name="connsiteX1" fmla="*/ 3829242 w 6858000"/>
              <a:gd name="connsiteY1" fmla="*/ 5433322 h 5556552"/>
              <a:gd name="connsiteX2" fmla="*/ 3827369 w 6858000"/>
              <a:gd name="connsiteY2" fmla="*/ 5434867 h 5556552"/>
              <a:gd name="connsiteX3" fmla="*/ 3824583 w 6858000"/>
              <a:gd name="connsiteY3" fmla="*/ 5436378 h 5556552"/>
              <a:gd name="connsiteX4" fmla="*/ 3798693 w 6858000"/>
              <a:gd name="connsiteY4" fmla="*/ 5453370 h 5556552"/>
              <a:gd name="connsiteX5" fmla="*/ 3785011 w 6858000"/>
              <a:gd name="connsiteY5" fmla="*/ 5457858 h 5556552"/>
              <a:gd name="connsiteX6" fmla="*/ 3706339 w 6858000"/>
              <a:gd name="connsiteY6" fmla="*/ 5500559 h 5556552"/>
              <a:gd name="connsiteX7" fmla="*/ 3428998 w 6858000"/>
              <a:gd name="connsiteY7" fmla="*/ 5556552 h 5556552"/>
              <a:gd name="connsiteX8" fmla="*/ 3151658 w 6858000"/>
              <a:gd name="connsiteY8" fmla="*/ 5500559 h 5556552"/>
              <a:gd name="connsiteX9" fmla="*/ 3072996 w 6858000"/>
              <a:gd name="connsiteY9" fmla="*/ 5457863 h 5556552"/>
              <a:gd name="connsiteX10" fmla="*/ 3059298 w 6858000"/>
              <a:gd name="connsiteY10" fmla="*/ 5453370 h 5556552"/>
              <a:gd name="connsiteX11" fmla="*/ 3033383 w 6858000"/>
              <a:gd name="connsiteY11" fmla="*/ 5436362 h 5556552"/>
              <a:gd name="connsiteX12" fmla="*/ 3030627 w 6858000"/>
              <a:gd name="connsiteY12" fmla="*/ 5434867 h 5556552"/>
              <a:gd name="connsiteX13" fmla="*/ 3028775 w 6858000"/>
              <a:gd name="connsiteY13" fmla="*/ 5433338 h 5556552"/>
              <a:gd name="connsiteX14" fmla="*/ 0 w 6858000"/>
              <a:gd name="connsiteY14" fmla="*/ 3445704 h 5556552"/>
              <a:gd name="connsiteX15" fmla="*/ 6858000 w 6858000"/>
              <a:gd name="connsiteY15" fmla="*/ 0 h 5556552"/>
              <a:gd name="connsiteX16" fmla="*/ 6858000 w 6858000"/>
              <a:gd name="connsiteY16" fmla="*/ 349336 h 5556552"/>
              <a:gd name="connsiteX17" fmla="*/ 6858000 w 6858000"/>
              <a:gd name="connsiteY17" fmla="*/ 3445703 h 5556552"/>
              <a:gd name="connsiteX18" fmla="*/ 0 w 6858000"/>
              <a:gd name="connsiteY18" fmla="*/ 3445703 h 5556552"/>
              <a:gd name="connsiteX19" fmla="*/ 0 w 6858000"/>
              <a:gd name="connsiteY19" fmla="*/ 0 h 55565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6858000" h="5556552">
                <a:moveTo>
                  <a:pt x="6858000" y="3445704"/>
                </a:moveTo>
                <a:lnTo>
                  <a:pt x="3829242" y="5433322"/>
                </a:lnTo>
                <a:lnTo>
                  <a:pt x="3827369" y="5434867"/>
                </a:lnTo>
                <a:lnTo>
                  <a:pt x="3824583" y="5436378"/>
                </a:lnTo>
                <a:lnTo>
                  <a:pt x="3798693" y="5453370"/>
                </a:lnTo>
                <a:lnTo>
                  <a:pt x="3785011" y="5457858"/>
                </a:lnTo>
                <a:lnTo>
                  <a:pt x="3706339" y="5500559"/>
                </a:lnTo>
                <a:cubicBezTo>
                  <a:pt x="3621096" y="5536614"/>
                  <a:pt x="3527375" y="5556552"/>
                  <a:pt x="3428998" y="5556552"/>
                </a:cubicBezTo>
                <a:cubicBezTo>
                  <a:pt x="3330621" y="5556552"/>
                  <a:pt x="3236901" y="5536614"/>
                  <a:pt x="3151658" y="5500559"/>
                </a:cubicBezTo>
                <a:lnTo>
                  <a:pt x="3072996" y="5457863"/>
                </a:lnTo>
                <a:lnTo>
                  <a:pt x="3059298" y="5453370"/>
                </a:lnTo>
                <a:lnTo>
                  <a:pt x="3033383" y="5436362"/>
                </a:lnTo>
                <a:lnTo>
                  <a:pt x="3030627" y="5434867"/>
                </a:lnTo>
                <a:lnTo>
                  <a:pt x="3028775" y="5433338"/>
                </a:lnTo>
                <a:lnTo>
                  <a:pt x="0" y="3445704"/>
                </a:lnTo>
                <a:close/>
                <a:moveTo>
                  <a:pt x="6858000" y="0"/>
                </a:moveTo>
                <a:lnTo>
                  <a:pt x="6858000" y="349336"/>
                </a:lnTo>
                <a:lnTo>
                  <a:pt x="6858000" y="3445703"/>
                </a:lnTo>
                <a:lnTo>
                  <a:pt x="0" y="3445703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xmlns:p14="http://schemas.microsoft.com/office/powerpoint/2010/main" xmlns:a16="http://schemas.microsoft.com/office/drawing/2014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nl-NL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464D3E7E-72B9-8FBB-CD91-668D04C172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1515" y="1734857"/>
            <a:ext cx="3765483" cy="3388287"/>
          </a:xfrm>
        </p:spPr>
        <p:txBody>
          <a:bodyPr anchor="ctr">
            <a:normAutofit/>
          </a:bodyPr>
          <a:lstStyle/>
          <a:p>
            <a:r>
              <a:rPr lang="nl-NL"/>
              <a:t>Fluency and coherence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908291DE-0E3D-E196-16B5-3B90A5A19F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08068" y="325120"/>
            <a:ext cx="5365218" cy="5553887"/>
          </a:xfrm>
          <a:effectLst/>
        </p:spPr>
        <p:txBody>
          <a:bodyPr>
            <a:normAutofit/>
          </a:bodyPr>
          <a:lstStyle/>
          <a:p>
            <a:pPr marL="0" indent="0">
              <a:lnSpc>
                <a:spcPct val="90000"/>
              </a:lnSpc>
              <a:buNone/>
            </a:pPr>
            <a:r>
              <a:rPr lang="en-US" sz="2000" b="1" i="0">
                <a:solidFill>
                  <a:srgbClr val="0D0D0D"/>
                </a:solidFill>
                <a:effectLst/>
              </a:rPr>
              <a:t>Strategies to maintain fluency:</a:t>
            </a:r>
          </a:p>
          <a:p>
            <a:pPr marL="0" indent="0">
              <a:lnSpc>
                <a:spcPct val="90000"/>
              </a:lnSpc>
              <a:buNone/>
            </a:pPr>
            <a:endParaRPr lang="en-US" sz="2000" b="1">
              <a:solidFill>
                <a:srgbClr val="0D0D0D"/>
              </a:solidFill>
            </a:endParaRPr>
          </a:p>
          <a:p>
            <a:pPr marL="0" indent="0">
              <a:lnSpc>
                <a:spcPct val="90000"/>
              </a:lnSpc>
              <a:buNone/>
            </a:pPr>
            <a:r>
              <a:rPr lang="en-US" sz="2000" b="0" i="0">
                <a:solidFill>
                  <a:srgbClr val="0D0D0D"/>
                </a:solidFill>
                <a:effectLst/>
              </a:rPr>
              <a:t>Use fillers or rephrase instead of pausing too ling:</a:t>
            </a:r>
          </a:p>
          <a:p>
            <a:pPr>
              <a:lnSpc>
                <a:spcPct val="90000"/>
              </a:lnSpc>
            </a:pPr>
            <a:r>
              <a:rPr lang="en-US" sz="2000">
                <a:solidFill>
                  <a:srgbClr val="0D0D0D"/>
                </a:solidFill>
              </a:rPr>
              <a:t>‘let me think’</a:t>
            </a:r>
          </a:p>
          <a:p>
            <a:pPr>
              <a:lnSpc>
                <a:spcPct val="90000"/>
              </a:lnSpc>
            </a:pPr>
            <a:r>
              <a:rPr lang="en-US" sz="2000">
                <a:solidFill>
                  <a:srgbClr val="0D0D0D"/>
                </a:solidFill>
              </a:rPr>
              <a:t>‘how shall I put this’</a:t>
            </a:r>
          </a:p>
          <a:p>
            <a:pPr>
              <a:lnSpc>
                <a:spcPct val="90000"/>
              </a:lnSpc>
            </a:pPr>
            <a:r>
              <a:rPr lang="en-US" sz="2000">
                <a:solidFill>
                  <a:srgbClr val="0D0D0D"/>
                </a:solidFill>
              </a:rPr>
              <a:t>‘let me rephrase this’</a:t>
            </a:r>
          </a:p>
          <a:p>
            <a:pPr>
              <a:lnSpc>
                <a:spcPct val="90000"/>
              </a:lnSpc>
            </a:pPr>
            <a:r>
              <a:rPr lang="en-US" sz="2000">
                <a:solidFill>
                  <a:srgbClr val="0D0D0D"/>
                </a:solidFill>
              </a:rPr>
              <a:t>‘I’ll try to describe what I mean’, etc. 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2000" b="0" i="0">
                <a:solidFill>
                  <a:srgbClr val="0D0D0D"/>
                </a:solidFill>
                <a:effectLst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181067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146B35D-6A34-9798-0828-B086382492A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6E97183E-7AB7-7E6A-39CA-6D8EA4613D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4ED888C6-EDFC-AD24-A809-300491B4EC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rot="16200000">
            <a:off x="-650724" y="650724"/>
            <a:ext cx="6858000" cy="5556552"/>
          </a:xfrm>
          <a:custGeom>
            <a:avLst/>
            <a:gdLst>
              <a:gd name="connsiteX0" fmla="*/ 6858000 w 6858000"/>
              <a:gd name="connsiteY0" fmla="*/ 3445704 h 5556552"/>
              <a:gd name="connsiteX1" fmla="*/ 3829242 w 6858000"/>
              <a:gd name="connsiteY1" fmla="*/ 5433322 h 5556552"/>
              <a:gd name="connsiteX2" fmla="*/ 3827369 w 6858000"/>
              <a:gd name="connsiteY2" fmla="*/ 5434867 h 5556552"/>
              <a:gd name="connsiteX3" fmla="*/ 3824583 w 6858000"/>
              <a:gd name="connsiteY3" fmla="*/ 5436378 h 5556552"/>
              <a:gd name="connsiteX4" fmla="*/ 3798693 w 6858000"/>
              <a:gd name="connsiteY4" fmla="*/ 5453370 h 5556552"/>
              <a:gd name="connsiteX5" fmla="*/ 3785011 w 6858000"/>
              <a:gd name="connsiteY5" fmla="*/ 5457858 h 5556552"/>
              <a:gd name="connsiteX6" fmla="*/ 3706339 w 6858000"/>
              <a:gd name="connsiteY6" fmla="*/ 5500559 h 5556552"/>
              <a:gd name="connsiteX7" fmla="*/ 3428998 w 6858000"/>
              <a:gd name="connsiteY7" fmla="*/ 5556552 h 5556552"/>
              <a:gd name="connsiteX8" fmla="*/ 3151658 w 6858000"/>
              <a:gd name="connsiteY8" fmla="*/ 5500559 h 5556552"/>
              <a:gd name="connsiteX9" fmla="*/ 3072996 w 6858000"/>
              <a:gd name="connsiteY9" fmla="*/ 5457863 h 5556552"/>
              <a:gd name="connsiteX10" fmla="*/ 3059298 w 6858000"/>
              <a:gd name="connsiteY10" fmla="*/ 5453370 h 5556552"/>
              <a:gd name="connsiteX11" fmla="*/ 3033383 w 6858000"/>
              <a:gd name="connsiteY11" fmla="*/ 5436362 h 5556552"/>
              <a:gd name="connsiteX12" fmla="*/ 3030627 w 6858000"/>
              <a:gd name="connsiteY12" fmla="*/ 5434867 h 5556552"/>
              <a:gd name="connsiteX13" fmla="*/ 3028775 w 6858000"/>
              <a:gd name="connsiteY13" fmla="*/ 5433338 h 5556552"/>
              <a:gd name="connsiteX14" fmla="*/ 0 w 6858000"/>
              <a:gd name="connsiteY14" fmla="*/ 3445704 h 5556552"/>
              <a:gd name="connsiteX15" fmla="*/ 6858000 w 6858000"/>
              <a:gd name="connsiteY15" fmla="*/ 0 h 5556552"/>
              <a:gd name="connsiteX16" fmla="*/ 6858000 w 6858000"/>
              <a:gd name="connsiteY16" fmla="*/ 349336 h 5556552"/>
              <a:gd name="connsiteX17" fmla="*/ 6858000 w 6858000"/>
              <a:gd name="connsiteY17" fmla="*/ 3445703 h 5556552"/>
              <a:gd name="connsiteX18" fmla="*/ 0 w 6858000"/>
              <a:gd name="connsiteY18" fmla="*/ 3445703 h 5556552"/>
              <a:gd name="connsiteX19" fmla="*/ 0 w 6858000"/>
              <a:gd name="connsiteY19" fmla="*/ 0 h 55565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6858000" h="5556552">
                <a:moveTo>
                  <a:pt x="6858000" y="3445704"/>
                </a:moveTo>
                <a:lnTo>
                  <a:pt x="3829242" y="5433322"/>
                </a:lnTo>
                <a:lnTo>
                  <a:pt x="3827369" y="5434867"/>
                </a:lnTo>
                <a:lnTo>
                  <a:pt x="3824583" y="5436378"/>
                </a:lnTo>
                <a:lnTo>
                  <a:pt x="3798693" y="5453370"/>
                </a:lnTo>
                <a:lnTo>
                  <a:pt x="3785011" y="5457858"/>
                </a:lnTo>
                <a:lnTo>
                  <a:pt x="3706339" y="5500559"/>
                </a:lnTo>
                <a:cubicBezTo>
                  <a:pt x="3621096" y="5536614"/>
                  <a:pt x="3527375" y="5556552"/>
                  <a:pt x="3428998" y="5556552"/>
                </a:cubicBezTo>
                <a:cubicBezTo>
                  <a:pt x="3330621" y="5556552"/>
                  <a:pt x="3236901" y="5536614"/>
                  <a:pt x="3151658" y="5500559"/>
                </a:cubicBezTo>
                <a:lnTo>
                  <a:pt x="3072996" y="5457863"/>
                </a:lnTo>
                <a:lnTo>
                  <a:pt x="3059298" y="5453370"/>
                </a:lnTo>
                <a:lnTo>
                  <a:pt x="3033383" y="5436362"/>
                </a:lnTo>
                <a:lnTo>
                  <a:pt x="3030627" y="5434867"/>
                </a:lnTo>
                <a:lnTo>
                  <a:pt x="3028775" y="5433338"/>
                </a:lnTo>
                <a:lnTo>
                  <a:pt x="0" y="3445704"/>
                </a:lnTo>
                <a:close/>
                <a:moveTo>
                  <a:pt x="6858000" y="0"/>
                </a:moveTo>
                <a:lnTo>
                  <a:pt x="6858000" y="349336"/>
                </a:lnTo>
                <a:lnTo>
                  <a:pt x="6858000" y="3445703"/>
                </a:lnTo>
                <a:lnTo>
                  <a:pt x="0" y="3445703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="" xmlns:a16="http://schemas.microsoft.com/office/drawing/2014/main" xmlns:p14="http://schemas.microsoft.com/office/powerpoint/2010/main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nl-NL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125841BB-E2B4-067D-16E2-4BF5E667C8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1515" y="1734857"/>
            <a:ext cx="3765483" cy="3388287"/>
          </a:xfrm>
        </p:spPr>
        <p:txBody>
          <a:bodyPr anchor="ctr">
            <a:normAutofit/>
          </a:bodyPr>
          <a:lstStyle/>
          <a:p>
            <a:r>
              <a:rPr lang="nl-NL"/>
              <a:t>Fluency and coherence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30D01070-9BA6-65D4-779B-68FB24360D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08068" y="325120"/>
            <a:ext cx="5365218" cy="5553887"/>
          </a:xfrm>
          <a:effectLst/>
        </p:spPr>
        <p:txBody>
          <a:bodyPr>
            <a:normAutofit/>
          </a:bodyPr>
          <a:lstStyle/>
          <a:p>
            <a:pPr marL="0" indent="0">
              <a:lnSpc>
                <a:spcPct val="90000"/>
              </a:lnSpc>
              <a:buNone/>
            </a:pPr>
            <a:r>
              <a:rPr lang="en-US" sz="2000" b="0" i="0">
                <a:solidFill>
                  <a:srgbClr val="0D0D0D"/>
                </a:solidFill>
                <a:effectLst/>
              </a:rPr>
              <a:t> </a:t>
            </a:r>
          </a:p>
        </p:txBody>
      </p:sp>
      <p:sp>
        <p:nvSpPr>
          <p:cNvPr id="5" name="Tekstvak 4">
            <a:extLst>
              <a:ext uri="{FF2B5EF4-FFF2-40B4-BE49-F238E27FC236}">
                <a16:creationId xmlns:a16="http://schemas.microsoft.com/office/drawing/2014/main" id="{29FA3E10-5669-0467-ADE9-A92BCB8F3906}"/>
              </a:ext>
            </a:extLst>
          </p:cNvPr>
          <p:cNvSpPr txBox="1"/>
          <p:nvPr/>
        </p:nvSpPr>
        <p:spPr>
          <a:xfrm>
            <a:off x="6008067" y="325120"/>
            <a:ext cx="5556553" cy="67233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600"/>
              </a:spcAft>
              <a:buClr>
                <a:srgbClr val="00C6BB"/>
              </a:buClr>
              <a:buSzTx/>
              <a:buFont typeface="Wingdings 2" charset="2"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Add coherence by:</a:t>
            </a:r>
          </a:p>
          <a:p>
            <a:pPr marL="0" marR="0" lvl="0" indent="0" algn="l" defTabSz="4572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600"/>
              </a:spcAft>
              <a:buClr>
                <a:srgbClr val="00C6BB"/>
              </a:buClr>
              <a:buSzTx/>
              <a:buFont typeface="Wingdings 2" charset="2"/>
              <a:buNone/>
              <a:tabLst/>
              <a:defRPr/>
            </a:pPr>
            <a:endParaRPr kumimoji="0" lang="en-US" sz="2000" b="1" i="0" u="none" strike="noStrike" kern="1200" cap="none" spc="0" normalizeH="0" baseline="0" noProof="0">
              <a:ln>
                <a:noFill/>
              </a:ln>
              <a:solidFill>
                <a:srgbClr val="0D0D0D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  <a:p>
            <a:pPr marR="0" lvl="0" algn="l" defTabSz="4572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600"/>
              </a:spcAft>
              <a:buClr>
                <a:srgbClr val="00C6BB"/>
              </a:buClr>
              <a:buSzTx/>
              <a:tabLst/>
              <a:defRPr/>
            </a:pPr>
            <a:r>
              <a:rPr lang="en-US" sz="2000">
                <a:solidFill>
                  <a:srgbClr val="0D0D0D"/>
                </a:solidFill>
                <a:latin typeface="Century Gothic" panose="020B0502020202020204"/>
              </a:rPr>
              <a:t>U</a:t>
            </a: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sing transition words</a:t>
            </a:r>
          </a:p>
          <a:p>
            <a:pPr marL="342900" marR="0" lvl="0" indent="-342900" algn="l" defTabSz="4572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600"/>
              </a:spcAft>
              <a:buClr>
                <a:srgbClr val="00C6BB"/>
              </a:buClr>
              <a:buSzTx/>
              <a:buFont typeface="Wingdings 2" charset="2"/>
              <a:buChar char=""/>
              <a:tabLst/>
              <a:defRPr/>
            </a:pP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Because, as, since for </a:t>
            </a:r>
            <a:r>
              <a:rPr kumimoji="0" lang="en-US" sz="2000" b="1" i="0" u="none" strike="noStrike" kern="1200" cap="none" spc="0" normalizeH="0" baseline="0" noProof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cause and effect</a:t>
            </a:r>
          </a:p>
          <a:p>
            <a:pPr marL="342900" marR="0" lvl="0" indent="-342900" algn="l" defTabSz="4572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600"/>
              </a:spcAft>
              <a:buClr>
                <a:srgbClr val="00C6BB"/>
              </a:buClr>
              <a:buSzTx/>
              <a:buFont typeface="Wingdings 2" charset="2"/>
              <a:buChar char=""/>
              <a:tabLst/>
              <a:defRPr/>
            </a:pPr>
            <a:r>
              <a:rPr kumimoji="0" lang="en-US" sz="2000" i="0" u="none" strike="noStrike" kern="1200" cap="none" spc="0" normalizeH="0" baseline="0" noProof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So, in order to to express </a:t>
            </a:r>
            <a:r>
              <a:rPr kumimoji="0" lang="en-US" sz="2000" b="1" i="0" u="none" strike="noStrike" kern="1200" cap="none" spc="0" normalizeH="0" baseline="0" noProof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purpose</a:t>
            </a:r>
          </a:p>
          <a:p>
            <a:pPr marL="342900" marR="0" lvl="0" indent="-342900" algn="l" defTabSz="4572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600"/>
              </a:spcAft>
              <a:buClr>
                <a:srgbClr val="00C6BB"/>
              </a:buClr>
              <a:buSzTx/>
              <a:buFont typeface="Wingdings 2" charset="2"/>
              <a:buChar char=""/>
              <a:tabLst/>
              <a:defRPr/>
            </a:pPr>
            <a:r>
              <a:rPr kumimoji="0" lang="en-US" sz="2000" i="0" u="none" strike="noStrike" kern="1200" cap="none" spc="0" normalizeH="0" baseline="0" noProof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But, however, nevertheless, on the other hand to express </a:t>
            </a:r>
            <a:r>
              <a:rPr kumimoji="0" lang="en-US" sz="2000" b="1" i="0" u="none" strike="noStrike" kern="1200" cap="none" spc="0" normalizeH="0" baseline="0" noProof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opposition</a:t>
            </a:r>
          </a:p>
          <a:p>
            <a:pPr marL="342900" marR="0" lvl="0" indent="-342900" algn="l" defTabSz="4572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600"/>
              </a:spcAft>
              <a:buClr>
                <a:srgbClr val="00C6BB"/>
              </a:buClr>
              <a:buSzTx/>
              <a:buFont typeface="Wingdings 2" charset="2"/>
              <a:buChar char=""/>
              <a:tabLst/>
              <a:defRPr/>
            </a:pPr>
            <a:r>
              <a:rPr lang="en-US" sz="2000">
                <a:solidFill>
                  <a:srgbClr val="0D0D0D"/>
                </a:solidFill>
                <a:latin typeface="Century Gothic" panose="020B0502020202020204"/>
              </a:rPr>
              <a:t>If, when, unless, supposing, provided that to express </a:t>
            </a:r>
            <a:r>
              <a:rPr lang="en-US" sz="2000" b="1">
                <a:solidFill>
                  <a:srgbClr val="0D0D0D"/>
                </a:solidFill>
                <a:latin typeface="Century Gothic" panose="020B0502020202020204"/>
              </a:rPr>
              <a:t>condition</a:t>
            </a:r>
          </a:p>
          <a:p>
            <a:pPr marL="342900" marR="0" lvl="0" indent="-342900" algn="l" defTabSz="4572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600"/>
              </a:spcAft>
              <a:buClr>
                <a:srgbClr val="00C6BB"/>
              </a:buClr>
              <a:buSzTx/>
              <a:buFont typeface="Wingdings 2" charset="2"/>
              <a:buChar char=""/>
              <a:tabLst/>
              <a:defRPr/>
            </a:pPr>
            <a:endParaRPr kumimoji="0" lang="en-US" sz="2000" b="1" i="0" u="none" strike="noStrike" kern="1200" cap="none" spc="0" normalizeH="0" baseline="0" noProof="0">
              <a:ln>
                <a:noFill/>
              </a:ln>
              <a:solidFill>
                <a:srgbClr val="0D0D0D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  <a:p>
            <a:pPr marR="0" lvl="0" algn="l" defTabSz="4572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600"/>
              </a:spcAft>
              <a:buClr>
                <a:srgbClr val="00C6BB"/>
              </a:buClr>
              <a:buSzTx/>
              <a:tabLst/>
              <a:defRPr/>
            </a:pPr>
            <a:r>
              <a:rPr lang="en-US" sz="2000">
                <a:solidFill>
                  <a:srgbClr val="0D0D0D"/>
                </a:solidFill>
                <a:latin typeface="Century Gothic" panose="020B0502020202020204"/>
              </a:rPr>
              <a:t>Referring to </a:t>
            </a:r>
          </a:p>
          <a:p>
            <a:pPr marL="342900" marR="0" lvl="0" indent="-342900" algn="l" defTabSz="4572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600"/>
              </a:spcAft>
              <a:buClr>
                <a:srgbClr val="00C6BB"/>
              </a:buClr>
              <a:buSzTx/>
              <a:buFont typeface="Wingdings 2" charset="2"/>
              <a:buChar char=""/>
              <a:tabLst/>
              <a:defRPr/>
            </a:pPr>
            <a:r>
              <a:rPr lang="en-US" sz="2000">
                <a:solidFill>
                  <a:srgbClr val="0D0D0D"/>
                </a:solidFill>
                <a:latin typeface="Century Gothic" panose="020B0502020202020204"/>
              </a:rPr>
              <a:t>Past</a:t>
            </a:r>
          </a:p>
          <a:p>
            <a:pPr marL="342900" marR="0" lvl="0" indent="-342900" algn="l" defTabSz="4572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600"/>
              </a:spcAft>
              <a:buClr>
                <a:srgbClr val="00C6BB"/>
              </a:buClr>
              <a:buSzTx/>
              <a:buFont typeface="Wingdings 2" charset="2"/>
              <a:buChar char=""/>
              <a:tabLst/>
              <a:defRPr/>
            </a:pPr>
            <a:r>
              <a:rPr kumimoji="0" lang="en-US" sz="2000" i="0" u="none" strike="noStrike" kern="1200" cap="none" spc="0" normalizeH="0" baseline="0" noProof="0">
                <a:ln>
                  <a:noFill/>
                </a:ln>
                <a:solidFill>
                  <a:srgbClr val="0D0D0D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Present</a:t>
            </a:r>
          </a:p>
          <a:p>
            <a:pPr marL="342900" marR="0" lvl="0" indent="-342900" algn="l" defTabSz="4572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600"/>
              </a:spcAft>
              <a:buClr>
                <a:srgbClr val="00C6BB"/>
              </a:buClr>
              <a:buSzTx/>
              <a:buFont typeface="Wingdings 2" charset="2"/>
              <a:buChar char=""/>
              <a:tabLst/>
              <a:defRPr/>
            </a:pPr>
            <a:r>
              <a:rPr lang="en-US" sz="2000">
                <a:solidFill>
                  <a:srgbClr val="0D0D0D"/>
                </a:solidFill>
                <a:latin typeface="Century Gothic" panose="020B0502020202020204"/>
              </a:rPr>
              <a:t>And future</a:t>
            </a:r>
          </a:p>
          <a:p>
            <a:pPr marL="342900" marR="0" lvl="0" indent="-342900" algn="l" defTabSz="4572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600"/>
              </a:spcAft>
              <a:buClr>
                <a:srgbClr val="00C6BB"/>
              </a:buClr>
              <a:buSzTx/>
              <a:buFont typeface="Wingdings 2" charset="2"/>
              <a:buChar char=""/>
              <a:tabLst/>
              <a:defRPr/>
            </a:pPr>
            <a:endParaRPr kumimoji="0" lang="en-US" sz="2000" i="0" u="none" strike="noStrike" kern="1200" cap="none" spc="0" normalizeH="0" baseline="0" noProof="0">
              <a:ln>
                <a:noFill/>
              </a:ln>
              <a:solidFill>
                <a:srgbClr val="0D0D0D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  <a:p>
            <a:pPr marR="0" lvl="0" algn="l" defTabSz="4572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600"/>
              </a:spcAft>
              <a:buClr>
                <a:srgbClr val="00C6BB"/>
              </a:buClr>
              <a:buSzTx/>
              <a:tabLst/>
              <a:defRPr/>
            </a:pPr>
            <a:r>
              <a:rPr lang="en-US" sz="2000">
                <a:solidFill>
                  <a:srgbClr val="0D0D0D"/>
                </a:solidFill>
                <a:latin typeface="Century Gothic" panose="020B0502020202020204"/>
              </a:rPr>
              <a:t>Stating something before </a:t>
            </a:r>
            <a:r>
              <a:rPr lang="en-US" sz="2000" b="1">
                <a:solidFill>
                  <a:srgbClr val="0D0D0D"/>
                </a:solidFill>
                <a:latin typeface="Century Gothic" panose="020B0502020202020204"/>
              </a:rPr>
              <a:t>giving examples</a:t>
            </a:r>
          </a:p>
          <a:p>
            <a:pPr marR="0" lvl="0" algn="l" defTabSz="4572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600"/>
              </a:spcAft>
              <a:buClr>
                <a:srgbClr val="00C6BB"/>
              </a:buClr>
              <a:buSzTx/>
              <a:tabLst/>
              <a:defRPr/>
            </a:pPr>
            <a:endParaRPr kumimoji="0" lang="nl-NL" sz="190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9663400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DB2A50D-9E9C-6B68-8F7F-D1EAD62969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F446EC8-041C-5072-B138-39D87AAF337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970B7E5D-E29C-3C7A-A1DF-612011A765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rot="16200000">
            <a:off x="-650724" y="650724"/>
            <a:ext cx="6858000" cy="5556552"/>
          </a:xfrm>
          <a:custGeom>
            <a:avLst/>
            <a:gdLst>
              <a:gd name="connsiteX0" fmla="*/ 6858000 w 6858000"/>
              <a:gd name="connsiteY0" fmla="*/ 3445704 h 5556552"/>
              <a:gd name="connsiteX1" fmla="*/ 3829242 w 6858000"/>
              <a:gd name="connsiteY1" fmla="*/ 5433322 h 5556552"/>
              <a:gd name="connsiteX2" fmla="*/ 3827369 w 6858000"/>
              <a:gd name="connsiteY2" fmla="*/ 5434867 h 5556552"/>
              <a:gd name="connsiteX3" fmla="*/ 3824583 w 6858000"/>
              <a:gd name="connsiteY3" fmla="*/ 5436378 h 5556552"/>
              <a:gd name="connsiteX4" fmla="*/ 3798693 w 6858000"/>
              <a:gd name="connsiteY4" fmla="*/ 5453370 h 5556552"/>
              <a:gd name="connsiteX5" fmla="*/ 3785011 w 6858000"/>
              <a:gd name="connsiteY5" fmla="*/ 5457858 h 5556552"/>
              <a:gd name="connsiteX6" fmla="*/ 3706339 w 6858000"/>
              <a:gd name="connsiteY6" fmla="*/ 5500559 h 5556552"/>
              <a:gd name="connsiteX7" fmla="*/ 3428998 w 6858000"/>
              <a:gd name="connsiteY7" fmla="*/ 5556552 h 5556552"/>
              <a:gd name="connsiteX8" fmla="*/ 3151658 w 6858000"/>
              <a:gd name="connsiteY8" fmla="*/ 5500559 h 5556552"/>
              <a:gd name="connsiteX9" fmla="*/ 3072996 w 6858000"/>
              <a:gd name="connsiteY9" fmla="*/ 5457863 h 5556552"/>
              <a:gd name="connsiteX10" fmla="*/ 3059298 w 6858000"/>
              <a:gd name="connsiteY10" fmla="*/ 5453370 h 5556552"/>
              <a:gd name="connsiteX11" fmla="*/ 3033383 w 6858000"/>
              <a:gd name="connsiteY11" fmla="*/ 5436362 h 5556552"/>
              <a:gd name="connsiteX12" fmla="*/ 3030627 w 6858000"/>
              <a:gd name="connsiteY12" fmla="*/ 5434867 h 5556552"/>
              <a:gd name="connsiteX13" fmla="*/ 3028775 w 6858000"/>
              <a:gd name="connsiteY13" fmla="*/ 5433338 h 5556552"/>
              <a:gd name="connsiteX14" fmla="*/ 0 w 6858000"/>
              <a:gd name="connsiteY14" fmla="*/ 3445704 h 5556552"/>
              <a:gd name="connsiteX15" fmla="*/ 6858000 w 6858000"/>
              <a:gd name="connsiteY15" fmla="*/ 0 h 5556552"/>
              <a:gd name="connsiteX16" fmla="*/ 6858000 w 6858000"/>
              <a:gd name="connsiteY16" fmla="*/ 349336 h 5556552"/>
              <a:gd name="connsiteX17" fmla="*/ 6858000 w 6858000"/>
              <a:gd name="connsiteY17" fmla="*/ 3445703 h 5556552"/>
              <a:gd name="connsiteX18" fmla="*/ 0 w 6858000"/>
              <a:gd name="connsiteY18" fmla="*/ 3445703 h 5556552"/>
              <a:gd name="connsiteX19" fmla="*/ 0 w 6858000"/>
              <a:gd name="connsiteY19" fmla="*/ 0 h 55565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6858000" h="5556552">
                <a:moveTo>
                  <a:pt x="6858000" y="3445704"/>
                </a:moveTo>
                <a:lnTo>
                  <a:pt x="3829242" y="5433322"/>
                </a:lnTo>
                <a:lnTo>
                  <a:pt x="3827369" y="5434867"/>
                </a:lnTo>
                <a:lnTo>
                  <a:pt x="3824583" y="5436378"/>
                </a:lnTo>
                <a:lnTo>
                  <a:pt x="3798693" y="5453370"/>
                </a:lnTo>
                <a:lnTo>
                  <a:pt x="3785011" y="5457858"/>
                </a:lnTo>
                <a:lnTo>
                  <a:pt x="3706339" y="5500559"/>
                </a:lnTo>
                <a:cubicBezTo>
                  <a:pt x="3621096" y="5536614"/>
                  <a:pt x="3527375" y="5556552"/>
                  <a:pt x="3428998" y="5556552"/>
                </a:cubicBezTo>
                <a:cubicBezTo>
                  <a:pt x="3330621" y="5556552"/>
                  <a:pt x="3236901" y="5536614"/>
                  <a:pt x="3151658" y="5500559"/>
                </a:cubicBezTo>
                <a:lnTo>
                  <a:pt x="3072996" y="5457863"/>
                </a:lnTo>
                <a:lnTo>
                  <a:pt x="3059298" y="5453370"/>
                </a:lnTo>
                <a:lnTo>
                  <a:pt x="3033383" y="5436362"/>
                </a:lnTo>
                <a:lnTo>
                  <a:pt x="3030627" y="5434867"/>
                </a:lnTo>
                <a:lnTo>
                  <a:pt x="3028775" y="5433338"/>
                </a:lnTo>
                <a:lnTo>
                  <a:pt x="0" y="3445704"/>
                </a:lnTo>
                <a:close/>
                <a:moveTo>
                  <a:pt x="6858000" y="0"/>
                </a:moveTo>
                <a:lnTo>
                  <a:pt x="6858000" y="349336"/>
                </a:lnTo>
                <a:lnTo>
                  <a:pt x="6858000" y="3445703"/>
                </a:lnTo>
                <a:lnTo>
                  <a:pt x="0" y="3445703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="" xmlns:a16="http://schemas.microsoft.com/office/drawing/2014/main" xmlns:p14="http://schemas.microsoft.com/office/powerpoint/2010/main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nl-NL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E6C3A9DF-EDFC-F801-674D-8C94B99BC1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1515" y="1734857"/>
            <a:ext cx="3765483" cy="3388287"/>
          </a:xfrm>
        </p:spPr>
        <p:txBody>
          <a:bodyPr anchor="ctr">
            <a:normAutofit/>
          </a:bodyPr>
          <a:lstStyle/>
          <a:p>
            <a:endParaRPr lang="nl-NL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0D2AD201-EA82-16E3-FBD1-A5E8BD703D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08068" y="978993"/>
            <a:ext cx="5365218" cy="4900014"/>
          </a:xfrm>
          <a:effectLst/>
        </p:spPr>
        <p:txBody>
          <a:bodyPr>
            <a:normAutofit fontScale="85000" lnSpcReduction="10000"/>
          </a:bodyPr>
          <a:lstStyle/>
          <a:p>
            <a:pPr marL="457200" indent="-457200">
              <a:lnSpc>
                <a:spcPct val="90000"/>
              </a:lnSpc>
              <a:buFont typeface="+mj-lt"/>
              <a:buAutoNum type="arabicPeriod"/>
            </a:pPr>
            <a:r>
              <a:rPr lang="nl-NL" sz="1900" b="1"/>
              <a:t>Work in groups of three. Prepare individually for </a:t>
            </a:r>
            <a:r>
              <a:rPr lang="nl-NL" sz="1900" b="1" err="1"/>
              <a:t>one</a:t>
            </a:r>
            <a:r>
              <a:rPr lang="nl-NL" sz="1900" b="1"/>
              <a:t> minute.</a:t>
            </a:r>
            <a:endParaRPr lang="nl-NL" sz="1900" b="1" dirty="0"/>
          </a:p>
          <a:p>
            <a:pPr>
              <a:lnSpc>
                <a:spcPct val="90000"/>
              </a:lnSpc>
            </a:pPr>
            <a:r>
              <a:rPr lang="nl-NL" sz="1900" dirty="0"/>
              <a:t>Write down </a:t>
            </a:r>
            <a:r>
              <a:rPr lang="nl-NL" sz="1900" dirty="0" err="1"/>
              <a:t>key</a:t>
            </a:r>
            <a:r>
              <a:rPr lang="nl-NL" sz="1900" dirty="0"/>
              <a:t> </a:t>
            </a:r>
            <a:r>
              <a:rPr lang="nl-NL" sz="1900" dirty="0" err="1"/>
              <a:t>words</a:t>
            </a:r>
            <a:r>
              <a:rPr lang="nl-NL" sz="1900" dirty="0"/>
              <a:t>, </a:t>
            </a:r>
            <a:r>
              <a:rPr lang="nl-NL" sz="1900" dirty="0" err="1"/>
              <a:t>interesting</a:t>
            </a:r>
            <a:r>
              <a:rPr lang="nl-NL" sz="1900" dirty="0"/>
              <a:t> </a:t>
            </a:r>
            <a:r>
              <a:rPr lang="nl-NL" sz="1900" dirty="0" err="1"/>
              <a:t>vocabulary</a:t>
            </a:r>
            <a:r>
              <a:rPr lang="nl-NL" sz="1900" dirty="0"/>
              <a:t>, </a:t>
            </a:r>
            <a:r>
              <a:rPr lang="nl-NL" sz="1900" err="1"/>
              <a:t>useful</a:t>
            </a:r>
            <a:r>
              <a:rPr lang="nl-NL" sz="1900"/>
              <a:t> phrases. Think about ways to structure your monologue.</a:t>
            </a:r>
          </a:p>
          <a:p>
            <a:pPr marL="0" indent="0">
              <a:lnSpc>
                <a:spcPct val="90000"/>
              </a:lnSpc>
              <a:buNone/>
            </a:pPr>
            <a:endParaRPr lang="nl-NL" sz="1900" dirty="0"/>
          </a:p>
          <a:p>
            <a:pPr marL="0" indent="0">
              <a:lnSpc>
                <a:spcPct val="90000"/>
              </a:lnSpc>
              <a:buNone/>
            </a:pPr>
            <a:r>
              <a:rPr lang="nl-NL" sz="1900" b="1"/>
              <a:t>2. Take turns speaking </a:t>
            </a:r>
            <a:r>
              <a:rPr lang="nl-NL" sz="1900" b="1" dirty="0"/>
              <a:t>without </a:t>
            </a:r>
            <a:r>
              <a:rPr lang="nl-NL" sz="1900" b="1" err="1"/>
              <a:t>interruption</a:t>
            </a:r>
            <a:r>
              <a:rPr lang="nl-NL" sz="1900" b="1"/>
              <a:t>     for </a:t>
            </a:r>
            <a:r>
              <a:rPr lang="nl-NL" sz="1900" b="1" dirty="0" err="1"/>
              <a:t>two</a:t>
            </a:r>
            <a:r>
              <a:rPr lang="nl-NL" sz="1900" b="1" dirty="0"/>
              <a:t> minutes</a:t>
            </a:r>
          </a:p>
          <a:p>
            <a:pPr>
              <a:lnSpc>
                <a:spcPct val="90000"/>
              </a:lnSpc>
            </a:pPr>
            <a:r>
              <a:rPr lang="nl-NL" sz="1900" dirty="0"/>
              <a:t>Speaker: </a:t>
            </a:r>
            <a:r>
              <a:rPr lang="nl-NL" sz="1900" dirty="0" err="1"/>
              <a:t>remember</a:t>
            </a:r>
            <a:r>
              <a:rPr lang="nl-NL" sz="1900" dirty="0"/>
              <a:t> </a:t>
            </a:r>
            <a:r>
              <a:rPr lang="nl-NL" sz="1900" dirty="0" err="1"/>
              <a:t>it</a:t>
            </a:r>
            <a:r>
              <a:rPr lang="nl-NL" sz="1900" dirty="0"/>
              <a:t> </a:t>
            </a:r>
            <a:r>
              <a:rPr lang="nl-NL" sz="1900" dirty="0" err="1"/>
              <a:t>doesn’t</a:t>
            </a:r>
            <a:r>
              <a:rPr lang="nl-NL" sz="1900" dirty="0"/>
              <a:t> have </a:t>
            </a:r>
            <a:r>
              <a:rPr lang="nl-NL" sz="1900" dirty="0" err="1"/>
              <a:t>to</a:t>
            </a:r>
            <a:r>
              <a:rPr lang="nl-NL" sz="1900" dirty="0"/>
              <a:t> </a:t>
            </a:r>
            <a:r>
              <a:rPr lang="nl-NL" sz="1900" dirty="0" err="1"/>
              <a:t>be</a:t>
            </a:r>
            <a:r>
              <a:rPr lang="nl-NL" sz="1900" dirty="0"/>
              <a:t> </a:t>
            </a:r>
            <a:r>
              <a:rPr lang="nl-NL" sz="1900" dirty="0" err="1"/>
              <a:t>true</a:t>
            </a:r>
            <a:r>
              <a:rPr lang="nl-NL" sz="1900" dirty="0"/>
              <a:t> + </a:t>
            </a:r>
            <a:r>
              <a:rPr lang="nl-NL" sz="1900" dirty="0" err="1"/>
              <a:t>if</a:t>
            </a:r>
            <a:r>
              <a:rPr lang="nl-NL" sz="1900" dirty="0"/>
              <a:t> </a:t>
            </a:r>
            <a:r>
              <a:rPr lang="nl-NL" sz="1900" dirty="0" err="1"/>
              <a:t>you</a:t>
            </a:r>
            <a:r>
              <a:rPr lang="nl-NL" sz="1900" dirty="0"/>
              <a:t> get </a:t>
            </a:r>
            <a:r>
              <a:rPr lang="nl-NL" sz="1900" dirty="0" err="1"/>
              <a:t>stuck</a:t>
            </a:r>
            <a:r>
              <a:rPr lang="nl-NL" sz="1900" dirty="0"/>
              <a:t>, </a:t>
            </a:r>
            <a:r>
              <a:rPr lang="nl-NL" sz="1900" dirty="0" err="1"/>
              <a:t>find</a:t>
            </a:r>
            <a:r>
              <a:rPr lang="nl-NL" sz="1900" dirty="0"/>
              <a:t> </a:t>
            </a:r>
            <a:r>
              <a:rPr lang="nl-NL" sz="1900" dirty="0" err="1"/>
              <a:t>something</a:t>
            </a:r>
            <a:r>
              <a:rPr lang="nl-NL" sz="1900" dirty="0"/>
              <a:t> </a:t>
            </a:r>
            <a:r>
              <a:rPr lang="nl-NL" sz="1900" dirty="0" err="1"/>
              <a:t>else</a:t>
            </a:r>
            <a:r>
              <a:rPr lang="nl-NL" sz="1900" dirty="0"/>
              <a:t> </a:t>
            </a:r>
            <a:r>
              <a:rPr lang="nl-NL" sz="1900" dirty="0" err="1"/>
              <a:t>to</a:t>
            </a:r>
            <a:r>
              <a:rPr lang="nl-NL" sz="1900" dirty="0"/>
              <a:t> say/ </a:t>
            </a:r>
            <a:r>
              <a:rPr lang="nl-NL" sz="1900" dirty="0" err="1"/>
              <a:t>use</a:t>
            </a:r>
            <a:r>
              <a:rPr lang="nl-NL" sz="1900" dirty="0"/>
              <a:t> </a:t>
            </a:r>
            <a:r>
              <a:rPr lang="nl-NL" sz="1900" dirty="0" err="1"/>
              <a:t>strategies</a:t>
            </a:r>
            <a:endParaRPr lang="nl-NL" sz="1900" dirty="0"/>
          </a:p>
          <a:p>
            <a:pPr>
              <a:lnSpc>
                <a:spcPct val="90000"/>
              </a:lnSpc>
            </a:pPr>
            <a:r>
              <a:rPr lang="nl-NL" sz="1900"/>
              <a:t>Listener 1: </a:t>
            </a:r>
            <a:r>
              <a:rPr lang="nl-NL" sz="1900" dirty="0" err="1"/>
              <a:t>you’ll</a:t>
            </a:r>
            <a:r>
              <a:rPr lang="nl-NL" sz="1900" dirty="0"/>
              <a:t> have </a:t>
            </a:r>
            <a:r>
              <a:rPr lang="nl-NL" sz="1900" dirty="0" err="1"/>
              <a:t>to</a:t>
            </a:r>
            <a:r>
              <a:rPr lang="nl-NL" sz="1900" dirty="0"/>
              <a:t> </a:t>
            </a:r>
            <a:r>
              <a:rPr lang="nl-NL" sz="1900" dirty="0" err="1"/>
              <a:t>ask</a:t>
            </a:r>
            <a:r>
              <a:rPr lang="nl-NL" sz="1900" dirty="0"/>
              <a:t> </a:t>
            </a:r>
            <a:r>
              <a:rPr lang="nl-NL" sz="1900" dirty="0" err="1"/>
              <a:t>questions</a:t>
            </a:r>
            <a:r>
              <a:rPr lang="nl-NL" sz="1900" dirty="0"/>
              <a:t> later, </a:t>
            </a:r>
            <a:r>
              <a:rPr lang="nl-NL" sz="1900" dirty="0" err="1"/>
              <a:t>so</a:t>
            </a:r>
            <a:r>
              <a:rPr lang="nl-NL" sz="1900" dirty="0"/>
              <a:t> </a:t>
            </a:r>
            <a:r>
              <a:rPr lang="nl-NL" sz="1900" dirty="0" err="1"/>
              <a:t>write</a:t>
            </a:r>
            <a:r>
              <a:rPr lang="nl-NL" sz="1900" dirty="0"/>
              <a:t> down </a:t>
            </a:r>
            <a:r>
              <a:rPr lang="nl-NL" sz="1900" dirty="0" err="1"/>
              <a:t>things</a:t>
            </a:r>
            <a:r>
              <a:rPr lang="nl-NL" sz="1900" dirty="0"/>
              <a:t> </a:t>
            </a:r>
            <a:r>
              <a:rPr lang="nl-NL" sz="1900" dirty="0" err="1"/>
              <a:t>you</a:t>
            </a:r>
            <a:r>
              <a:rPr lang="nl-NL" sz="1900" dirty="0"/>
              <a:t> </a:t>
            </a:r>
            <a:r>
              <a:rPr lang="nl-NL" sz="1900" dirty="0" err="1"/>
              <a:t>can</a:t>
            </a:r>
            <a:r>
              <a:rPr lang="nl-NL" sz="1900" dirty="0"/>
              <a:t> </a:t>
            </a:r>
            <a:r>
              <a:rPr lang="nl-NL" sz="1900" dirty="0" err="1"/>
              <a:t>come</a:t>
            </a:r>
            <a:r>
              <a:rPr lang="nl-NL" sz="1900" dirty="0"/>
              <a:t> </a:t>
            </a:r>
            <a:r>
              <a:rPr lang="nl-NL" sz="1900"/>
              <a:t>back to</a:t>
            </a:r>
          </a:p>
          <a:p>
            <a:pPr>
              <a:lnSpc>
                <a:spcPct val="90000"/>
              </a:lnSpc>
            </a:pPr>
            <a:r>
              <a:rPr lang="nl-NL" sz="1900"/>
              <a:t>Listener 2: Listen carefully. </a:t>
            </a:r>
            <a:r>
              <a:rPr lang="en-US" sz="1900" b="0" i="0">
                <a:solidFill>
                  <a:srgbClr val="0D0D0D"/>
                </a:solidFill>
                <a:effectLst/>
              </a:rPr>
              <a:t>Focus on the speaker's fluency, coherence, ability to stay on topic, and use of language.</a:t>
            </a:r>
            <a:endParaRPr lang="nl-NL" sz="1900" dirty="0"/>
          </a:p>
          <a:p>
            <a:pPr>
              <a:lnSpc>
                <a:spcPct val="90000"/>
              </a:lnSpc>
            </a:pPr>
            <a:endParaRPr lang="nl-NL" sz="1900" dirty="0"/>
          </a:p>
          <a:p>
            <a:pPr marL="0" indent="0">
              <a:lnSpc>
                <a:spcPct val="90000"/>
              </a:lnSpc>
              <a:buNone/>
            </a:pPr>
            <a:r>
              <a:rPr lang="nl-NL" sz="1900" b="1" dirty="0"/>
              <a:t>3. </a:t>
            </a:r>
            <a:r>
              <a:rPr lang="nl-NL" sz="1900" b="1" dirty="0" err="1"/>
              <a:t>Your</a:t>
            </a:r>
            <a:r>
              <a:rPr lang="nl-NL" sz="1900" b="1" dirty="0"/>
              <a:t> </a:t>
            </a:r>
            <a:r>
              <a:rPr lang="nl-NL" sz="1900" b="1" dirty="0" err="1"/>
              <a:t>classmates</a:t>
            </a:r>
            <a:r>
              <a:rPr lang="nl-NL" sz="1900" b="1" dirty="0"/>
              <a:t> </a:t>
            </a:r>
            <a:r>
              <a:rPr lang="nl-NL" sz="1900" b="1" dirty="0" err="1"/>
              <a:t>asks</a:t>
            </a:r>
            <a:r>
              <a:rPr lang="nl-NL" sz="1900" b="1" dirty="0"/>
              <a:t> </a:t>
            </a:r>
            <a:r>
              <a:rPr lang="nl-NL" sz="1900" b="1" dirty="0" err="1"/>
              <a:t>questions</a:t>
            </a:r>
            <a:r>
              <a:rPr lang="nl-NL" sz="1900" b="1" dirty="0"/>
              <a:t>, </a:t>
            </a:r>
            <a:r>
              <a:rPr lang="nl-NL" sz="1900" b="1" dirty="0" err="1"/>
              <a:t>which</a:t>
            </a:r>
            <a:r>
              <a:rPr lang="nl-NL" sz="1900" b="1" dirty="0"/>
              <a:t> </a:t>
            </a:r>
            <a:r>
              <a:rPr lang="nl-NL" sz="1900" b="1" dirty="0" err="1"/>
              <a:t>you</a:t>
            </a:r>
            <a:r>
              <a:rPr lang="nl-NL" sz="1900" b="1" dirty="0"/>
              <a:t> </a:t>
            </a:r>
            <a:r>
              <a:rPr lang="nl-NL" sz="1900" b="1" dirty="0" err="1"/>
              <a:t>answer</a:t>
            </a:r>
            <a:r>
              <a:rPr lang="nl-NL" sz="1900" b="1" dirty="0"/>
              <a:t>, </a:t>
            </a:r>
            <a:r>
              <a:rPr lang="nl-NL" sz="1900" b="1" dirty="0" err="1"/>
              <a:t>for</a:t>
            </a:r>
            <a:r>
              <a:rPr lang="nl-NL" sz="1900" b="1" dirty="0"/>
              <a:t> </a:t>
            </a:r>
            <a:r>
              <a:rPr lang="nl-NL" sz="1900" b="1" err="1"/>
              <a:t>another</a:t>
            </a:r>
            <a:r>
              <a:rPr lang="nl-NL" sz="1900" b="1"/>
              <a:t> four </a:t>
            </a:r>
            <a:r>
              <a:rPr lang="nl-NL" sz="1900" b="1" dirty="0"/>
              <a:t>minutes</a:t>
            </a:r>
          </a:p>
        </p:txBody>
      </p:sp>
    </p:spTree>
    <p:extLst>
      <p:ext uri="{BB962C8B-B14F-4D97-AF65-F5344CB8AC3E}">
        <p14:creationId xmlns:p14="http://schemas.microsoft.com/office/powerpoint/2010/main" val="247830988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teerbaar">
  <a:themeElements>
    <a:clrScheme name="Citeerbaar">
      <a:dk1>
        <a:sysClr val="windowText" lastClr="000000"/>
      </a:dk1>
      <a:lt1>
        <a:sysClr val="window" lastClr="FFFFFF"/>
      </a:lt1>
      <a:dk2>
        <a:srgbClr val="212121"/>
      </a:dk2>
      <a:lt2>
        <a:srgbClr val="636363"/>
      </a:lt2>
      <a:accent1>
        <a:srgbClr val="00C6BB"/>
      </a:accent1>
      <a:accent2>
        <a:srgbClr val="6FEBA0"/>
      </a:accent2>
      <a:accent3>
        <a:srgbClr val="B6DF5E"/>
      </a:accent3>
      <a:accent4>
        <a:srgbClr val="EFB251"/>
      </a:accent4>
      <a:accent5>
        <a:srgbClr val="EF755F"/>
      </a:accent5>
      <a:accent6>
        <a:srgbClr val="ED515C"/>
      </a:accent6>
      <a:hlink>
        <a:srgbClr val="8F8F8F"/>
      </a:hlink>
      <a:folHlink>
        <a:srgbClr val="A5A5A5"/>
      </a:folHlink>
    </a:clrScheme>
    <a:fontScheme name="Citeerbaar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Citeerbaar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lumMod val="105000"/>
              </a:schemeClr>
            </a:gs>
            <a:gs pos="100000">
              <a:schemeClr val="phClr">
                <a:tint val="9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8000"/>
                <a:lumMod val="102000"/>
              </a:schemeClr>
              <a:schemeClr val="phClr">
                <a:shade val="98000"/>
                <a:lumMod val="98000"/>
              </a:schemeClr>
            </a:duotone>
          </a:blip>
          <a:tile tx="0" ty="0" sx="100000" sy="100000" flip="none" algn="tl"/>
        </a:blipFill>
      </a:fillStyleLst>
      <a:lnStyleLst>
        <a:ln w="9525" cap="rnd" cmpd="sng" algn="ctr">
          <a:solidFill>
            <a:schemeClr val="phClr"/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innerShdw blurRad="63500" dist="25400" dir="13500000">
              <a:srgbClr val="000000">
                <a:alpha val="75000"/>
              </a:srgbClr>
            </a:inn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</a:schemeClr>
            </a:gs>
            <a:gs pos="100000">
              <a:schemeClr val="phClr">
                <a:tint val="84000"/>
                <a:shade val="84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90000"/>
                <a:satMod val="120000"/>
                <a:lumMod val="90000"/>
              </a:schemeClr>
            </a:gs>
            <a:gs pos="100000">
              <a:schemeClr val="phClr"/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Quotable" id="{39EC5628-30ED-4578-ACD8-9820EDB8E15A}" vid="{6F3559E9-1A4C-49D8-94D4-F41003531C4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Citeerbaar</Template>
  <TotalTime>58</TotalTime>
  <Words>243</Words>
  <Application>Microsoft Office PowerPoint</Application>
  <PresentationFormat>Breedbeeld</PresentationFormat>
  <Paragraphs>35</Paragraphs>
  <Slides>4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2</vt:i4>
      </vt:variant>
      <vt:variant>
        <vt:lpstr>Thema</vt:lpstr>
      </vt:variant>
      <vt:variant>
        <vt:i4>1</vt:i4>
      </vt:variant>
      <vt:variant>
        <vt:lpstr>Diatitels</vt:lpstr>
      </vt:variant>
      <vt:variant>
        <vt:i4>4</vt:i4>
      </vt:variant>
    </vt:vector>
  </HeadingPairs>
  <TitlesOfParts>
    <vt:vector size="7" baseType="lpstr">
      <vt:lpstr>Century Gothic</vt:lpstr>
      <vt:lpstr>Wingdings 2</vt:lpstr>
      <vt:lpstr>Citeerbaar</vt:lpstr>
      <vt:lpstr>Practising speaking  Fluency and coherence</vt:lpstr>
      <vt:lpstr>Fluency and coherence</vt:lpstr>
      <vt:lpstr>Fluency and coherence</vt:lpstr>
      <vt:lpstr>PowerPoint-presentatie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Practising speaking  Describing places, people and books</dc:title>
  <dc:creator>Imke De Graaf</dc:creator>
  <cp:lastModifiedBy>Imke De Graaf</cp:lastModifiedBy>
  <cp:revision>2</cp:revision>
  <dcterms:created xsi:type="dcterms:W3CDTF">2023-03-01T08:37:39Z</dcterms:created>
  <dcterms:modified xsi:type="dcterms:W3CDTF">2024-04-09T12:10:41Z</dcterms:modified>
</cp:coreProperties>
</file>