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ke De Graaf" userId="cc68ba0d-e5bd-4583-b730-567f9e444d12" providerId="ADAL" clId="{4C9D7440-D38C-4CB8-A7A3-2B9C6CFD33CB}"/>
    <pc:docChg chg="custSel addSld modSld sldOrd">
      <pc:chgData name="Imke De Graaf" userId="cc68ba0d-e5bd-4583-b730-567f9e444d12" providerId="ADAL" clId="{4C9D7440-D38C-4CB8-A7A3-2B9C6CFD33CB}" dt="2023-03-08T07:17:52.091" v="1371" actId="20577"/>
      <pc:docMkLst>
        <pc:docMk/>
      </pc:docMkLst>
      <pc:sldChg chg="modSp mod">
        <pc:chgData name="Imke De Graaf" userId="cc68ba0d-e5bd-4583-b730-567f9e444d12" providerId="ADAL" clId="{4C9D7440-D38C-4CB8-A7A3-2B9C6CFD33CB}" dt="2023-03-03T09:33:35.605" v="43" actId="20577"/>
        <pc:sldMkLst>
          <pc:docMk/>
          <pc:sldMk cId="43605858" sldId="257"/>
        </pc:sldMkLst>
        <pc:spChg chg="mod">
          <ac:chgData name="Imke De Graaf" userId="cc68ba0d-e5bd-4583-b730-567f9e444d12" providerId="ADAL" clId="{4C9D7440-D38C-4CB8-A7A3-2B9C6CFD33CB}" dt="2023-03-03T09:33:35.605" v="43" actId="20577"/>
          <ac:spMkLst>
            <pc:docMk/>
            <pc:sldMk cId="43605858" sldId="257"/>
            <ac:spMk id="3" creationId="{D59033E5-8E56-8DD0-4D44-1544EBA8C797}"/>
          </ac:spMkLst>
        </pc:spChg>
      </pc:sldChg>
      <pc:sldChg chg="modSp new mod">
        <pc:chgData name="Imke De Graaf" userId="cc68ba0d-e5bd-4583-b730-567f9e444d12" providerId="ADAL" clId="{4C9D7440-D38C-4CB8-A7A3-2B9C6CFD33CB}" dt="2023-03-08T07:14:08.642" v="858" actId="20577"/>
        <pc:sldMkLst>
          <pc:docMk/>
          <pc:sldMk cId="2822091346" sldId="260"/>
        </pc:sldMkLst>
        <pc:spChg chg="mod">
          <ac:chgData name="Imke De Graaf" userId="cc68ba0d-e5bd-4583-b730-567f9e444d12" providerId="ADAL" clId="{4C9D7440-D38C-4CB8-A7A3-2B9C6CFD33CB}" dt="2023-03-08T07:04:28.874" v="71" actId="20577"/>
          <ac:spMkLst>
            <pc:docMk/>
            <pc:sldMk cId="2822091346" sldId="260"/>
            <ac:spMk id="2" creationId="{49BA4844-BD7A-F7DF-4B99-E714EEFFF77E}"/>
          </ac:spMkLst>
        </pc:spChg>
        <pc:spChg chg="mod">
          <ac:chgData name="Imke De Graaf" userId="cc68ba0d-e5bd-4583-b730-567f9e444d12" providerId="ADAL" clId="{4C9D7440-D38C-4CB8-A7A3-2B9C6CFD33CB}" dt="2023-03-08T07:14:08.642" v="858" actId="20577"/>
          <ac:spMkLst>
            <pc:docMk/>
            <pc:sldMk cId="2822091346" sldId="260"/>
            <ac:spMk id="3" creationId="{FE3C8FB8-3200-F7B4-2F99-0343721367AF}"/>
          </ac:spMkLst>
        </pc:spChg>
      </pc:sldChg>
      <pc:sldChg chg="modSp new mod">
        <pc:chgData name="Imke De Graaf" userId="cc68ba0d-e5bd-4583-b730-567f9e444d12" providerId="ADAL" clId="{4C9D7440-D38C-4CB8-A7A3-2B9C6CFD33CB}" dt="2023-03-08T07:14:40.619" v="937" actId="20577"/>
        <pc:sldMkLst>
          <pc:docMk/>
          <pc:sldMk cId="2446129237" sldId="261"/>
        </pc:sldMkLst>
        <pc:spChg chg="mod">
          <ac:chgData name="Imke De Graaf" userId="cc68ba0d-e5bd-4583-b730-567f9e444d12" providerId="ADAL" clId="{4C9D7440-D38C-4CB8-A7A3-2B9C6CFD33CB}" dt="2023-03-08T07:14:19.044" v="878" actId="20577"/>
          <ac:spMkLst>
            <pc:docMk/>
            <pc:sldMk cId="2446129237" sldId="261"/>
            <ac:spMk id="2" creationId="{B808DC8F-9D71-85E9-3C1C-5AF99151E940}"/>
          </ac:spMkLst>
        </pc:spChg>
        <pc:spChg chg="mod">
          <ac:chgData name="Imke De Graaf" userId="cc68ba0d-e5bd-4583-b730-567f9e444d12" providerId="ADAL" clId="{4C9D7440-D38C-4CB8-A7A3-2B9C6CFD33CB}" dt="2023-03-08T07:14:40.619" v="937" actId="20577"/>
          <ac:spMkLst>
            <pc:docMk/>
            <pc:sldMk cId="2446129237" sldId="261"/>
            <ac:spMk id="3" creationId="{7F602250-4E67-9618-4E28-2427D159594B}"/>
          </ac:spMkLst>
        </pc:spChg>
      </pc:sldChg>
      <pc:sldChg chg="modSp new mod ord">
        <pc:chgData name="Imke De Graaf" userId="cc68ba0d-e5bd-4583-b730-567f9e444d12" providerId="ADAL" clId="{4C9D7440-D38C-4CB8-A7A3-2B9C6CFD33CB}" dt="2023-03-08T07:16:35.379" v="1174" actId="20577"/>
        <pc:sldMkLst>
          <pc:docMk/>
          <pc:sldMk cId="3491351375" sldId="262"/>
        </pc:sldMkLst>
        <pc:spChg chg="mod">
          <ac:chgData name="Imke De Graaf" userId="cc68ba0d-e5bd-4583-b730-567f9e444d12" providerId="ADAL" clId="{4C9D7440-D38C-4CB8-A7A3-2B9C6CFD33CB}" dt="2023-03-08T07:15:04.797" v="962" actId="20577"/>
          <ac:spMkLst>
            <pc:docMk/>
            <pc:sldMk cId="3491351375" sldId="262"/>
            <ac:spMk id="2" creationId="{DE2048EA-5DCF-6F73-6689-9177D7BCDE2D}"/>
          </ac:spMkLst>
        </pc:spChg>
        <pc:spChg chg="mod">
          <ac:chgData name="Imke De Graaf" userId="cc68ba0d-e5bd-4583-b730-567f9e444d12" providerId="ADAL" clId="{4C9D7440-D38C-4CB8-A7A3-2B9C6CFD33CB}" dt="2023-03-08T07:16:35.379" v="1174" actId="20577"/>
          <ac:spMkLst>
            <pc:docMk/>
            <pc:sldMk cId="3491351375" sldId="262"/>
            <ac:spMk id="3" creationId="{BDA3DD8E-76DF-E9E9-7FED-529E519EB855}"/>
          </ac:spMkLst>
        </pc:spChg>
      </pc:sldChg>
      <pc:sldChg chg="modSp new mod">
        <pc:chgData name="Imke De Graaf" userId="cc68ba0d-e5bd-4583-b730-567f9e444d12" providerId="ADAL" clId="{4C9D7440-D38C-4CB8-A7A3-2B9C6CFD33CB}" dt="2023-03-08T07:17:52.091" v="1371" actId="20577"/>
        <pc:sldMkLst>
          <pc:docMk/>
          <pc:sldMk cId="677405771" sldId="263"/>
        </pc:sldMkLst>
        <pc:spChg chg="mod">
          <ac:chgData name="Imke De Graaf" userId="cc68ba0d-e5bd-4583-b730-567f9e444d12" providerId="ADAL" clId="{4C9D7440-D38C-4CB8-A7A3-2B9C6CFD33CB}" dt="2023-03-08T07:16:57.536" v="1195" actId="20577"/>
          <ac:spMkLst>
            <pc:docMk/>
            <pc:sldMk cId="677405771" sldId="263"/>
            <ac:spMk id="2" creationId="{2C6CF58B-CC89-7D88-A984-C3DA11184631}"/>
          </ac:spMkLst>
        </pc:spChg>
        <pc:spChg chg="mod">
          <ac:chgData name="Imke De Graaf" userId="cc68ba0d-e5bd-4583-b730-567f9e444d12" providerId="ADAL" clId="{4C9D7440-D38C-4CB8-A7A3-2B9C6CFD33CB}" dt="2023-03-08T07:17:52.091" v="1371" actId="20577"/>
          <ac:spMkLst>
            <pc:docMk/>
            <pc:sldMk cId="677405771" sldId="263"/>
            <ac:spMk id="3" creationId="{E8F6799B-3185-2AE6-5832-5BC629373DB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267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0520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757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0853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9400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6669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999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820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557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134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404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4020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7810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567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CC5522B-20ED-4CA6-B81A-C7F2FF10D2A9}" type="datetimeFigureOut">
              <a:rPr lang="nl-NL" smtClean="0"/>
              <a:t>8-3-2023</a:t>
            </a:fld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1D5FE446-4F46-47F9-836C-E612A3989C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3338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67E09B-B8ED-7E68-EA4C-B7898BD1F5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Essay </a:t>
            </a:r>
            <a:r>
              <a:rPr lang="nl-NL" dirty="0" err="1"/>
              <a:t>writing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4BCDB47-E165-225E-6B6C-899A01023B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13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D20F6C-EE28-E5C2-5312-9BD1BBDF6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How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write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argumentative</a:t>
            </a:r>
            <a:r>
              <a:rPr lang="nl-NL" dirty="0"/>
              <a:t> essay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540307-0F3B-C14A-6224-BBFB9DCD0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Prepare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outline</a:t>
            </a:r>
            <a:endParaRPr lang="nl-NL" dirty="0"/>
          </a:p>
          <a:p>
            <a:r>
              <a:rPr lang="nl-NL" dirty="0"/>
              <a:t>Write </a:t>
            </a:r>
            <a:r>
              <a:rPr lang="nl-NL" dirty="0" err="1"/>
              <a:t>your</a:t>
            </a:r>
            <a:r>
              <a:rPr lang="nl-NL" dirty="0"/>
              <a:t> thesis statement</a:t>
            </a:r>
          </a:p>
          <a:p>
            <a:r>
              <a:rPr lang="nl-NL" dirty="0"/>
              <a:t>Write </a:t>
            </a:r>
            <a:r>
              <a:rPr lang="nl-NL" dirty="0" err="1"/>
              <a:t>your</a:t>
            </a:r>
            <a:r>
              <a:rPr lang="nl-NL" dirty="0"/>
              <a:t> body. For </a:t>
            </a:r>
            <a:r>
              <a:rPr lang="nl-NL" dirty="0" err="1"/>
              <a:t>each</a:t>
            </a:r>
            <a:r>
              <a:rPr lang="nl-NL" dirty="0"/>
              <a:t> body </a:t>
            </a:r>
            <a:r>
              <a:rPr lang="nl-NL" dirty="0" err="1"/>
              <a:t>paragraph</a:t>
            </a:r>
            <a:r>
              <a:rPr lang="nl-NL" dirty="0"/>
              <a:t>: topic </a:t>
            </a:r>
            <a:r>
              <a:rPr lang="nl-NL" dirty="0" err="1"/>
              <a:t>sentence</a:t>
            </a:r>
            <a:r>
              <a:rPr lang="nl-NL" dirty="0"/>
              <a:t> – </a:t>
            </a:r>
            <a:r>
              <a:rPr lang="nl-NL" dirty="0" err="1"/>
              <a:t>elaboration</a:t>
            </a:r>
            <a:r>
              <a:rPr lang="nl-NL" dirty="0"/>
              <a:t> – </a:t>
            </a:r>
            <a:r>
              <a:rPr lang="nl-NL" dirty="0" err="1"/>
              <a:t>examples</a:t>
            </a:r>
            <a:endParaRPr lang="nl-NL" dirty="0"/>
          </a:p>
          <a:p>
            <a:r>
              <a:rPr lang="nl-NL" dirty="0"/>
              <a:t>Write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introduction</a:t>
            </a:r>
            <a:r>
              <a:rPr lang="nl-NL" dirty="0"/>
              <a:t> and </a:t>
            </a:r>
            <a:r>
              <a:rPr lang="nl-NL" dirty="0" err="1"/>
              <a:t>title</a:t>
            </a:r>
            <a:endParaRPr lang="nl-NL" dirty="0"/>
          </a:p>
          <a:p>
            <a:r>
              <a:rPr lang="nl-NL" dirty="0"/>
              <a:t>Write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conclusion</a:t>
            </a:r>
            <a:endParaRPr lang="nl-NL" dirty="0"/>
          </a:p>
          <a:p>
            <a:r>
              <a:rPr lang="nl-NL" dirty="0"/>
              <a:t>Check </a:t>
            </a:r>
            <a:r>
              <a:rPr lang="nl-NL" dirty="0" err="1"/>
              <a:t>grammar</a:t>
            </a:r>
            <a:r>
              <a:rPr lang="nl-NL" dirty="0"/>
              <a:t> and spelling. </a:t>
            </a:r>
            <a:r>
              <a:rPr lang="nl-NL" dirty="0" err="1"/>
              <a:t>Add</a:t>
            </a:r>
            <a:r>
              <a:rPr lang="nl-NL" dirty="0"/>
              <a:t> finishing touches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8861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CB4292-E712-98CA-D968-8F2657661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Planning stage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9033E5-8E56-8DD0-4D44-1544EBA8C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Consider</a:t>
            </a:r>
            <a:r>
              <a:rPr lang="nl-NL" dirty="0"/>
              <a:t> </a:t>
            </a:r>
            <a:r>
              <a:rPr lang="nl-NL" dirty="0" err="1"/>
              <a:t>both</a:t>
            </a:r>
            <a:r>
              <a:rPr lang="nl-NL" dirty="0"/>
              <a:t> sides of </a:t>
            </a:r>
            <a:r>
              <a:rPr lang="nl-NL" dirty="0" err="1"/>
              <a:t>your</a:t>
            </a:r>
            <a:r>
              <a:rPr lang="nl-NL" dirty="0"/>
              <a:t> topic and take a </a:t>
            </a:r>
            <a:r>
              <a:rPr lang="nl-NL" dirty="0" err="1"/>
              <a:t>position</a:t>
            </a:r>
            <a:r>
              <a:rPr lang="nl-NL" dirty="0"/>
              <a:t>.</a:t>
            </a:r>
          </a:p>
          <a:p>
            <a:r>
              <a:rPr lang="nl-NL" dirty="0"/>
              <a:t>Topic:  </a:t>
            </a:r>
            <a:r>
              <a:rPr lang="en-US" b="1" i="0" dirty="0">
                <a:effectLst/>
              </a:rPr>
              <a:t>Should young offenders be subjected to harsh punishments for their crimes or should we be more lenient towards them and approach the situation </a:t>
            </a:r>
            <a:r>
              <a:rPr lang="en-US" b="1" i="0">
                <a:effectLst/>
              </a:rPr>
              <a:t>with other </a:t>
            </a:r>
            <a:r>
              <a:rPr lang="en-US" b="1" i="0" dirty="0">
                <a:effectLst/>
              </a:rPr>
              <a:t>solutions? </a:t>
            </a:r>
            <a:endParaRPr lang="en-GB" sz="1800" b="1" dirty="0">
              <a:effectLst/>
              <a:ea typeface="Calibri" panose="020F0502020204030204" pitchFamily="34" charset="0"/>
            </a:endParaRPr>
          </a:p>
          <a:p>
            <a:r>
              <a:rPr lang="en-GB" dirty="0">
                <a:latin typeface="+mj-lt"/>
              </a:rPr>
              <a:t>Write an outline </a:t>
            </a:r>
          </a:p>
          <a:p>
            <a:r>
              <a:rPr lang="en-GB" dirty="0">
                <a:latin typeface="+mj-lt"/>
              </a:rPr>
              <a:t>Think of arguments</a:t>
            </a:r>
          </a:p>
          <a:p>
            <a:r>
              <a:rPr lang="en-GB" dirty="0">
                <a:latin typeface="+mj-lt"/>
              </a:rPr>
              <a:t>Decide on which arguments you will use (at least 2 for and 1 against)</a:t>
            </a:r>
            <a:endParaRPr lang="nl-NL" dirty="0">
              <a:latin typeface="+mj-lt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605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A796CF-D82E-135E-86EE-7634E862A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Writing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thesis statement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1B813D-429C-E13F-4A55-1AEC54157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1119288" cy="4402033"/>
          </a:xfrm>
        </p:spPr>
        <p:txBody>
          <a:bodyPr>
            <a:normAutofit/>
          </a:bodyPr>
          <a:lstStyle/>
          <a:p>
            <a:r>
              <a:rPr lang="nl-NL" dirty="0" err="1"/>
              <a:t>Assert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side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thesis statement</a:t>
            </a:r>
          </a:p>
          <a:p>
            <a:endParaRPr lang="nl-NL" dirty="0"/>
          </a:p>
          <a:p>
            <a:r>
              <a:rPr lang="nl-NL" dirty="0"/>
              <a:t>A thesis statement is </a:t>
            </a:r>
          </a:p>
          <a:p>
            <a:pPr lvl="0">
              <a:lnSpc>
                <a:spcPct val="115000"/>
              </a:lnSpc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nl-N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 statement of </a:t>
            </a:r>
            <a:r>
              <a:rPr lang="nl-NL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nl-NL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  <a:r>
              <a:rPr lang="nl-NL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on a </a:t>
            </a:r>
            <a:r>
              <a:rPr lang="nl-NL" sz="1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nl-N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1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controversial</a:t>
            </a:r>
            <a:r>
              <a:rPr lang="nl-N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topic. </a:t>
            </a:r>
            <a:endParaRPr lang="nl-NL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nl-N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nl-NL" sz="1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nl-N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1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nl-N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1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nl-N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1800" b="1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nl-NL" sz="18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1800" b="1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sentence</a:t>
            </a:r>
            <a:r>
              <a:rPr lang="nl-NL" sz="18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nl-NL" sz="1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endParaRPr lang="nl-NL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nl-NL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nl-NL" sz="1800" b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nl-NL" sz="1800" b="1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can’t</a:t>
            </a:r>
            <a:r>
              <a:rPr lang="nl-NL" sz="18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1800" b="1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nl-NL" sz="18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 question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>
                <a:latin typeface="+mj-lt"/>
                <a:ea typeface="Times New Roman" panose="02020603050405020304" pitchFamily="18" charset="0"/>
              </a:rPr>
              <a:t>It</a:t>
            </a:r>
            <a:r>
              <a:rPr lang="nl-NL" sz="1800" dirty="0">
                <a:effectLst/>
                <a:latin typeface="+mj-lt"/>
                <a:ea typeface="Times New Roman" panose="02020603050405020304" pitchFamily="18" charset="0"/>
              </a:rPr>
              <a:t> must </a:t>
            </a:r>
            <a:r>
              <a:rPr lang="nl-NL" sz="1800" dirty="0" err="1">
                <a:effectLst/>
                <a:latin typeface="+mj-lt"/>
                <a:ea typeface="Times New Roman" panose="02020603050405020304" pitchFamily="18" charset="0"/>
              </a:rPr>
              <a:t>be</a:t>
            </a:r>
            <a:r>
              <a:rPr lang="nl-NL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nl-NL" sz="1800" b="1" dirty="0" err="1">
                <a:effectLst/>
                <a:latin typeface="+mj-lt"/>
                <a:ea typeface="Times New Roman" panose="02020603050405020304" pitchFamily="18" charset="0"/>
              </a:rPr>
              <a:t>debatable</a:t>
            </a:r>
            <a:endParaRPr lang="nl-NL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NL" dirty="0">
                <a:latin typeface="+mj-lt"/>
              </a:rPr>
              <a:t>     e.g. </a:t>
            </a:r>
            <a:r>
              <a:rPr lang="nl-NL" dirty="0" err="1">
                <a:latin typeface="+mj-lt"/>
              </a:rPr>
              <a:t>not</a:t>
            </a:r>
            <a:r>
              <a:rPr lang="nl-NL" dirty="0">
                <a:latin typeface="+mj-lt"/>
              </a:rPr>
              <a:t> </a:t>
            </a:r>
            <a:r>
              <a:rPr lang="nl-NL" dirty="0" err="1">
                <a:latin typeface="+mj-lt"/>
              </a:rPr>
              <a:t>good</a:t>
            </a:r>
            <a:r>
              <a:rPr lang="nl-NL" dirty="0">
                <a:latin typeface="+mj-lt"/>
              </a:rPr>
              <a:t> = </a:t>
            </a:r>
            <a:r>
              <a:rPr lang="nl-NL" dirty="0" err="1">
                <a:latin typeface="+mj-lt"/>
              </a:rPr>
              <a:t>pollution</a:t>
            </a:r>
            <a:r>
              <a:rPr lang="nl-NL" dirty="0">
                <a:latin typeface="+mj-lt"/>
              </a:rPr>
              <a:t> is bad </a:t>
            </a:r>
            <a:r>
              <a:rPr lang="nl-NL" dirty="0" err="1">
                <a:latin typeface="+mj-lt"/>
              </a:rPr>
              <a:t>for</a:t>
            </a:r>
            <a:r>
              <a:rPr lang="nl-NL" dirty="0">
                <a:latin typeface="+mj-lt"/>
              </a:rPr>
              <a:t> </a:t>
            </a:r>
            <a:r>
              <a:rPr lang="nl-NL" dirty="0" err="1">
                <a:latin typeface="+mj-lt"/>
              </a:rPr>
              <a:t>the</a:t>
            </a:r>
            <a:r>
              <a:rPr lang="nl-NL" dirty="0">
                <a:latin typeface="+mj-lt"/>
              </a:rPr>
              <a:t> environment</a:t>
            </a:r>
          </a:p>
          <a:p>
            <a:pPr marL="0" indent="0">
              <a:buNone/>
            </a:pPr>
            <a:r>
              <a:rPr lang="nl-NL" b="1" dirty="0">
                <a:latin typeface="+mj-lt"/>
              </a:rPr>
              <a:t>                   </a:t>
            </a:r>
            <a:r>
              <a:rPr lang="nl-NL" dirty="0" err="1">
                <a:latin typeface="+mj-lt"/>
              </a:rPr>
              <a:t>good</a:t>
            </a:r>
            <a:r>
              <a:rPr lang="nl-NL" dirty="0">
                <a:latin typeface="+mj-lt"/>
              </a:rPr>
              <a:t> = </a:t>
            </a:r>
            <a:r>
              <a:rPr lang="nl-NL" sz="1800" dirty="0">
                <a:effectLst/>
                <a:ea typeface="Times New Roman" panose="02020603050405020304" pitchFamily="18" charset="0"/>
              </a:rPr>
              <a:t>At </a:t>
            </a:r>
            <a:r>
              <a:rPr lang="nl-NL" sz="1800" dirty="0" err="1">
                <a:effectLst/>
                <a:ea typeface="Times New Roman" panose="02020603050405020304" pitchFamily="18" charset="0"/>
              </a:rPr>
              <a:t>least</a:t>
            </a:r>
            <a:r>
              <a:rPr lang="nl-NL" sz="1800" dirty="0">
                <a:effectLst/>
                <a:ea typeface="Times New Roman" panose="02020603050405020304" pitchFamily="18" charset="0"/>
              </a:rPr>
              <a:t> 25 percent of </a:t>
            </a:r>
            <a:r>
              <a:rPr lang="nl-NL" sz="1800" dirty="0" err="1">
                <a:effectLst/>
                <a:ea typeface="Times New Roman" panose="02020603050405020304" pitchFamily="18" charset="0"/>
              </a:rPr>
              <a:t>the</a:t>
            </a:r>
            <a:r>
              <a:rPr lang="nl-NL" sz="1800" dirty="0">
                <a:effectLst/>
                <a:ea typeface="Times New Roman" panose="02020603050405020304" pitchFamily="18" charset="0"/>
              </a:rPr>
              <a:t> </a:t>
            </a:r>
            <a:r>
              <a:rPr lang="nl-NL" sz="1800" dirty="0" err="1">
                <a:effectLst/>
                <a:ea typeface="Times New Roman" panose="02020603050405020304" pitchFamily="18" charset="0"/>
              </a:rPr>
              <a:t>federal</a:t>
            </a:r>
            <a:r>
              <a:rPr lang="nl-NL" sz="1800" dirty="0">
                <a:effectLst/>
                <a:ea typeface="Times New Roman" panose="02020603050405020304" pitchFamily="18" charset="0"/>
              </a:rPr>
              <a:t> budget </a:t>
            </a:r>
            <a:r>
              <a:rPr lang="nl-NL" sz="1800" dirty="0" err="1">
                <a:effectLst/>
                <a:ea typeface="Times New Roman" panose="02020603050405020304" pitchFamily="18" charset="0"/>
              </a:rPr>
              <a:t>should</a:t>
            </a:r>
            <a:r>
              <a:rPr lang="nl-NL" sz="1800" dirty="0">
                <a:effectLst/>
                <a:ea typeface="Times New Roman" panose="02020603050405020304" pitchFamily="18" charset="0"/>
              </a:rPr>
              <a:t> </a:t>
            </a:r>
            <a:r>
              <a:rPr lang="nl-NL" sz="1800" dirty="0" err="1">
                <a:effectLst/>
                <a:ea typeface="Times New Roman" panose="02020603050405020304" pitchFamily="18" charset="0"/>
              </a:rPr>
              <a:t>be</a:t>
            </a:r>
            <a:r>
              <a:rPr lang="nl-NL" sz="1800" dirty="0">
                <a:effectLst/>
                <a:ea typeface="Times New Roman" panose="02020603050405020304" pitchFamily="18" charset="0"/>
              </a:rPr>
              <a:t> </a:t>
            </a:r>
            <a:r>
              <a:rPr lang="nl-NL" sz="1800" dirty="0" err="1">
                <a:effectLst/>
                <a:ea typeface="Times New Roman" panose="02020603050405020304" pitchFamily="18" charset="0"/>
              </a:rPr>
              <a:t>spent</a:t>
            </a:r>
            <a:r>
              <a:rPr lang="nl-NL" sz="1800" dirty="0">
                <a:effectLst/>
                <a:ea typeface="Times New Roman" panose="02020603050405020304" pitchFamily="18" charset="0"/>
              </a:rPr>
              <a:t> on </a:t>
            </a:r>
            <a:r>
              <a:rPr lang="nl-NL" sz="1800" dirty="0" err="1">
                <a:effectLst/>
                <a:ea typeface="Times New Roman" panose="02020603050405020304" pitchFamily="18" charset="0"/>
              </a:rPr>
              <a:t>limiting</a:t>
            </a:r>
            <a:r>
              <a:rPr lang="nl-NL" sz="1800" dirty="0">
                <a:effectLst/>
                <a:ea typeface="Times New Roman" panose="02020603050405020304" pitchFamily="18" charset="0"/>
              </a:rPr>
              <a:t> </a:t>
            </a:r>
            <a:r>
              <a:rPr lang="nl-NL" sz="1800" dirty="0" err="1">
                <a:effectLst/>
                <a:ea typeface="Times New Roman" panose="02020603050405020304" pitchFamily="18" charset="0"/>
              </a:rPr>
              <a:t>pollution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3993871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BA4844-BD7A-F7DF-4B99-E714EEFFF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Writing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body </a:t>
            </a:r>
            <a:r>
              <a:rPr lang="nl-NL" dirty="0" err="1"/>
              <a:t>paragraphs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3C8FB8-3200-F7B4-2F99-034372136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Every body </a:t>
            </a:r>
            <a:r>
              <a:rPr lang="nl-NL" dirty="0" err="1"/>
              <a:t>paragraph</a:t>
            </a:r>
            <a:r>
              <a:rPr lang="nl-NL" dirty="0"/>
              <a:t> </a:t>
            </a:r>
            <a:r>
              <a:rPr lang="nl-NL" dirty="0" err="1"/>
              <a:t>consists</a:t>
            </a:r>
            <a:r>
              <a:rPr lang="nl-NL" dirty="0"/>
              <a:t> of</a:t>
            </a:r>
          </a:p>
          <a:p>
            <a:r>
              <a:rPr lang="nl-NL" dirty="0"/>
              <a:t>A topic </a:t>
            </a:r>
            <a:r>
              <a:rPr lang="nl-NL" dirty="0" err="1"/>
              <a:t>sentence</a:t>
            </a:r>
            <a:r>
              <a:rPr lang="nl-NL" dirty="0"/>
              <a:t> = a single </a:t>
            </a:r>
            <a:r>
              <a:rPr lang="nl-NL" dirty="0" err="1"/>
              <a:t>sentence</a:t>
            </a:r>
            <a:r>
              <a:rPr lang="nl-NL" dirty="0"/>
              <a:t> </a:t>
            </a:r>
            <a:r>
              <a:rPr lang="nl-NL" dirty="0" err="1"/>
              <a:t>stating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argument, </a:t>
            </a:r>
            <a:r>
              <a:rPr lang="nl-NL" dirty="0" err="1"/>
              <a:t>which</a:t>
            </a:r>
            <a:r>
              <a:rPr lang="nl-NL" dirty="0"/>
              <a:t> </a:t>
            </a:r>
            <a:r>
              <a:rPr lang="nl-NL" dirty="0" err="1"/>
              <a:t>makes</a:t>
            </a:r>
            <a:r>
              <a:rPr lang="nl-NL" dirty="0"/>
              <a:t> sense on </a:t>
            </a:r>
            <a:r>
              <a:rPr lang="nl-NL" dirty="0" err="1"/>
              <a:t>its</a:t>
            </a:r>
            <a:r>
              <a:rPr lang="nl-NL" dirty="0"/>
              <a:t> </a:t>
            </a:r>
            <a:r>
              <a:rPr lang="nl-NL" dirty="0" err="1"/>
              <a:t>own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     e.g.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good</a:t>
            </a:r>
            <a:r>
              <a:rPr lang="nl-NL" dirty="0"/>
              <a:t>: First of </a:t>
            </a:r>
            <a:r>
              <a:rPr lang="nl-NL" dirty="0" err="1"/>
              <a:t>all</a:t>
            </a:r>
            <a:r>
              <a:rPr lang="nl-NL" dirty="0"/>
              <a:t>, </a:t>
            </a:r>
            <a:r>
              <a:rPr lang="nl-NL" dirty="0" err="1"/>
              <a:t>this</a:t>
            </a:r>
            <a:r>
              <a:rPr lang="nl-NL" dirty="0"/>
              <a:t> </a:t>
            </a:r>
            <a:r>
              <a:rPr lang="nl-NL" dirty="0" err="1"/>
              <a:t>would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help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victim’s</a:t>
            </a:r>
            <a:r>
              <a:rPr lang="nl-NL" dirty="0"/>
              <a:t> family.</a:t>
            </a:r>
          </a:p>
          <a:p>
            <a:pPr marL="0" indent="0">
              <a:buNone/>
            </a:pPr>
            <a:r>
              <a:rPr lang="nl-NL" dirty="0"/>
              <a:t>     e.g. </a:t>
            </a:r>
            <a:r>
              <a:rPr lang="nl-NL" dirty="0" err="1"/>
              <a:t>good</a:t>
            </a:r>
            <a:r>
              <a:rPr lang="nl-NL" dirty="0"/>
              <a:t> :      First of </a:t>
            </a:r>
            <a:r>
              <a:rPr lang="nl-NL" dirty="0" err="1"/>
              <a:t>all</a:t>
            </a:r>
            <a:r>
              <a:rPr lang="nl-NL" dirty="0"/>
              <a:t>, </a:t>
            </a:r>
            <a:r>
              <a:rPr lang="nl-NL" dirty="0" err="1"/>
              <a:t>harsh</a:t>
            </a:r>
            <a:r>
              <a:rPr lang="nl-NL" dirty="0"/>
              <a:t> </a:t>
            </a:r>
            <a:r>
              <a:rPr lang="nl-NL" dirty="0" err="1"/>
              <a:t>punishments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offenders</a:t>
            </a:r>
            <a:r>
              <a:rPr lang="nl-NL" dirty="0"/>
              <a:t>, </a:t>
            </a:r>
            <a:r>
              <a:rPr lang="nl-NL" dirty="0" err="1"/>
              <a:t>regardless</a:t>
            </a:r>
            <a:r>
              <a:rPr lang="nl-NL" dirty="0"/>
              <a:t> of </a:t>
            </a:r>
            <a:r>
              <a:rPr lang="nl-NL" dirty="0" err="1"/>
              <a:t>their</a:t>
            </a:r>
            <a:r>
              <a:rPr lang="nl-NL" dirty="0"/>
              <a:t> </a:t>
            </a:r>
            <a:r>
              <a:rPr lang="nl-NL" dirty="0" err="1"/>
              <a:t>age</a:t>
            </a:r>
            <a:r>
              <a:rPr lang="nl-NL" dirty="0"/>
              <a:t>, </a:t>
            </a:r>
            <a:r>
              <a:rPr lang="nl-NL" dirty="0" err="1"/>
              <a:t>helps</a:t>
            </a:r>
            <a:r>
              <a:rPr lang="nl-NL" dirty="0"/>
              <a:t>   	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victim’s</a:t>
            </a:r>
            <a:r>
              <a:rPr lang="nl-NL" dirty="0"/>
              <a:t> family.</a:t>
            </a:r>
          </a:p>
          <a:p>
            <a:r>
              <a:rPr lang="nl-NL" dirty="0"/>
              <a:t>Support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argument. </a:t>
            </a:r>
            <a:r>
              <a:rPr lang="nl-NL" dirty="0" err="1"/>
              <a:t>Give</a:t>
            </a:r>
            <a:r>
              <a:rPr lang="nl-NL" dirty="0"/>
              <a:t> </a:t>
            </a:r>
            <a:r>
              <a:rPr lang="nl-NL" dirty="0" err="1"/>
              <a:t>evidence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using</a:t>
            </a:r>
            <a:r>
              <a:rPr lang="nl-NL" dirty="0"/>
              <a:t> </a:t>
            </a:r>
            <a:r>
              <a:rPr lang="nl-NL" dirty="0" err="1"/>
              <a:t>statistics</a:t>
            </a:r>
            <a:r>
              <a:rPr lang="nl-NL" dirty="0"/>
              <a:t>, </a:t>
            </a:r>
            <a:r>
              <a:rPr lang="nl-NL" dirty="0" err="1"/>
              <a:t>study</a:t>
            </a:r>
            <a:r>
              <a:rPr lang="nl-NL" dirty="0"/>
              <a:t> </a:t>
            </a:r>
            <a:r>
              <a:rPr lang="nl-NL" dirty="0" err="1"/>
              <a:t>results</a:t>
            </a:r>
            <a:r>
              <a:rPr lang="nl-NL" dirty="0"/>
              <a:t>, </a:t>
            </a:r>
            <a:r>
              <a:rPr lang="nl-NL" dirty="0" err="1"/>
              <a:t>quoting</a:t>
            </a:r>
            <a:r>
              <a:rPr lang="nl-NL" dirty="0"/>
              <a:t> well-</a:t>
            </a:r>
            <a:r>
              <a:rPr lang="nl-NL" dirty="0" err="1"/>
              <a:t>respected</a:t>
            </a:r>
            <a:r>
              <a:rPr lang="nl-NL" dirty="0"/>
              <a:t> </a:t>
            </a:r>
            <a:r>
              <a:rPr lang="nl-NL" dirty="0" err="1"/>
              <a:t>people</a:t>
            </a:r>
            <a:r>
              <a:rPr lang="nl-NL" dirty="0"/>
              <a:t> (</a:t>
            </a:r>
            <a:r>
              <a:rPr lang="nl-NL" dirty="0" err="1"/>
              <a:t>politicians</a:t>
            </a:r>
            <a:r>
              <a:rPr lang="nl-NL" dirty="0"/>
              <a:t>, </a:t>
            </a:r>
            <a:r>
              <a:rPr lang="nl-NL" dirty="0" err="1"/>
              <a:t>academics</a:t>
            </a:r>
            <a:r>
              <a:rPr lang="nl-NL" dirty="0"/>
              <a:t>)</a:t>
            </a:r>
          </a:p>
          <a:p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linking</a:t>
            </a:r>
            <a:r>
              <a:rPr lang="nl-NL" dirty="0"/>
              <a:t> </a:t>
            </a:r>
            <a:r>
              <a:rPr lang="nl-NL" dirty="0" err="1"/>
              <a:t>words</a:t>
            </a:r>
            <a:r>
              <a:rPr lang="nl-NL" dirty="0"/>
              <a:t> at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beginning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paragraph</a:t>
            </a:r>
            <a:r>
              <a:rPr lang="nl-NL" dirty="0"/>
              <a:t> (first of </a:t>
            </a:r>
            <a:r>
              <a:rPr lang="nl-NL" dirty="0" err="1"/>
              <a:t>all</a:t>
            </a:r>
            <a:r>
              <a:rPr lang="nl-NL" dirty="0"/>
              <a:t>, </a:t>
            </a:r>
            <a:r>
              <a:rPr lang="nl-NL" dirty="0" err="1"/>
              <a:t>secondly</a:t>
            </a:r>
            <a:r>
              <a:rPr lang="nl-NL" dirty="0"/>
              <a:t>, </a:t>
            </a:r>
            <a:r>
              <a:rPr lang="nl-NL" dirty="0" err="1"/>
              <a:t>yet</a:t>
            </a:r>
            <a:r>
              <a:rPr lang="nl-NL" dirty="0"/>
              <a:t>, etc.) and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coherence</a:t>
            </a:r>
            <a:r>
              <a:rPr lang="nl-NL" dirty="0"/>
              <a:t> (</a:t>
            </a:r>
            <a:r>
              <a:rPr lang="nl-NL" dirty="0" err="1"/>
              <a:t>because</a:t>
            </a:r>
            <a:r>
              <a:rPr lang="nl-NL" dirty="0"/>
              <a:t>, </a:t>
            </a:r>
            <a:r>
              <a:rPr lang="nl-NL" dirty="0" err="1"/>
              <a:t>despite</a:t>
            </a:r>
            <a:r>
              <a:rPr lang="nl-NL" dirty="0"/>
              <a:t>, etc.)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2091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2048EA-5DCF-6F73-6689-9177D7BCD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Write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introduction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A3DD8E-76DF-E9E9-7FED-529E519EB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introduction</a:t>
            </a:r>
            <a:r>
              <a:rPr lang="nl-NL" dirty="0"/>
              <a:t> </a:t>
            </a:r>
            <a:r>
              <a:rPr lang="nl-NL" dirty="0" err="1"/>
              <a:t>consists</a:t>
            </a:r>
            <a:r>
              <a:rPr lang="nl-NL" dirty="0"/>
              <a:t> of </a:t>
            </a:r>
            <a:r>
              <a:rPr lang="nl-NL" dirty="0" err="1"/>
              <a:t>an</a:t>
            </a:r>
            <a:r>
              <a:rPr lang="nl-NL" dirty="0"/>
              <a:t> attention catcher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err="1"/>
              <a:t>such</a:t>
            </a:r>
            <a:r>
              <a:rPr lang="nl-NL" dirty="0"/>
              <a:t> as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anecdote</a:t>
            </a:r>
            <a:r>
              <a:rPr lang="nl-NL" dirty="0"/>
              <a:t>, a </a:t>
            </a:r>
            <a:r>
              <a:rPr lang="nl-NL" dirty="0" err="1"/>
              <a:t>rhetorical</a:t>
            </a:r>
            <a:r>
              <a:rPr lang="nl-NL" dirty="0"/>
              <a:t> question, a </a:t>
            </a:r>
            <a:r>
              <a:rPr lang="nl-NL" dirty="0" err="1"/>
              <a:t>future</a:t>
            </a:r>
            <a:r>
              <a:rPr lang="nl-NL" dirty="0"/>
              <a:t> scenario (</a:t>
            </a:r>
            <a:r>
              <a:rPr lang="nl-NL" dirty="0" err="1"/>
              <a:t>imagine</a:t>
            </a:r>
            <a:r>
              <a:rPr lang="nl-NL" dirty="0"/>
              <a:t>…) or shocking 	</a:t>
            </a:r>
            <a:r>
              <a:rPr lang="nl-NL" dirty="0" err="1"/>
              <a:t>statistics</a:t>
            </a:r>
            <a:r>
              <a:rPr lang="nl-NL" dirty="0"/>
              <a:t>.</a:t>
            </a:r>
          </a:p>
          <a:p>
            <a:r>
              <a:rPr lang="nl-NL" dirty="0" err="1"/>
              <a:t>followed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thesis statement</a:t>
            </a:r>
          </a:p>
        </p:txBody>
      </p:sp>
    </p:spTree>
    <p:extLst>
      <p:ext uri="{BB962C8B-B14F-4D97-AF65-F5344CB8AC3E}">
        <p14:creationId xmlns:p14="http://schemas.microsoft.com/office/powerpoint/2010/main" val="3491351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6CF58B-CC89-7D88-A984-C3DA11184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Write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conclusion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F6799B-3185-2AE6-5832-5BC629373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Sum</a:t>
            </a:r>
            <a:r>
              <a:rPr lang="nl-NL" dirty="0"/>
              <a:t> up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main</a:t>
            </a:r>
            <a:r>
              <a:rPr lang="nl-NL" dirty="0"/>
              <a:t> </a:t>
            </a:r>
            <a:r>
              <a:rPr lang="nl-NL" dirty="0" err="1"/>
              <a:t>arguments</a:t>
            </a:r>
            <a:r>
              <a:rPr lang="nl-NL" dirty="0"/>
              <a:t>, without </a:t>
            </a:r>
            <a:r>
              <a:rPr lang="nl-NL" dirty="0" err="1"/>
              <a:t>using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same</a:t>
            </a:r>
            <a:r>
              <a:rPr lang="nl-NL" dirty="0"/>
              <a:t> </a:t>
            </a:r>
            <a:r>
              <a:rPr lang="nl-NL" dirty="0" err="1"/>
              <a:t>words</a:t>
            </a:r>
            <a:r>
              <a:rPr lang="nl-NL" dirty="0"/>
              <a:t>.</a:t>
            </a:r>
          </a:p>
          <a:p>
            <a:r>
              <a:rPr lang="nl-NL" dirty="0"/>
              <a:t>End </a:t>
            </a:r>
            <a:r>
              <a:rPr lang="nl-NL" dirty="0" err="1"/>
              <a:t>with</a:t>
            </a:r>
            <a:r>
              <a:rPr lang="nl-NL" dirty="0"/>
              <a:t> a strong last </a:t>
            </a:r>
            <a:r>
              <a:rPr lang="nl-NL" dirty="0" err="1"/>
              <a:t>sentence</a:t>
            </a:r>
            <a:r>
              <a:rPr lang="nl-NL" dirty="0"/>
              <a:t>. </a:t>
            </a:r>
            <a:r>
              <a:rPr lang="nl-NL" dirty="0" err="1"/>
              <a:t>Perhaps</a:t>
            </a:r>
            <a:r>
              <a:rPr lang="nl-NL" dirty="0"/>
              <a:t> a piece of </a:t>
            </a:r>
            <a:r>
              <a:rPr lang="nl-NL" dirty="0" err="1"/>
              <a:t>advice</a:t>
            </a:r>
            <a:r>
              <a:rPr lang="nl-NL" dirty="0"/>
              <a:t> or a </a:t>
            </a:r>
            <a:r>
              <a:rPr lang="nl-NL" dirty="0" err="1"/>
              <a:t>note</a:t>
            </a:r>
            <a:r>
              <a:rPr lang="nl-NL" dirty="0"/>
              <a:t> of hope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future</a:t>
            </a:r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7405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08DC8F-9D71-85E9-3C1C-5AF99151E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No me, </a:t>
            </a:r>
            <a:r>
              <a:rPr lang="nl-NL" dirty="0" err="1"/>
              <a:t>myself</a:t>
            </a:r>
            <a:r>
              <a:rPr lang="nl-NL" dirty="0"/>
              <a:t> and I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602250-4E67-9618-4E28-2427D1595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Don’t</a:t>
            </a:r>
            <a:r>
              <a:rPr lang="nl-NL" dirty="0"/>
              <a:t> </a:t>
            </a:r>
            <a:r>
              <a:rPr lang="nl-NL" dirty="0" err="1"/>
              <a:t>forget</a:t>
            </a:r>
            <a:r>
              <a:rPr lang="nl-NL" dirty="0"/>
              <a:t>: no I, in </a:t>
            </a:r>
            <a:r>
              <a:rPr lang="nl-NL" dirty="0" err="1"/>
              <a:t>my</a:t>
            </a:r>
            <a:r>
              <a:rPr lang="nl-NL" dirty="0"/>
              <a:t> opinion, etc. in </a:t>
            </a:r>
            <a:r>
              <a:rPr lang="nl-NL" dirty="0" err="1"/>
              <a:t>your</a:t>
            </a:r>
            <a:r>
              <a:rPr lang="nl-NL" dirty="0"/>
              <a:t> essay!</a:t>
            </a:r>
          </a:p>
        </p:txBody>
      </p:sp>
    </p:spTree>
    <p:extLst>
      <p:ext uri="{BB962C8B-B14F-4D97-AF65-F5344CB8AC3E}">
        <p14:creationId xmlns:p14="http://schemas.microsoft.com/office/powerpoint/2010/main" val="24461292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eerbaar">
  <a:themeElements>
    <a:clrScheme name="Citeerbaar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eerbaar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eerbaar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Citeerbaar</Template>
  <TotalTime>41</TotalTime>
  <Words>405</Words>
  <Application>Microsoft Office PowerPoint</Application>
  <PresentationFormat>Breedbeeld</PresentationFormat>
  <Paragraphs>40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2</vt:lpstr>
      <vt:lpstr>Citeerbaar</vt:lpstr>
      <vt:lpstr>Essay writing</vt:lpstr>
      <vt:lpstr>How to write an argumentative essay</vt:lpstr>
      <vt:lpstr>Planning stage</vt:lpstr>
      <vt:lpstr>Writing the thesis statement</vt:lpstr>
      <vt:lpstr>Writing the body paragraphs</vt:lpstr>
      <vt:lpstr>Write the introduction</vt:lpstr>
      <vt:lpstr>Write the conclusion</vt:lpstr>
      <vt:lpstr>No me, myself and 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 writing</dc:title>
  <dc:creator>Imke De Graaf</dc:creator>
  <cp:lastModifiedBy>Imke De Graaf</cp:lastModifiedBy>
  <cp:revision>1</cp:revision>
  <dcterms:created xsi:type="dcterms:W3CDTF">2023-03-01T14:26:16Z</dcterms:created>
  <dcterms:modified xsi:type="dcterms:W3CDTF">2023-03-08T07:18:06Z</dcterms:modified>
</cp:coreProperties>
</file>