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56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589764-7C71-4F84-A3B4-1225322DE9EF}" v="1" dt="2024-09-17T10:00:34.9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mke De Graaf" userId="cc68ba0d-e5bd-4583-b730-567f9e444d12" providerId="ADAL" clId="{3C589764-7C71-4F84-A3B4-1225322DE9EF}"/>
    <pc:docChg chg="modSld">
      <pc:chgData name="Imke De Graaf" userId="cc68ba0d-e5bd-4583-b730-567f9e444d12" providerId="ADAL" clId="{3C589764-7C71-4F84-A3B4-1225322DE9EF}" dt="2024-09-17T10:00:34.948" v="0" actId="113"/>
      <pc:docMkLst>
        <pc:docMk/>
      </pc:docMkLst>
      <pc:sldChg chg="modSp">
        <pc:chgData name="Imke De Graaf" userId="cc68ba0d-e5bd-4583-b730-567f9e444d12" providerId="ADAL" clId="{3C589764-7C71-4F84-A3B4-1225322DE9EF}" dt="2024-09-17T10:00:34.948" v="0" actId="113"/>
        <pc:sldMkLst>
          <pc:docMk/>
          <pc:sldMk cId="675131935" sldId="263"/>
        </pc:sldMkLst>
        <pc:spChg chg="mod">
          <ac:chgData name="Imke De Graaf" userId="cc68ba0d-e5bd-4583-b730-567f9e444d12" providerId="ADAL" clId="{3C589764-7C71-4F84-A3B4-1225322DE9EF}" dt="2024-09-17T10:00:34.948" v="0" actId="113"/>
          <ac:spMkLst>
            <pc:docMk/>
            <pc:sldMk cId="675131935" sldId="263"/>
            <ac:spMk id="3" creationId="{F93F9D51-C829-CE32-0E00-200A72207BA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7502996-0896-4498-AA76-9892A0246728}" type="datetimeFigureOut">
              <a:rPr lang="nl-NL" smtClean="0"/>
              <a:t>17-9-2024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0597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2996-0896-4498-AA76-9892A0246728}" type="datetimeFigureOut">
              <a:rPr lang="nl-NL" smtClean="0"/>
              <a:t>17-9-2024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9336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2996-0896-4498-AA76-9892A0246728}" type="datetimeFigureOut">
              <a:rPr lang="nl-NL" smtClean="0"/>
              <a:t>17-9-2024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3151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2996-0896-4498-AA76-9892A0246728}" type="datetimeFigureOut">
              <a:rPr lang="nl-NL" smtClean="0"/>
              <a:t>17-9-2024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4278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502996-0896-4498-AA76-9892A0246728}" type="datetimeFigureOut">
              <a:rPr lang="nl-NL" smtClean="0"/>
              <a:t>17-9-2024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3250801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2996-0896-4498-AA76-9892A0246728}" type="datetimeFigureOut">
              <a:rPr lang="nl-NL" smtClean="0"/>
              <a:t>17-9-2024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0900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2996-0896-4498-AA76-9892A0246728}" type="datetimeFigureOut">
              <a:rPr lang="nl-NL" smtClean="0"/>
              <a:t>17-9-2024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9258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2996-0896-4498-AA76-9892A0246728}" type="datetimeFigureOut">
              <a:rPr lang="nl-NL" smtClean="0"/>
              <a:t>17-9-2024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9436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2996-0896-4498-AA76-9892A0246728}" type="datetimeFigureOut">
              <a:rPr lang="nl-NL" smtClean="0"/>
              <a:t>17-9-2024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6264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502996-0896-4498-AA76-9892A0246728}" type="datetimeFigureOut">
              <a:rPr lang="nl-NL" smtClean="0"/>
              <a:t>17-9-2024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4161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502996-0896-4498-AA76-9892A0246728}" type="datetimeFigureOut">
              <a:rPr lang="nl-NL" smtClean="0"/>
              <a:t>17-9-2024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01662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7502996-0896-4498-AA76-9892A0246728}" type="datetimeFigureOut">
              <a:rPr lang="nl-NL" smtClean="0"/>
              <a:t>17-9-2024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69348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981D85-0721-D222-75D5-55632DD89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Hoe vertaal je deze zinnen?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93F9D51-C829-CE32-0E00-200A72207B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Felix voetbalde vier weken toen hij zijn eerste goal scoorde.</a:t>
            </a:r>
          </a:p>
          <a:p>
            <a:r>
              <a:rPr lang="nl-NL"/>
              <a:t>Felix </a:t>
            </a:r>
            <a:r>
              <a:rPr lang="nl-NL" b="1"/>
              <a:t>had played </a:t>
            </a:r>
            <a:r>
              <a:rPr lang="nl-NL"/>
              <a:t>football </a:t>
            </a:r>
            <a:r>
              <a:rPr lang="nl-NL" i="1"/>
              <a:t>for</a:t>
            </a:r>
            <a:r>
              <a:rPr lang="nl-NL"/>
              <a:t> four weeks, </a:t>
            </a:r>
            <a:r>
              <a:rPr lang="nl-NL" i="1"/>
              <a:t>when</a:t>
            </a:r>
            <a:r>
              <a:rPr lang="nl-NL"/>
              <a:t> he </a:t>
            </a:r>
            <a:r>
              <a:rPr lang="nl-NL" b="1"/>
              <a:t>scored</a:t>
            </a:r>
            <a:r>
              <a:rPr lang="nl-NL"/>
              <a:t> his first goal.</a:t>
            </a:r>
          </a:p>
          <a:p>
            <a:r>
              <a:rPr lang="nl-NL"/>
              <a:t>Nadat Stacy was geemigreerd besloten haar vrienden haar op te zoeken in Noorwegen.</a:t>
            </a:r>
          </a:p>
          <a:p>
            <a:r>
              <a:rPr lang="nl-NL" i="1"/>
              <a:t>After</a:t>
            </a:r>
            <a:r>
              <a:rPr lang="nl-NL"/>
              <a:t> Stacy </a:t>
            </a:r>
            <a:r>
              <a:rPr lang="nl-NL" b="1"/>
              <a:t>had emigrated </a:t>
            </a:r>
            <a:r>
              <a:rPr lang="nl-NL"/>
              <a:t>her friends </a:t>
            </a:r>
            <a:r>
              <a:rPr lang="nl-NL" b="1"/>
              <a:t>decided</a:t>
            </a:r>
            <a:r>
              <a:rPr lang="nl-NL"/>
              <a:t> to look her up in Norway.</a:t>
            </a:r>
          </a:p>
        </p:txBody>
      </p:sp>
    </p:spTree>
    <p:extLst>
      <p:ext uri="{BB962C8B-B14F-4D97-AF65-F5344CB8AC3E}">
        <p14:creationId xmlns:p14="http://schemas.microsoft.com/office/powerpoint/2010/main" val="675131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2AFB2F-11F2-2B34-D2EF-3D74878BB4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Past perfect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1770CDB-07B0-810A-BAC9-35F852D3E3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0" lang="nl-NL" sz="3700" b="0" i="0" u="none" strike="noStrike" kern="1200" cap="none" spc="0" normalizeH="0" baseline="0" noProof="0" dirty="0">
                <a:ln>
                  <a:noFill/>
                </a:ln>
                <a:solidFill>
                  <a:srgbClr val="EBE7DD"/>
                </a:solidFill>
                <a:effectLst/>
                <a:uLnTx/>
                <a:uFillTx/>
                <a:latin typeface="Franklin Gothic Book" panose="020B0503020102020204"/>
                <a:ea typeface="+mj-ea"/>
                <a:cs typeface="+mj-cs"/>
              </a:rPr>
              <a:t>voltooid verleden tijd</a:t>
            </a:r>
            <a:br>
              <a:rPr kumimoji="0" lang="nl-NL" sz="3700" b="0" i="0" u="none" strike="noStrike" kern="1200" cap="none" spc="0" normalizeH="0" baseline="0" noProof="0" dirty="0">
                <a:ln>
                  <a:noFill/>
                </a:ln>
                <a:solidFill>
                  <a:srgbClr val="EBE7DD"/>
                </a:solidFill>
                <a:effectLst/>
                <a:uLnTx/>
                <a:uFillTx/>
                <a:latin typeface="Franklin Gothic Book" panose="020B0503020102020204"/>
                <a:ea typeface="+mj-ea"/>
                <a:cs typeface="+mj-cs"/>
              </a:rPr>
            </a:br>
            <a:r>
              <a:rPr kumimoji="0" lang="nl-NL" sz="3700" b="0" i="0" u="none" strike="noStrike" kern="1200" cap="none" spc="0" normalizeH="0" baseline="0" noProof="0" dirty="0">
                <a:ln>
                  <a:noFill/>
                </a:ln>
                <a:solidFill>
                  <a:srgbClr val="EBE7DD"/>
                </a:solidFill>
                <a:effectLst/>
                <a:uLnTx/>
                <a:uFillTx/>
                <a:latin typeface="Franklin Gothic Book" panose="020B0503020102020204"/>
                <a:ea typeface="+mj-ea"/>
                <a:cs typeface="+mj-cs"/>
              </a:rPr>
              <a:t>had + voltooid deelwoord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32833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2114AD-B946-5A8D-1C0B-00C0A7CC4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lvl="0" indent="0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De Past Perfect wordt gebruikt </a:t>
            </a:r>
            <a:b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</a:br>
            <a:b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</a:b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1. om aan te geven in welke volgorde gebeurtenissen in het verleden hebben plaatsgevonden.</a:t>
            </a:r>
            <a:b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EB1836-6297-180B-7611-BE16DB6FF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619022"/>
            <a:ext cx="9601200" cy="3248378"/>
          </a:xfrm>
        </p:spPr>
        <p:txBody>
          <a:bodyPr>
            <a:noAutofit/>
          </a:bodyPr>
          <a:lstStyle/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Verste verleden: past perfect</a:t>
            </a:r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Meest recent: past </a:t>
            </a:r>
            <a:r>
              <a:rPr kumimoji="0" lang="nl-NL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simple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srgbClr val="1A2E40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0" indent="0">
              <a:buNone/>
            </a:pPr>
            <a:endParaRPr lang="nl-NL" sz="1800" dirty="0"/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When I </a:t>
            </a:r>
            <a:r>
              <a:rPr kumimoji="0" lang="nl-NL" sz="1800" b="1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came</a:t>
            </a: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home, he </a:t>
            </a:r>
            <a:r>
              <a:rPr kumimoji="0" lang="nl-NL" sz="1800" b="1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had</a:t>
            </a: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already </a:t>
            </a:r>
            <a:r>
              <a:rPr kumimoji="0" lang="nl-NL" sz="1800" b="1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done</a:t>
            </a: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the dishes. </a:t>
            </a:r>
            <a:endParaRPr lang="nl-NL" sz="1800"/>
          </a:p>
          <a:p>
            <a:r>
              <a:rPr lang="nl-NL" sz="1800"/>
              <a:t>As </a:t>
            </a:r>
            <a:r>
              <a:rPr lang="nl-NL" sz="1800" dirty="0" err="1"/>
              <a:t>soon</a:t>
            </a:r>
            <a:r>
              <a:rPr lang="nl-NL" sz="1800" dirty="0"/>
              <a:t> as </a:t>
            </a:r>
            <a:r>
              <a:rPr lang="nl-NL" sz="1800" dirty="0" err="1"/>
              <a:t>the</a:t>
            </a:r>
            <a:r>
              <a:rPr lang="nl-NL" sz="1800" dirty="0"/>
              <a:t> </a:t>
            </a:r>
            <a:r>
              <a:rPr lang="nl-NL" sz="1800" dirty="0" err="1"/>
              <a:t>thief</a:t>
            </a:r>
            <a:r>
              <a:rPr lang="nl-NL" sz="1800" dirty="0"/>
              <a:t> </a:t>
            </a:r>
            <a:r>
              <a:rPr lang="nl-NL" sz="1800" b="1" dirty="0"/>
              <a:t>had </a:t>
            </a:r>
            <a:r>
              <a:rPr lang="nl-NL" sz="1800" b="1" dirty="0" err="1"/>
              <a:t>seen</a:t>
            </a:r>
            <a:r>
              <a:rPr lang="nl-NL" sz="1800" b="1" dirty="0"/>
              <a:t> </a:t>
            </a:r>
            <a:r>
              <a:rPr lang="nl-NL" sz="1800" dirty="0" err="1"/>
              <a:t>the</a:t>
            </a:r>
            <a:r>
              <a:rPr lang="nl-NL" sz="1800" dirty="0"/>
              <a:t> </a:t>
            </a:r>
            <a:r>
              <a:rPr lang="nl-NL" sz="1800" dirty="0" err="1"/>
              <a:t>police</a:t>
            </a:r>
            <a:r>
              <a:rPr lang="nl-NL" sz="1800" dirty="0"/>
              <a:t>, he </a:t>
            </a:r>
            <a:r>
              <a:rPr lang="nl-NL" sz="1800" b="1" dirty="0" err="1"/>
              <a:t>got</a:t>
            </a:r>
            <a:r>
              <a:rPr lang="nl-NL" sz="1800" dirty="0"/>
              <a:t> </a:t>
            </a:r>
            <a:r>
              <a:rPr lang="nl-NL" sz="1800" err="1"/>
              <a:t>nervous</a:t>
            </a:r>
            <a:r>
              <a:rPr lang="nl-NL" sz="1800"/>
              <a:t>.</a:t>
            </a:r>
          </a:p>
          <a:p>
            <a:pPr marL="0" indent="0">
              <a:buNone/>
            </a:pPr>
            <a:endParaRPr lang="nl-NL" sz="1800" dirty="0"/>
          </a:p>
          <a:p>
            <a:r>
              <a:rPr lang="nl-NL" sz="1800" dirty="0"/>
              <a:t>Volgorde kan worden aangegeven met woorden als:</a:t>
            </a:r>
          </a:p>
          <a:p>
            <a:pPr marL="0" indent="0">
              <a:buNone/>
            </a:pPr>
            <a:r>
              <a:rPr lang="nl-NL" sz="1800" dirty="0"/>
              <a:t>      </a:t>
            </a:r>
            <a:r>
              <a:rPr lang="nl-NL" sz="1800" dirty="0" err="1"/>
              <a:t>after</a:t>
            </a:r>
            <a:r>
              <a:rPr lang="nl-NL" sz="1800" dirty="0"/>
              <a:t> – as </a:t>
            </a:r>
            <a:r>
              <a:rPr lang="nl-NL" sz="1800" dirty="0" err="1"/>
              <a:t>soon</a:t>
            </a:r>
            <a:r>
              <a:rPr lang="nl-NL" sz="1800" dirty="0"/>
              <a:t> as – </a:t>
            </a:r>
            <a:r>
              <a:rPr lang="nl-NL" sz="1800" dirty="0" err="1"/>
              <a:t>before</a:t>
            </a:r>
            <a:r>
              <a:rPr lang="nl-NL" sz="1800" dirty="0"/>
              <a:t> – </a:t>
            </a:r>
            <a:r>
              <a:rPr lang="nl-NL" sz="1800" dirty="0" err="1"/>
              <a:t>when</a:t>
            </a:r>
            <a:r>
              <a:rPr lang="nl-NL" sz="1800" dirty="0"/>
              <a:t>  - </a:t>
            </a:r>
            <a:r>
              <a:rPr lang="nl-NL" sz="1800" dirty="0" err="1"/>
              <a:t>by</a:t>
            </a:r>
            <a:r>
              <a:rPr lang="nl-NL" sz="1800" dirty="0"/>
              <a:t> </a:t>
            </a:r>
            <a:r>
              <a:rPr lang="nl-NL" sz="1800" dirty="0" err="1"/>
              <a:t>the</a:t>
            </a:r>
            <a:r>
              <a:rPr lang="nl-NL" sz="1800" dirty="0"/>
              <a:t> time </a:t>
            </a:r>
            <a:r>
              <a:rPr lang="nl-NL" sz="1800" dirty="0" err="1"/>
              <a:t>that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1409457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2114AD-B946-5A8D-1C0B-00C0A7CC4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lvl="0" indent="0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De Past Perfect wordt gebruikt </a:t>
            </a:r>
            <a:b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</a:br>
            <a:b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</a:b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2. om aan te geven wat voortduurde op een moment in het verleden</a:t>
            </a:r>
            <a:b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EB1836-6297-180B-7611-BE16DB6FF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619022"/>
            <a:ext cx="9601200" cy="3248378"/>
          </a:xfrm>
        </p:spPr>
        <p:txBody>
          <a:bodyPr>
            <a:noAutofit/>
          </a:bodyPr>
          <a:lstStyle/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lang="nl-NL" sz="1800" dirty="0"/>
              <a:t>I </a:t>
            </a:r>
            <a:r>
              <a:rPr lang="nl-NL" sz="1800" b="1" dirty="0"/>
              <a:t>had been </a:t>
            </a:r>
            <a:r>
              <a:rPr lang="nl-NL" sz="1800" dirty="0"/>
              <a:t>here </a:t>
            </a:r>
            <a:r>
              <a:rPr lang="nl-NL" sz="1800" dirty="0" err="1"/>
              <a:t>for</a:t>
            </a:r>
            <a:r>
              <a:rPr lang="nl-NL" sz="1800" dirty="0"/>
              <a:t> </a:t>
            </a:r>
            <a:r>
              <a:rPr lang="nl-NL" sz="1800" dirty="0" err="1"/>
              <a:t>hours</a:t>
            </a:r>
            <a:r>
              <a:rPr lang="nl-NL" sz="1800" dirty="0"/>
              <a:t>, </a:t>
            </a:r>
            <a:r>
              <a:rPr lang="nl-NL" sz="1800" dirty="0" err="1"/>
              <a:t>when</a:t>
            </a:r>
            <a:r>
              <a:rPr lang="nl-NL" sz="1800" dirty="0"/>
              <a:t> he </a:t>
            </a:r>
            <a:r>
              <a:rPr lang="nl-NL" sz="1800" dirty="0" err="1"/>
              <a:t>finally</a:t>
            </a:r>
            <a:r>
              <a:rPr lang="nl-NL" sz="1800" dirty="0"/>
              <a:t> </a:t>
            </a:r>
            <a:r>
              <a:rPr lang="nl-NL" sz="1800" b="1" dirty="0" err="1"/>
              <a:t>showed</a:t>
            </a:r>
            <a:r>
              <a:rPr lang="nl-NL" sz="1800" b="1" dirty="0"/>
              <a:t> up</a:t>
            </a:r>
            <a:r>
              <a:rPr lang="nl-NL" sz="1800" dirty="0"/>
              <a:t>.</a:t>
            </a:r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lang="nl-NL" sz="1800"/>
              <a:t>How </a:t>
            </a:r>
            <a:r>
              <a:rPr lang="nl-NL" sz="1800" dirty="0"/>
              <a:t>long </a:t>
            </a:r>
            <a:r>
              <a:rPr lang="nl-NL" sz="1800" b="1" dirty="0"/>
              <a:t>had</a:t>
            </a:r>
            <a:r>
              <a:rPr lang="nl-NL" sz="1800" dirty="0"/>
              <a:t> Lisa and Sue </a:t>
            </a:r>
            <a:r>
              <a:rPr lang="nl-NL" sz="1800" b="1" dirty="0" err="1"/>
              <a:t>known</a:t>
            </a:r>
            <a:r>
              <a:rPr lang="nl-NL" sz="1800" dirty="0"/>
              <a:t> </a:t>
            </a:r>
            <a:r>
              <a:rPr lang="nl-NL" sz="1800" dirty="0" err="1"/>
              <a:t>each</a:t>
            </a:r>
            <a:r>
              <a:rPr lang="nl-NL" sz="1800" dirty="0"/>
              <a:t> </a:t>
            </a:r>
            <a:r>
              <a:rPr lang="nl-NL" sz="1800" dirty="0" err="1"/>
              <a:t>other</a:t>
            </a:r>
            <a:r>
              <a:rPr lang="nl-NL" sz="1800" dirty="0"/>
              <a:t> </a:t>
            </a:r>
            <a:r>
              <a:rPr lang="nl-NL" sz="1800" dirty="0" err="1"/>
              <a:t>when</a:t>
            </a:r>
            <a:r>
              <a:rPr lang="nl-NL" sz="1800" dirty="0"/>
              <a:t> </a:t>
            </a:r>
            <a:r>
              <a:rPr lang="nl-NL" sz="1800" dirty="0" err="1"/>
              <a:t>they</a:t>
            </a:r>
            <a:r>
              <a:rPr lang="nl-NL" sz="1800" dirty="0"/>
              <a:t> </a:t>
            </a:r>
            <a:r>
              <a:rPr lang="nl-NL" sz="1800" b="1" dirty="0" err="1"/>
              <a:t>fell</a:t>
            </a:r>
            <a:r>
              <a:rPr lang="nl-NL" sz="1800" dirty="0"/>
              <a:t> in love?</a:t>
            </a:r>
          </a:p>
          <a:p>
            <a:pPr marL="0" marR="0" lvl="0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None/>
              <a:tabLst/>
              <a:defRPr/>
            </a:pPr>
            <a:endParaRPr lang="nl-NL" sz="1800" dirty="0"/>
          </a:p>
          <a:p>
            <a:pPr marL="0" marR="0" lvl="0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None/>
              <a:tabLst/>
              <a:defRPr/>
            </a:pPr>
            <a:r>
              <a:rPr lang="nl-NL" sz="1800" dirty="0"/>
              <a:t>Hier gelden dezelfde signaalwoorden als bij de Present Perfect (fijn sausje)</a:t>
            </a:r>
          </a:p>
        </p:txBody>
      </p:sp>
    </p:spTree>
    <p:extLst>
      <p:ext uri="{BB962C8B-B14F-4D97-AF65-F5344CB8AC3E}">
        <p14:creationId xmlns:p14="http://schemas.microsoft.com/office/powerpoint/2010/main" val="2369810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2114AD-B946-5A8D-1C0B-00C0A7CC4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lvl="0" indent="0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De Past Perfect wordt gebruikt </a:t>
            </a:r>
            <a:b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</a:br>
            <a:b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</a:br>
            <a:r>
              <a:rPr lang="nl-NL" sz="3200" dirty="0">
                <a:solidFill>
                  <a:srgbClr val="1A2E40"/>
                </a:solidFill>
                <a:latin typeface="Franklin Gothic Book" panose="020B0503020102020204"/>
                <a:ea typeface="+mn-ea"/>
                <a:cs typeface="+mn-cs"/>
              </a:rPr>
              <a:t>3. om weer te geven wat iemand anders heeft gezegd of gevraagd (indirecte rede)</a:t>
            </a:r>
            <a:b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EB1836-6297-180B-7611-BE16DB6FF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619022"/>
            <a:ext cx="9601200" cy="3248378"/>
          </a:xfrm>
        </p:spPr>
        <p:txBody>
          <a:bodyPr>
            <a:noAutofit/>
          </a:bodyPr>
          <a:lstStyle/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lang="nl-NL" sz="1800" dirty="0"/>
              <a:t>He </a:t>
            </a:r>
            <a:r>
              <a:rPr lang="nl-NL" sz="1800" b="1" dirty="0" err="1"/>
              <a:t>said</a:t>
            </a:r>
            <a:r>
              <a:rPr lang="nl-NL" sz="1800" dirty="0"/>
              <a:t> </a:t>
            </a:r>
            <a:r>
              <a:rPr lang="nl-NL" sz="1800" dirty="0" err="1"/>
              <a:t>they</a:t>
            </a:r>
            <a:r>
              <a:rPr lang="nl-NL" sz="1800" dirty="0"/>
              <a:t> </a:t>
            </a:r>
            <a:r>
              <a:rPr lang="nl-NL" sz="1800" b="1" dirty="0"/>
              <a:t>had been </a:t>
            </a:r>
            <a:r>
              <a:rPr lang="nl-NL" sz="1800" dirty="0" err="1"/>
              <a:t>to</a:t>
            </a:r>
            <a:r>
              <a:rPr lang="nl-NL" sz="1800" dirty="0"/>
              <a:t> </a:t>
            </a:r>
            <a:r>
              <a:rPr lang="nl-NL" sz="1800" dirty="0" err="1"/>
              <a:t>the</a:t>
            </a:r>
            <a:r>
              <a:rPr lang="nl-NL" sz="1800" dirty="0"/>
              <a:t> </a:t>
            </a:r>
            <a:r>
              <a:rPr lang="nl-NL" sz="1800" dirty="0" err="1"/>
              <a:t>theatre</a:t>
            </a:r>
            <a:r>
              <a:rPr lang="nl-NL" sz="1800" dirty="0"/>
              <a:t>.</a:t>
            </a:r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lang="nl-NL" sz="1800" dirty="0" err="1"/>
              <a:t>She</a:t>
            </a:r>
            <a:r>
              <a:rPr lang="nl-NL" sz="1800" dirty="0"/>
              <a:t> </a:t>
            </a:r>
            <a:r>
              <a:rPr lang="nl-NL" sz="1800" b="1" dirty="0" err="1"/>
              <a:t>claimed</a:t>
            </a:r>
            <a:r>
              <a:rPr lang="nl-NL" sz="1800" dirty="0"/>
              <a:t> </a:t>
            </a:r>
            <a:r>
              <a:rPr lang="nl-NL" sz="1800" dirty="0" err="1"/>
              <a:t>she</a:t>
            </a:r>
            <a:r>
              <a:rPr lang="nl-NL" sz="1800" dirty="0"/>
              <a:t> </a:t>
            </a:r>
            <a:r>
              <a:rPr lang="nl-NL" sz="1800" b="1" dirty="0"/>
              <a:t>had </a:t>
            </a:r>
            <a:r>
              <a:rPr lang="nl-NL" sz="1800" b="1" dirty="0" err="1"/>
              <a:t>seen</a:t>
            </a:r>
            <a:r>
              <a:rPr lang="nl-NL" sz="1800" b="1" dirty="0"/>
              <a:t> </a:t>
            </a:r>
            <a:r>
              <a:rPr lang="nl-NL" sz="1800" dirty="0"/>
              <a:t>a UFO.</a:t>
            </a:r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lang="nl-NL" sz="1800" dirty="0"/>
              <a:t>Mary </a:t>
            </a:r>
            <a:r>
              <a:rPr lang="nl-NL" sz="1800" b="1" dirty="0" err="1"/>
              <a:t>asked</a:t>
            </a:r>
            <a:r>
              <a:rPr lang="nl-NL" sz="1800" dirty="0"/>
              <a:t> </a:t>
            </a:r>
            <a:r>
              <a:rPr lang="nl-NL" sz="1800" dirty="0" err="1"/>
              <a:t>if</a:t>
            </a:r>
            <a:r>
              <a:rPr lang="nl-NL" sz="1800" dirty="0"/>
              <a:t> I </a:t>
            </a:r>
            <a:r>
              <a:rPr lang="nl-NL" sz="1800" b="1" dirty="0"/>
              <a:t>had </a:t>
            </a:r>
            <a:r>
              <a:rPr lang="nl-NL" sz="1800" b="1" dirty="0" err="1"/>
              <a:t>closed</a:t>
            </a:r>
            <a:r>
              <a:rPr lang="nl-NL" sz="1800" b="1" dirty="0"/>
              <a:t> </a:t>
            </a:r>
            <a:r>
              <a:rPr lang="nl-NL" sz="1800" dirty="0" err="1"/>
              <a:t>the</a:t>
            </a:r>
            <a:r>
              <a:rPr lang="nl-NL" sz="1800" dirty="0"/>
              <a:t> door.</a:t>
            </a:r>
          </a:p>
        </p:txBody>
      </p:sp>
    </p:spTree>
    <p:extLst>
      <p:ext uri="{BB962C8B-B14F-4D97-AF65-F5344CB8AC3E}">
        <p14:creationId xmlns:p14="http://schemas.microsoft.com/office/powerpoint/2010/main" val="1859783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2AFB2F-11F2-2B34-D2EF-3D74878BB4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/>
              <a:t>Phrasal</a:t>
            </a:r>
            <a:r>
              <a:rPr lang="nl-NL" dirty="0"/>
              <a:t> </a:t>
            </a:r>
            <a:r>
              <a:rPr lang="nl-NL" dirty="0" err="1"/>
              <a:t>verb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1770CDB-07B0-810A-BAC9-35F852D3E3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Combinaties van werkwoord + voorzetsel</a:t>
            </a:r>
          </a:p>
          <a:p>
            <a:r>
              <a:rPr lang="nl-NL" dirty="0"/>
              <a:t>Of werkwoord +  bijwoord</a:t>
            </a:r>
          </a:p>
        </p:txBody>
      </p:sp>
    </p:spTree>
    <p:extLst>
      <p:ext uri="{BB962C8B-B14F-4D97-AF65-F5344CB8AC3E}">
        <p14:creationId xmlns:p14="http://schemas.microsoft.com/office/powerpoint/2010/main" val="2591042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2114AD-B946-5A8D-1C0B-00C0A7CC4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lvl="0" indent="0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Bij een </a:t>
            </a:r>
            <a:r>
              <a:rPr kumimoji="0" lang="nl-NL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phrasal</a:t>
            </a: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</a:t>
            </a:r>
            <a:r>
              <a:rPr kumimoji="0" lang="nl-NL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verb</a:t>
            </a: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krijgt het werkwoord in elke nieuwe combinatie een andere betekenis.</a:t>
            </a:r>
            <a:b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EB1836-6297-180B-7611-BE16DB6FF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619022"/>
            <a:ext cx="9601200" cy="3248378"/>
          </a:xfrm>
        </p:spPr>
        <p:txBody>
          <a:bodyPr>
            <a:noAutofit/>
          </a:bodyPr>
          <a:lstStyle/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lang="nl-NL" sz="1800" dirty="0"/>
              <a:t>Look </a:t>
            </a:r>
            <a:r>
              <a:rPr lang="nl-NL" sz="1800" dirty="0" err="1"/>
              <a:t>for</a:t>
            </a:r>
            <a:endParaRPr lang="nl-NL" sz="1800" dirty="0"/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lang="nl-NL" sz="1800" dirty="0"/>
              <a:t>Look </a:t>
            </a:r>
            <a:r>
              <a:rPr lang="nl-NL" sz="1800" dirty="0" err="1"/>
              <a:t>after</a:t>
            </a:r>
            <a:endParaRPr lang="nl-NL" sz="1800" dirty="0"/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lang="nl-NL" sz="1800" dirty="0"/>
              <a:t>Look forward </a:t>
            </a:r>
            <a:r>
              <a:rPr lang="nl-NL" sz="1800" dirty="0" err="1"/>
              <a:t>to</a:t>
            </a:r>
            <a:endParaRPr lang="nl-NL" sz="1800" dirty="0"/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lang="nl-NL" sz="1800" dirty="0"/>
              <a:t>Put off</a:t>
            </a:r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lang="nl-NL" sz="1800" dirty="0"/>
              <a:t>Put up </a:t>
            </a:r>
            <a:r>
              <a:rPr lang="nl-NL" sz="1800" dirty="0" err="1"/>
              <a:t>with</a:t>
            </a:r>
            <a:endParaRPr lang="nl-NL" sz="1800" dirty="0"/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lang="nl-NL" sz="1800" dirty="0"/>
              <a:t>Carry on</a:t>
            </a:r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lang="nl-NL" sz="1800" dirty="0"/>
              <a:t>Carry out</a:t>
            </a:r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68652083"/>
      </p:ext>
    </p:extLst>
  </p:cSld>
  <p:clrMapOvr>
    <a:masterClrMapping/>
  </p:clrMapOvr>
</p:sld>
</file>

<file path=ppt/theme/theme1.xml><?xml version="1.0" encoding="utf-8"?>
<a:theme xmlns:a="http://schemas.openxmlformats.org/drawingml/2006/main" name="Bijgesneden">
  <a:themeElements>
    <a:clrScheme name="Bijgesneden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Bijgesneden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ijgesneden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Bijgesneden</Template>
  <TotalTime>49</TotalTime>
  <Words>310</Words>
  <Application>Microsoft Office PowerPoint</Application>
  <PresentationFormat>Breedbeeld</PresentationFormat>
  <Paragraphs>36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9" baseType="lpstr">
      <vt:lpstr>Franklin Gothic Book</vt:lpstr>
      <vt:lpstr>Bijgesneden</vt:lpstr>
      <vt:lpstr>Hoe vertaal je deze zinnen?</vt:lpstr>
      <vt:lpstr>Past perfect</vt:lpstr>
      <vt:lpstr>De Past Perfect wordt gebruikt   1. om aan te geven in welke volgorde gebeurtenissen in het verleden hebben plaatsgevonden. </vt:lpstr>
      <vt:lpstr>De Past Perfect wordt gebruikt   2. om aan te geven wat voortduurde op een moment in het verleden </vt:lpstr>
      <vt:lpstr>De Past Perfect wordt gebruikt   3. om weer te geven wat iemand anders heeft gezegd of gevraagd (indirecte rede) </vt:lpstr>
      <vt:lpstr>Phrasal verb</vt:lpstr>
      <vt:lpstr>Bij een phrasal verb krijgt het werkwoord in elke nieuwe combinatie een andere betekenis.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perfect</dc:title>
  <dc:creator>Imke De Graaf</dc:creator>
  <cp:lastModifiedBy>Imke De Graaf</cp:lastModifiedBy>
  <cp:revision>2</cp:revision>
  <dcterms:created xsi:type="dcterms:W3CDTF">2022-10-19T07:35:07Z</dcterms:created>
  <dcterms:modified xsi:type="dcterms:W3CDTF">2024-09-17T10:00:36Z</dcterms:modified>
</cp:coreProperties>
</file>