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648" r:id="rId5"/>
  </p:sldMasterIdLst>
  <p:notesMasterIdLst>
    <p:notesMasterId r:id="rId70"/>
  </p:notesMasterIdLst>
  <p:sldIdLst>
    <p:sldId id="292" r:id="rId6"/>
    <p:sldId id="360" r:id="rId7"/>
    <p:sldId id="291" r:id="rId8"/>
    <p:sldId id="265" r:id="rId9"/>
    <p:sldId id="300" r:id="rId10"/>
    <p:sldId id="301" r:id="rId11"/>
    <p:sldId id="289" r:id="rId12"/>
    <p:sldId id="299" r:id="rId13"/>
    <p:sldId id="322" r:id="rId14"/>
    <p:sldId id="323" r:id="rId15"/>
    <p:sldId id="324" r:id="rId16"/>
    <p:sldId id="350" r:id="rId17"/>
    <p:sldId id="288" r:id="rId18"/>
    <p:sldId id="316" r:id="rId19"/>
    <p:sldId id="337" r:id="rId20"/>
    <p:sldId id="336" r:id="rId21"/>
    <p:sldId id="317" r:id="rId22"/>
    <p:sldId id="325" r:id="rId23"/>
    <p:sldId id="349" r:id="rId24"/>
    <p:sldId id="314" r:id="rId25"/>
    <p:sldId id="315" r:id="rId26"/>
    <p:sldId id="302" r:id="rId27"/>
    <p:sldId id="348" r:id="rId28"/>
    <p:sldId id="303" r:id="rId29"/>
    <p:sldId id="318" r:id="rId30"/>
    <p:sldId id="319" r:id="rId31"/>
    <p:sldId id="346" r:id="rId32"/>
    <p:sldId id="304" r:id="rId33"/>
    <p:sldId id="326" r:id="rId34"/>
    <p:sldId id="328" r:id="rId35"/>
    <p:sldId id="329" r:id="rId36"/>
    <p:sldId id="327" r:id="rId37"/>
    <p:sldId id="357" r:id="rId38"/>
    <p:sldId id="358" r:id="rId39"/>
    <p:sldId id="359" r:id="rId40"/>
    <p:sldId id="347" r:id="rId41"/>
    <p:sldId id="308" r:id="rId42"/>
    <p:sldId id="321" r:id="rId43"/>
    <p:sldId id="320" r:id="rId44"/>
    <p:sldId id="345" r:id="rId45"/>
    <p:sldId id="311" r:id="rId46"/>
    <p:sldId id="312" r:id="rId47"/>
    <p:sldId id="309" r:id="rId48"/>
    <p:sldId id="344" r:id="rId49"/>
    <p:sldId id="310" r:id="rId50"/>
    <p:sldId id="333" r:id="rId51"/>
    <p:sldId id="334" r:id="rId52"/>
    <p:sldId id="335" r:id="rId53"/>
    <p:sldId id="306" r:id="rId54"/>
    <p:sldId id="343" r:id="rId55"/>
    <p:sldId id="293" r:id="rId56"/>
    <p:sldId id="339" r:id="rId57"/>
    <p:sldId id="340" r:id="rId58"/>
    <p:sldId id="341" r:id="rId59"/>
    <p:sldId id="342" r:id="rId60"/>
    <p:sldId id="338" r:id="rId61"/>
    <p:sldId id="356" r:id="rId62"/>
    <p:sldId id="354" r:id="rId63"/>
    <p:sldId id="353" r:id="rId64"/>
    <p:sldId id="352" r:id="rId65"/>
    <p:sldId id="351" r:id="rId66"/>
    <p:sldId id="298" r:id="rId67"/>
    <p:sldId id="332" r:id="rId68"/>
    <p:sldId id="331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B8B60-ABF2-43B3-868D-99986BE7EAFD}" v="30" dt="2021-04-06T13:40:10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7179" autoAdjust="0"/>
  </p:normalViewPr>
  <p:slideViewPr>
    <p:cSldViewPr snapToGrid="0">
      <p:cViewPr varScale="1">
        <p:scale>
          <a:sx n="65" d="100"/>
          <a:sy n="65" d="100"/>
        </p:scale>
        <p:origin x="150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microsoft.com/office/2015/10/relationships/revisionInfo" Target="revisionInfo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ke De Graaf" userId="cc68ba0d-e5bd-4583-b730-567f9e444d12" providerId="ADAL" clId="{1D5B8B60-ABF2-43B3-868D-99986BE7EAFD}"/>
    <pc:docChg chg="custSel addSld delSld modSld sldOrd addMainMaster">
      <pc:chgData name="Imke De Graaf" userId="cc68ba0d-e5bd-4583-b730-567f9e444d12" providerId="ADAL" clId="{1D5B8B60-ABF2-43B3-868D-99986BE7EAFD}" dt="2021-04-06T13:40:15.819" v="208" actId="2696"/>
      <pc:docMkLst>
        <pc:docMk/>
      </pc:docMkLst>
      <pc:sldChg chg="modSp mod">
        <pc:chgData name="Imke De Graaf" userId="cc68ba0d-e5bd-4583-b730-567f9e444d12" providerId="ADAL" clId="{1D5B8B60-ABF2-43B3-868D-99986BE7EAFD}" dt="2021-04-06T13:16:40.504" v="145" actId="1076"/>
        <pc:sldMkLst>
          <pc:docMk/>
          <pc:sldMk cId="719869866" sldId="299"/>
        </pc:sldMkLst>
        <pc:spChg chg="mod">
          <ac:chgData name="Imke De Graaf" userId="cc68ba0d-e5bd-4583-b730-567f9e444d12" providerId="ADAL" clId="{1D5B8B60-ABF2-43B3-868D-99986BE7EAFD}" dt="2021-04-06T13:16:40.504" v="145" actId="1076"/>
          <ac:spMkLst>
            <pc:docMk/>
            <pc:sldMk cId="719869866" sldId="299"/>
            <ac:spMk id="9" creationId="{F1045AF8-8880-4B17-A849-57EEDE5ABA90}"/>
          </ac:spMkLst>
        </pc:spChg>
      </pc:sldChg>
      <pc:sldChg chg="modSp add mod ord modAnim">
        <pc:chgData name="Imke De Graaf" userId="cc68ba0d-e5bd-4583-b730-567f9e444d12" providerId="ADAL" clId="{1D5B8B60-ABF2-43B3-868D-99986BE7EAFD}" dt="2021-04-06T13:40:10.678" v="207" actId="113"/>
        <pc:sldMkLst>
          <pc:docMk/>
          <pc:sldMk cId="1747293338" sldId="360"/>
        </pc:sldMkLst>
        <pc:spChg chg="mod">
          <ac:chgData name="Imke De Graaf" userId="cc68ba0d-e5bd-4583-b730-567f9e444d12" providerId="ADAL" clId="{1D5B8B60-ABF2-43B3-868D-99986BE7EAFD}" dt="2021-04-06T13:40:10.678" v="207" actId="113"/>
          <ac:spMkLst>
            <pc:docMk/>
            <pc:sldMk cId="1747293338" sldId="360"/>
            <ac:spMk id="2" creationId="{D5824439-9120-40B5-9123-D9548FBA4789}"/>
          </ac:spMkLst>
        </pc:spChg>
      </pc:sldChg>
      <pc:sldChg chg="delSp modSp add del mod ord">
        <pc:chgData name="Imke De Graaf" userId="cc68ba0d-e5bd-4583-b730-567f9e444d12" providerId="ADAL" clId="{1D5B8B60-ABF2-43B3-868D-99986BE7EAFD}" dt="2021-04-06T13:40:15.819" v="208" actId="2696"/>
        <pc:sldMkLst>
          <pc:docMk/>
          <pc:sldMk cId="798990769" sldId="361"/>
        </pc:sldMkLst>
        <pc:spChg chg="mod">
          <ac:chgData name="Imke De Graaf" userId="cc68ba0d-e5bd-4583-b730-567f9e444d12" providerId="ADAL" clId="{1D5B8B60-ABF2-43B3-868D-99986BE7EAFD}" dt="2021-04-06T13:39:02.966" v="180" actId="21"/>
          <ac:spMkLst>
            <pc:docMk/>
            <pc:sldMk cId="798990769" sldId="361"/>
            <ac:spMk id="2" creationId="{6008E0BC-7976-49C4-A743-7BDDD9AB5151}"/>
          </ac:spMkLst>
        </pc:spChg>
        <pc:cxnChg chg="del">
          <ac:chgData name="Imke De Graaf" userId="cc68ba0d-e5bd-4583-b730-567f9e444d12" providerId="ADAL" clId="{1D5B8B60-ABF2-43B3-868D-99986BE7EAFD}" dt="2021-04-06T13:12:33.576" v="44" actId="478"/>
          <ac:cxnSpMkLst>
            <pc:docMk/>
            <pc:sldMk cId="798990769" sldId="361"/>
            <ac:cxnSpMk id="3" creationId="{0C9E7A52-9387-4B45-9B6D-581E1F3925E9}"/>
          </ac:cxnSpMkLst>
        </pc:cxnChg>
        <pc:cxnChg chg="del">
          <ac:chgData name="Imke De Graaf" userId="cc68ba0d-e5bd-4583-b730-567f9e444d12" providerId="ADAL" clId="{1D5B8B60-ABF2-43B3-868D-99986BE7EAFD}" dt="2021-04-06T13:12:32.300" v="43" actId="478"/>
          <ac:cxnSpMkLst>
            <pc:docMk/>
            <pc:sldMk cId="798990769" sldId="361"/>
            <ac:cxnSpMk id="6" creationId="{268E1D27-85BF-44FC-A3F8-6E9A0124C766}"/>
          </ac:cxnSpMkLst>
        </pc:cxnChg>
        <pc:cxnChg chg="del mod">
          <ac:chgData name="Imke De Graaf" userId="cc68ba0d-e5bd-4583-b730-567f9e444d12" providerId="ADAL" clId="{1D5B8B60-ABF2-43B3-868D-99986BE7EAFD}" dt="2021-04-06T13:12:30.859" v="42" actId="478"/>
          <ac:cxnSpMkLst>
            <pc:docMk/>
            <pc:sldMk cId="798990769" sldId="361"/>
            <ac:cxnSpMk id="10" creationId="{464C30B2-6764-43F9-B756-20502F11D877}"/>
          </ac:cxnSpMkLst>
        </pc:cxnChg>
      </pc:sldChg>
      <pc:sldChg chg="add del">
        <pc:chgData name="Imke De Graaf" userId="cc68ba0d-e5bd-4583-b730-567f9e444d12" providerId="ADAL" clId="{1D5B8B60-ABF2-43B3-868D-99986BE7EAFD}" dt="2021-04-06T13:38:34.051" v="178" actId="2696"/>
        <pc:sldMkLst>
          <pc:docMk/>
          <pc:sldMk cId="3901440498" sldId="362"/>
        </pc:sldMkLst>
      </pc:sldChg>
      <pc:sldChg chg="add del">
        <pc:chgData name="Imke De Graaf" userId="cc68ba0d-e5bd-4583-b730-567f9e444d12" providerId="ADAL" clId="{1D5B8B60-ABF2-43B3-868D-99986BE7EAFD}" dt="2021-04-06T13:38:43.827" v="179" actId="2696"/>
        <pc:sldMkLst>
          <pc:docMk/>
          <pc:sldMk cId="3399322784" sldId="363"/>
        </pc:sldMkLst>
      </pc:sldChg>
      <pc:sldChg chg="add del">
        <pc:chgData name="Imke De Graaf" userId="cc68ba0d-e5bd-4583-b730-567f9e444d12" providerId="ADAL" clId="{1D5B8B60-ABF2-43B3-868D-99986BE7EAFD}" dt="2021-04-06T13:38:29.310" v="177" actId="2696"/>
        <pc:sldMkLst>
          <pc:docMk/>
          <pc:sldMk cId="1216398895" sldId="364"/>
        </pc:sldMkLst>
      </pc:sldChg>
      <pc:sldChg chg="add del">
        <pc:chgData name="Imke De Graaf" userId="cc68ba0d-e5bd-4583-b730-567f9e444d12" providerId="ADAL" clId="{1D5B8B60-ABF2-43B3-868D-99986BE7EAFD}" dt="2021-04-06T13:37:24.846" v="172" actId="2696"/>
        <pc:sldMkLst>
          <pc:docMk/>
          <pc:sldMk cId="393985192" sldId="365"/>
        </pc:sldMkLst>
      </pc:sldChg>
      <pc:sldChg chg="add del">
        <pc:chgData name="Imke De Graaf" userId="cc68ba0d-e5bd-4583-b730-567f9e444d12" providerId="ADAL" clId="{1D5B8B60-ABF2-43B3-868D-99986BE7EAFD}" dt="2021-04-06T13:37:51.923" v="176" actId="2696"/>
        <pc:sldMkLst>
          <pc:docMk/>
          <pc:sldMk cId="1329978896" sldId="366"/>
        </pc:sldMkLst>
      </pc:sldChg>
      <pc:sldChg chg="add del">
        <pc:chgData name="Imke De Graaf" userId="cc68ba0d-e5bd-4583-b730-567f9e444d12" providerId="ADAL" clId="{1D5B8B60-ABF2-43B3-868D-99986BE7EAFD}" dt="2021-04-06T13:37:34.128" v="175" actId="2696"/>
        <pc:sldMkLst>
          <pc:docMk/>
          <pc:sldMk cId="1672175912" sldId="367"/>
        </pc:sldMkLst>
      </pc:sldChg>
      <pc:sldChg chg="add del">
        <pc:chgData name="Imke De Graaf" userId="cc68ba0d-e5bd-4583-b730-567f9e444d12" providerId="ADAL" clId="{1D5B8B60-ABF2-43B3-868D-99986BE7EAFD}" dt="2021-04-06T13:37:30.989" v="174" actId="2696"/>
        <pc:sldMkLst>
          <pc:docMk/>
          <pc:sldMk cId="3344546395" sldId="368"/>
        </pc:sldMkLst>
      </pc:sldChg>
      <pc:sldChg chg="add del">
        <pc:chgData name="Imke De Graaf" userId="cc68ba0d-e5bd-4583-b730-567f9e444d12" providerId="ADAL" clId="{1D5B8B60-ABF2-43B3-868D-99986BE7EAFD}" dt="2021-04-06T13:37:27.695" v="173" actId="2696"/>
        <pc:sldMkLst>
          <pc:docMk/>
          <pc:sldMk cId="293820823" sldId="369"/>
        </pc:sldMkLst>
      </pc:sldChg>
      <pc:sldChg chg="add del">
        <pc:chgData name="Imke De Graaf" userId="cc68ba0d-e5bd-4583-b730-567f9e444d12" providerId="ADAL" clId="{1D5B8B60-ABF2-43B3-868D-99986BE7EAFD}" dt="2021-04-06T13:37:22.343" v="171" actId="2696"/>
        <pc:sldMkLst>
          <pc:docMk/>
          <pc:sldMk cId="1025930389" sldId="370"/>
        </pc:sldMkLst>
      </pc:sldChg>
      <pc:sldChg chg="add del">
        <pc:chgData name="Imke De Graaf" userId="cc68ba0d-e5bd-4583-b730-567f9e444d12" providerId="ADAL" clId="{1D5B8B60-ABF2-43B3-868D-99986BE7EAFD}" dt="2021-04-06T13:37:19.711" v="170" actId="2696"/>
        <pc:sldMkLst>
          <pc:docMk/>
          <pc:sldMk cId="3427796414" sldId="371"/>
        </pc:sldMkLst>
      </pc:sldChg>
      <pc:sldMasterChg chg="add addSldLayout">
        <pc:chgData name="Imke De Graaf" userId="cc68ba0d-e5bd-4583-b730-567f9e444d12" providerId="ADAL" clId="{1D5B8B60-ABF2-43B3-868D-99986BE7EAFD}" dt="2021-04-06T13:08:11.196" v="0" actId="27028"/>
        <pc:sldMasterMkLst>
          <pc:docMk/>
          <pc:sldMasterMk cId="1922482143" sldId="2147483648"/>
        </pc:sldMasterMkLst>
        <pc:sldLayoutChg chg="add">
          <pc:chgData name="Imke De Graaf" userId="cc68ba0d-e5bd-4583-b730-567f9e444d12" providerId="ADAL" clId="{1D5B8B60-ABF2-43B3-868D-99986BE7EAFD}" dt="2021-04-06T13:08:11.196" v="0" actId="27028"/>
          <pc:sldLayoutMkLst>
            <pc:docMk/>
            <pc:sldMasterMk cId="1922482143" sldId="2147483648"/>
            <pc:sldLayoutMk cId="3834942389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1B20-44A1-4987-8CE2-8C97127B8659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3EBF-02ED-493C-8054-62EF2AC16E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51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vrl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3EBF-02ED-493C-8054-62EF2AC16E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86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43EBF-02ED-493C-8054-62EF2AC16E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35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27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94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83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7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543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81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65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25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949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360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14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154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9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98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083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993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296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178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74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537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281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75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237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889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74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861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382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096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848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86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369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95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34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607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691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536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516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057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115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58D0891-8DC1-40B8-9339-954B235B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480C-A75D-4E29-B170-AB4CD7979C1A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ADA6811-284B-4943-90B3-AD2E27E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959B4E-1B87-4C1B-BE1D-E5691C33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5B75-D86E-4680-B7C1-FDDB6D569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94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9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20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73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29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78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153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38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6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C876-2D93-4C4D-8E1B-4F95EE9C78B5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ED2E-2638-4D79-A4B9-69CDDAB53B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072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5CC609-B217-4579-9B10-A3AC62DC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B896BF-12EA-4B9E-B10C-EA6C508A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BAAED4-4CA9-4B3E-BCBA-2467C520D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480C-A75D-4E29-B170-AB4CD7979C1A}" type="datetimeFigureOut">
              <a:rPr lang="nl-NL" smtClean="0"/>
              <a:t>6-4-2021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B97CE8-2EB7-4DE0-8491-808736749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660AE2-DEE6-42E9-8B28-FFE4DFEA8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5B75-D86E-4680-B7C1-FDDB6D5693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4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50C9704-B5EF-42AB-B485-A56189A3EBEF}"/>
              </a:ext>
            </a:extLst>
          </p:cNvPr>
          <p:cNvSpPr txBox="1">
            <a:spLocks/>
          </p:cNvSpPr>
          <p:nvPr/>
        </p:nvSpPr>
        <p:spPr>
          <a:xfrm>
            <a:off x="685800" y="1157906"/>
            <a:ext cx="7772400" cy="45421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Book" panose="020B0503020102020204" pitchFamily="34" charset="0"/>
              </a:rPr>
              <a:t>CITO </a:t>
            </a:r>
            <a:r>
              <a:rPr lang="en-US" dirty="0" err="1">
                <a:latin typeface="Franklin Gothic Book" panose="020B0503020102020204" pitchFamily="34" charset="0"/>
              </a:rPr>
              <a:t>examentraining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1E7F73-53C0-405B-80E4-A026B01B6B43}"/>
              </a:ext>
            </a:extLst>
          </p:cNvPr>
          <p:cNvSpPr txBox="1"/>
          <p:nvPr/>
        </p:nvSpPr>
        <p:spPr>
          <a:xfrm rot="21410429">
            <a:off x="2561864" y="4064605"/>
            <a:ext cx="4020273" cy="1248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000">
                <a:latin typeface="Franklin Gothic Book" panose="020B0503020102020204" pitchFamily="34" charset="0"/>
              </a:rPr>
              <a:t>leesvaardigheid</a:t>
            </a:r>
            <a:endParaRPr lang="nl-NL" sz="5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7B57CB3-8EEA-4D39-889D-3F0BBF71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604837"/>
            <a:ext cx="7067550" cy="5648325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464962DC-4C74-4068-B5C2-9EE7937A21D4}"/>
              </a:ext>
            </a:extLst>
          </p:cNvPr>
          <p:cNvSpPr/>
          <p:nvPr/>
        </p:nvSpPr>
        <p:spPr>
          <a:xfrm rot="20367823" flipH="1">
            <a:off x="5137752" y="9297"/>
            <a:ext cx="4518131" cy="2428875"/>
          </a:xfrm>
          <a:prstGeom prst="rightArrow">
            <a:avLst>
              <a:gd name="adj1" fmla="val 66617"/>
              <a:gd name="adj2" fmla="val 6166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ranklin Gothic Book" panose="020B0503020102020204" pitchFamily="34" charset="0"/>
              </a:rPr>
              <a:t>Het </a:t>
            </a:r>
            <a:r>
              <a:rPr lang="en-US" sz="2000" dirty="0" err="1">
                <a:latin typeface="Franklin Gothic Book" panose="020B0503020102020204" pitchFamily="34" charset="0"/>
              </a:rPr>
              <a:t>onderwerp</a:t>
            </a:r>
            <a:r>
              <a:rPr lang="en-US" sz="2000" dirty="0">
                <a:latin typeface="Franklin Gothic Book" panose="020B0503020102020204" pitchFamily="34" charset="0"/>
              </a:rPr>
              <a:t> van de</a:t>
            </a:r>
          </a:p>
          <a:p>
            <a:pPr algn="ctr"/>
            <a:r>
              <a:rPr lang="en-US" sz="2000" dirty="0" err="1">
                <a:latin typeface="Franklin Gothic Book" panose="020B0503020102020204" pitchFamily="34" charset="0"/>
              </a:rPr>
              <a:t>tekst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wordt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gegeven</a:t>
            </a:r>
            <a:r>
              <a:rPr lang="en-US" sz="2000" dirty="0">
                <a:latin typeface="Franklin Gothic Book" panose="020B0503020102020204" pitchFamily="34" charset="0"/>
              </a:rPr>
              <a:t>.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4" name="Cirkel: leeg 3">
            <a:extLst>
              <a:ext uri="{FF2B5EF4-FFF2-40B4-BE49-F238E27FC236}">
                <a16:creationId xmlns:a16="http://schemas.microsoft.com/office/drawing/2014/main" id="{50148064-A2FB-4C8F-B512-8F6D3935840A}"/>
              </a:ext>
            </a:extLst>
          </p:cNvPr>
          <p:cNvSpPr/>
          <p:nvPr/>
        </p:nvSpPr>
        <p:spPr>
          <a:xfrm flipH="1" flipV="1">
            <a:off x="3174022" y="938944"/>
            <a:ext cx="798161" cy="798161"/>
          </a:xfrm>
          <a:prstGeom prst="donut">
            <a:avLst>
              <a:gd name="adj" fmla="val 90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79141"/>
            <a:ext cx="7772400" cy="2699718"/>
          </a:xfrm>
        </p:spPr>
        <p:txBody>
          <a:bodyPr anchor="ctr" anchorCtr="0">
            <a:normAutofit fontScale="90000"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Tijdens het lezen van de vraag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bepaal je de vraagsoort </a:t>
            </a:r>
            <a:r>
              <a:rPr lang="nl-NL" dirty="0">
                <a:latin typeface="Franklin Gothic Book" panose="020B0503020102020204" pitchFamily="34" charset="0"/>
              </a:rPr>
              <a:t>en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strategie</a:t>
            </a:r>
            <a:r>
              <a:rPr lang="nl-NL" dirty="0">
                <a:latin typeface="Franklin Gothic Book" panose="020B0503020102020204" pitchFamily="34" charset="0"/>
              </a:rPr>
              <a:t> die daar bij hoort. Soms kun je ook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grote lijn vaststellen</a:t>
            </a:r>
            <a:r>
              <a:rPr lang="nl-NL" dirty="0">
                <a:latin typeface="Franklin Gothic Book" panose="020B0503020102020204" pitchFamily="34" charset="0"/>
              </a:rPr>
              <a:t>.</a:t>
            </a:r>
            <a:endParaRPr lang="nl-NL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85367CD-CFEB-437F-837C-E67146F7B26D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7640F8C-8E51-4115-8A3D-7AE7A90E7D49}"/>
              </a:ext>
            </a:extLst>
          </p:cNvPr>
          <p:cNvSpPr/>
          <p:nvPr/>
        </p:nvSpPr>
        <p:spPr>
          <a:xfrm rot="21231710">
            <a:off x="734395" y="1838143"/>
            <a:ext cx="2523665" cy="1044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latin typeface="Franklin Gothic Book" panose="020B0503020102020204" pitchFamily="34" charset="0"/>
              </a:rPr>
              <a:t>HOE?</a:t>
            </a:r>
          </a:p>
        </p:txBody>
      </p:sp>
    </p:spTree>
    <p:extLst>
      <p:ext uri="{BB962C8B-B14F-4D97-AF65-F5344CB8AC3E}">
        <p14:creationId xmlns:p14="http://schemas.microsoft.com/office/powerpoint/2010/main" val="42322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6"/>
            <a:ext cx="834887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VRAAGSOORTEN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vraag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A4110D3-02DC-4126-8E92-88E82F6E4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69989"/>
              </p:ext>
            </p:extLst>
          </p:nvPr>
        </p:nvGraphicFramePr>
        <p:xfrm>
          <a:off x="637953" y="1393034"/>
          <a:ext cx="8108482" cy="5297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793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594179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  <a:gridCol w="2827510">
                  <a:extLst>
                    <a:ext uri="{9D8B030D-6E8A-4147-A177-3AD203B41FA5}">
                      <a16:colId xmlns:a16="http://schemas.microsoft.com/office/drawing/2014/main" val="1322318609"/>
                    </a:ext>
                  </a:extLst>
                </a:gridCol>
              </a:tblGrid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VRAAGSOORT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HERKENNEN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STRATEGIE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What is the main point made in paragraph 1?</a:t>
                      </a:r>
                      <a:endParaRPr lang="nl-NL" sz="2000" i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titel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plaatje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bron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tekstvorm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vraag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1,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signaalwoorden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expert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Dr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University,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naam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“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citaat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” 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vergelijk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met GL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voorbeeld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namen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plaatsen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getallen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data, </a:t>
                      </a: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for example/for instance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vergelijk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met GL,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citaat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detail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niet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genummerde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statements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relevante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vinden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gaten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Which of the following fits the gap in paragraph 4?</a:t>
                      </a:r>
                      <a:endParaRPr lang="nl-NL" sz="2000" i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tot het gat plus 1 zin,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positief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negatief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1146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open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keuzemogelijkheden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goed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taal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genoeg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informatie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uit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169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GROTE LIJN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025954" y="666252"/>
            <a:ext cx="5149289" cy="93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1ED0E63-CE41-4A7D-9300-DF5B986C5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1585912"/>
            <a:ext cx="6219825" cy="1800225"/>
          </a:xfrm>
          <a:prstGeom prst="rect">
            <a:avLst/>
          </a:prstGeom>
        </p:spPr>
      </p:pic>
      <p:sp>
        <p:nvSpPr>
          <p:cNvPr id="11" name="Kader 10">
            <a:extLst>
              <a:ext uri="{FF2B5EF4-FFF2-40B4-BE49-F238E27FC236}">
                <a16:creationId xmlns:a16="http://schemas.microsoft.com/office/drawing/2014/main" id="{E4D3EA0C-27FE-4B9B-BBD0-8AB46C7FA26F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70CDA93-BF90-453A-AAA4-FCC55C32FD07}"/>
              </a:ext>
            </a:extLst>
          </p:cNvPr>
          <p:cNvSpPr txBox="1"/>
          <p:nvPr/>
        </p:nvSpPr>
        <p:spPr>
          <a:xfrm rot="359518">
            <a:off x="-2303179" y="-5243"/>
            <a:ext cx="11525585" cy="780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kunt</a:t>
            </a:r>
            <a:r>
              <a:rPr lang="en-US" dirty="0">
                <a:latin typeface="Franklin Gothic Book" panose="020B0503020102020204" pitchFamily="34" charset="0"/>
              </a:rPr>
              <a:t> de </a:t>
            </a:r>
            <a:r>
              <a:rPr lang="en-US" dirty="0" err="1">
                <a:latin typeface="Franklin Gothic Book" panose="020B0503020102020204" pitchFamily="34" charset="0"/>
              </a:rPr>
              <a:t>grote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lijn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ontdekken</a:t>
            </a:r>
            <a:r>
              <a:rPr lang="en-US" dirty="0">
                <a:latin typeface="Franklin Gothic Book" panose="020B0503020102020204" pitchFamily="34" charset="0"/>
              </a:rPr>
              <a:t> met </a:t>
            </a:r>
            <a:r>
              <a:rPr lang="en-US" dirty="0" err="1">
                <a:latin typeface="Franklin Gothic Book" panose="020B0503020102020204" pitchFamily="34" charset="0"/>
              </a:rPr>
              <a:t>behulp</a:t>
            </a:r>
            <a:r>
              <a:rPr lang="en-US" dirty="0">
                <a:latin typeface="Franklin Gothic Book" panose="020B0503020102020204" pitchFamily="34" charset="0"/>
              </a:rPr>
              <a:t> van: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B5DEFD6-E298-4E61-89B8-DB7CD91E2F61}"/>
              </a:ext>
            </a:extLst>
          </p:cNvPr>
          <p:cNvSpPr txBox="1"/>
          <p:nvPr/>
        </p:nvSpPr>
        <p:spPr>
          <a:xfrm rot="359518">
            <a:off x="6050239" y="1083306"/>
            <a:ext cx="2527900" cy="18649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titel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plaatje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tekstvorm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vraag</a:t>
            </a:r>
            <a:r>
              <a:rPr lang="en-US" dirty="0">
                <a:latin typeface="Franklin Gothic Book" panose="020B0503020102020204" pitchFamily="34" charset="0"/>
              </a:rPr>
              <a:t> 1</a:t>
            </a: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signaalwoorden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bron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780D763-83C1-41FF-AD24-6334AA05A2D6}"/>
              </a:ext>
            </a:extLst>
          </p:cNvPr>
          <p:cNvSpPr txBox="1"/>
          <p:nvPr/>
        </p:nvSpPr>
        <p:spPr>
          <a:xfrm rot="21033401">
            <a:off x="659966" y="3674685"/>
            <a:ext cx="3186983" cy="23262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De </a:t>
            </a:r>
            <a:r>
              <a:rPr lang="en-US" dirty="0" err="1">
                <a:latin typeface="Franklin Gothic Book" panose="020B0503020102020204" pitchFamily="34" charset="0"/>
              </a:rPr>
              <a:t>grote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lijn</a:t>
            </a:r>
            <a:r>
              <a:rPr lang="en-US" dirty="0">
                <a:latin typeface="Franklin Gothic Book" panose="020B0503020102020204" pitchFamily="34" charset="0"/>
              </a:rPr>
              <a:t> is het </a:t>
            </a:r>
            <a:r>
              <a:rPr lang="en-US" dirty="0" err="1">
                <a:latin typeface="Franklin Gothic Book" panose="020B0503020102020204" pitchFamily="34" charset="0"/>
              </a:rPr>
              <a:t>onderwerp</a:t>
            </a:r>
            <a:r>
              <a:rPr lang="en-US" dirty="0">
                <a:latin typeface="Franklin Gothic Book" panose="020B0503020102020204" pitchFamily="34" charset="0"/>
              </a:rPr>
              <a:t> van de </a:t>
            </a:r>
            <a:r>
              <a:rPr lang="en-US" dirty="0" err="1">
                <a:latin typeface="Franklin Gothic Book" panose="020B0503020102020204" pitchFamily="34" charset="0"/>
              </a:rPr>
              <a:t>tekst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en</a:t>
            </a:r>
            <a:r>
              <a:rPr lang="en-US" dirty="0">
                <a:latin typeface="Franklin Gothic Book" panose="020B0503020102020204" pitchFamily="34" charset="0"/>
              </a:rPr>
              <a:t> wat de auteur </a:t>
            </a:r>
            <a:r>
              <a:rPr lang="en-US" dirty="0" err="1">
                <a:latin typeface="Franklin Gothic Book" panose="020B0503020102020204" pitchFamily="34" charset="0"/>
              </a:rPr>
              <a:t>daarvan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vindt</a:t>
            </a:r>
            <a:r>
              <a:rPr lang="en-US" dirty="0">
                <a:latin typeface="Franklin Gothic Book" panose="020B0503020102020204" pitchFamily="34" charset="0"/>
              </a:rPr>
              <a:t>. </a:t>
            </a:r>
            <a:r>
              <a:rPr lang="en-US" dirty="0" err="1">
                <a:latin typeface="Franklin Gothic Book" panose="020B0503020102020204" pitchFamily="34" charset="0"/>
              </a:rPr>
              <a:t>Soms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wijkt</a:t>
            </a:r>
            <a:r>
              <a:rPr lang="en-US" dirty="0">
                <a:latin typeface="Franklin Gothic Book" panose="020B0503020102020204" pitchFamily="34" charset="0"/>
              </a:rPr>
              <a:t> de auteur of </a:t>
            </a:r>
            <a:r>
              <a:rPr lang="en-US" dirty="0" err="1">
                <a:latin typeface="Franklin Gothic Book" panose="020B0503020102020204" pitchFamily="34" charset="0"/>
              </a:rPr>
              <a:t>een</a:t>
            </a:r>
            <a:r>
              <a:rPr lang="en-US" dirty="0">
                <a:latin typeface="Franklin Gothic Book" panose="020B0503020102020204" pitchFamily="34" charset="0"/>
              </a:rPr>
              <a:t> expert </a:t>
            </a:r>
            <a:r>
              <a:rPr lang="en-US" dirty="0" err="1">
                <a:latin typeface="Franklin Gothic Book" panose="020B0503020102020204" pitchFamily="34" charset="0"/>
              </a:rPr>
              <a:t>daar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kort</a:t>
            </a:r>
            <a:r>
              <a:rPr lang="en-US" dirty="0">
                <a:latin typeface="Franklin Gothic Book" panose="020B0503020102020204" pitchFamily="34" charset="0"/>
              </a:rPr>
              <a:t> van </a:t>
            </a:r>
            <a:r>
              <a:rPr lang="en-US" dirty="0" err="1">
                <a:latin typeface="Franklin Gothic Book" panose="020B0503020102020204" pitchFamily="34" charset="0"/>
              </a:rPr>
              <a:t>af</a:t>
            </a:r>
            <a:r>
              <a:rPr lang="en-US" dirty="0">
                <a:latin typeface="Franklin Gothic Book" panose="020B0503020102020204" pitchFamily="34" charset="0"/>
              </a:rPr>
              <a:t>; </a:t>
            </a:r>
            <a:r>
              <a:rPr lang="en-US" dirty="0" err="1">
                <a:latin typeface="Franklin Gothic Book" panose="020B0503020102020204" pitchFamily="34" charset="0"/>
              </a:rPr>
              <a:t>dat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zal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altijd</a:t>
            </a:r>
            <a:r>
              <a:rPr lang="en-US" dirty="0">
                <a:latin typeface="Franklin Gothic Book" panose="020B0503020102020204" pitchFamily="34" charset="0"/>
              </a:rPr>
              <a:t> met </a:t>
            </a:r>
            <a:r>
              <a:rPr lang="en-US" dirty="0" err="1">
                <a:latin typeface="Franklin Gothic Book" panose="020B0503020102020204" pitchFamily="34" charset="0"/>
              </a:rPr>
              <a:t>signaalwoorden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gebeuren</a:t>
            </a:r>
            <a:r>
              <a:rPr lang="en-US" dirty="0">
                <a:latin typeface="Franklin Gothic Book" panose="020B0503020102020204" pitchFamily="34" charset="0"/>
              </a:rPr>
              <a:t>.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03487F1-55C6-4C7D-AF4E-13465837F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421" y="2268092"/>
            <a:ext cx="4596098" cy="175221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7F8683-C12F-408E-BA2D-159B8DEA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560" y="3987321"/>
            <a:ext cx="4630865" cy="1182053"/>
          </a:xfrm>
          <a:prstGeom prst="rect">
            <a:avLst/>
          </a:prstGeom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0788838-3F11-460A-8498-023512DE68AE}"/>
              </a:ext>
            </a:extLst>
          </p:cNvPr>
          <p:cNvSpPr txBox="1">
            <a:spLocks/>
          </p:cNvSpPr>
          <p:nvPr/>
        </p:nvSpPr>
        <p:spPr>
          <a:xfrm>
            <a:off x="2121315" y="324903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FDFC08-AE60-4455-B021-9B074FBED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336" y="848884"/>
            <a:ext cx="5201031" cy="5694712"/>
          </a:xfrm>
          <a:prstGeom prst="rect">
            <a:avLst/>
          </a:prstGeom>
        </p:spPr>
      </p:pic>
      <p:sp>
        <p:nvSpPr>
          <p:cNvPr id="15" name="Kader 14">
            <a:extLst>
              <a:ext uri="{FF2B5EF4-FFF2-40B4-BE49-F238E27FC236}">
                <a16:creationId xmlns:a16="http://schemas.microsoft.com/office/drawing/2014/main" id="{08B28E6E-FEEC-4BF1-ACB2-264BD8215967}"/>
              </a:ext>
            </a:extLst>
          </p:cNvPr>
          <p:cNvSpPr/>
          <p:nvPr/>
        </p:nvSpPr>
        <p:spPr>
          <a:xfrm rot="218493">
            <a:off x="3435639" y="193288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Cirkel: leeg 15">
            <a:extLst>
              <a:ext uri="{FF2B5EF4-FFF2-40B4-BE49-F238E27FC236}">
                <a16:creationId xmlns:a16="http://schemas.microsoft.com/office/drawing/2014/main" id="{8174963B-D19B-49FF-B714-60764CBA5816}"/>
              </a:ext>
            </a:extLst>
          </p:cNvPr>
          <p:cNvSpPr/>
          <p:nvPr/>
        </p:nvSpPr>
        <p:spPr>
          <a:xfrm flipH="1" flipV="1">
            <a:off x="2828628" y="1327687"/>
            <a:ext cx="2201161" cy="2201161"/>
          </a:xfrm>
          <a:prstGeom prst="donut">
            <a:avLst>
              <a:gd name="adj" fmla="val 376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Cirkel: leeg 16">
            <a:extLst>
              <a:ext uri="{FF2B5EF4-FFF2-40B4-BE49-F238E27FC236}">
                <a16:creationId xmlns:a16="http://schemas.microsoft.com/office/drawing/2014/main" id="{AAFE1F36-C2BC-4BB7-B102-5B8EB8B725E8}"/>
              </a:ext>
            </a:extLst>
          </p:cNvPr>
          <p:cNvSpPr/>
          <p:nvPr/>
        </p:nvSpPr>
        <p:spPr>
          <a:xfrm flipH="1" flipV="1">
            <a:off x="290691" y="512110"/>
            <a:ext cx="1898380" cy="1898380"/>
          </a:xfrm>
          <a:prstGeom prst="donut">
            <a:avLst>
              <a:gd name="adj" fmla="val 469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Cirkel: leeg 18">
            <a:extLst>
              <a:ext uri="{FF2B5EF4-FFF2-40B4-BE49-F238E27FC236}">
                <a16:creationId xmlns:a16="http://schemas.microsoft.com/office/drawing/2014/main" id="{9E1E7894-7A1A-49E6-8E69-71D6AE7D9C20}"/>
              </a:ext>
            </a:extLst>
          </p:cNvPr>
          <p:cNvSpPr/>
          <p:nvPr/>
        </p:nvSpPr>
        <p:spPr>
          <a:xfrm flipH="1" flipV="1">
            <a:off x="4998371" y="4498474"/>
            <a:ext cx="1031839" cy="1031839"/>
          </a:xfrm>
          <a:prstGeom prst="donut">
            <a:avLst>
              <a:gd name="adj" fmla="val 83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173C381-3FC4-4E2B-B616-25A277920E1F}"/>
              </a:ext>
            </a:extLst>
          </p:cNvPr>
          <p:cNvSpPr txBox="1"/>
          <p:nvPr/>
        </p:nvSpPr>
        <p:spPr>
          <a:xfrm rot="359518">
            <a:off x="-2303179" y="-5243"/>
            <a:ext cx="11525585" cy="780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kunt</a:t>
            </a:r>
            <a:r>
              <a:rPr lang="en-US" dirty="0">
                <a:latin typeface="Franklin Gothic Book" panose="020B0503020102020204" pitchFamily="34" charset="0"/>
              </a:rPr>
              <a:t> de </a:t>
            </a:r>
            <a:r>
              <a:rPr lang="en-US" dirty="0" err="1">
                <a:latin typeface="Franklin Gothic Book" panose="020B0503020102020204" pitchFamily="34" charset="0"/>
              </a:rPr>
              <a:t>grote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lijn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ontdekken</a:t>
            </a:r>
            <a:r>
              <a:rPr lang="en-US" dirty="0">
                <a:latin typeface="Franklin Gothic Book" panose="020B0503020102020204" pitchFamily="34" charset="0"/>
              </a:rPr>
              <a:t> met </a:t>
            </a:r>
            <a:r>
              <a:rPr lang="en-US" dirty="0" err="1">
                <a:latin typeface="Franklin Gothic Book" panose="020B0503020102020204" pitchFamily="34" charset="0"/>
              </a:rPr>
              <a:t>behulp</a:t>
            </a:r>
            <a:r>
              <a:rPr lang="en-US" dirty="0">
                <a:latin typeface="Franklin Gothic Book" panose="020B0503020102020204" pitchFamily="34" charset="0"/>
              </a:rPr>
              <a:t> van: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CA42AAD-244D-44C7-B896-CFF1CE6FCE98}"/>
              </a:ext>
            </a:extLst>
          </p:cNvPr>
          <p:cNvSpPr txBox="1"/>
          <p:nvPr/>
        </p:nvSpPr>
        <p:spPr>
          <a:xfrm rot="359518">
            <a:off x="6050239" y="1083306"/>
            <a:ext cx="2527900" cy="18649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titel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plaatje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tekstvorm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vraag</a:t>
            </a:r>
            <a:r>
              <a:rPr lang="en-US" dirty="0">
                <a:latin typeface="Franklin Gothic Book" panose="020B0503020102020204" pitchFamily="34" charset="0"/>
              </a:rPr>
              <a:t> 1</a:t>
            </a: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signaalwoorden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bron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GROTE LIJN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1ED0E63-CE41-4A7D-9300-DF5B986C5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1585912"/>
            <a:ext cx="6219825" cy="1800225"/>
          </a:xfrm>
          <a:prstGeom prst="rect">
            <a:avLst/>
          </a:prstGeom>
        </p:spPr>
      </p:pic>
      <p:sp>
        <p:nvSpPr>
          <p:cNvPr id="11" name="Kader 10">
            <a:extLst>
              <a:ext uri="{FF2B5EF4-FFF2-40B4-BE49-F238E27FC236}">
                <a16:creationId xmlns:a16="http://schemas.microsoft.com/office/drawing/2014/main" id="{E4D3EA0C-27FE-4B9B-BBD0-8AB46C7FA26F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5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03487F1-55C6-4C7D-AF4E-13465837F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421" y="2268092"/>
            <a:ext cx="4596098" cy="175221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7F8683-C12F-408E-BA2D-159B8DEA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560" y="3987321"/>
            <a:ext cx="4630865" cy="1182053"/>
          </a:xfrm>
          <a:prstGeom prst="rect">
            <a:avLst/>
          </a:prstGeom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0788838-3F11-460A-8498-023512DE68AE}"/>
              </a:ext>
            </a:extLst>
          </p:cNvPr>
          <p:cNvSpPr txBox="1">
            <a:spLocks/>
          </p:cNvSpPr>
          <p:nvPr/>
        </p:nvSpPr>
        <p:spPr>
          <a:xfrm>
            <a:off x="2121315" y="324903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FDFC08-AE60-4455-B021-9B074FBED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336" y="848884"/>
            <a:ext cx="5201031" cy="5694712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24F45EC7-FBB0-403A-ADCE-D0463D778390}"/>
              </a:ext>
            </a:extLst>
          </p:cNvPr>
          <p:cNvSpPr/>
          <p:nvPr/>
        </p:nvSpPr>
        <p:spPr>
          <a:xfrm>
            <a:off x="257830" y="3568700"/>
            <a:ext cx="4412685" cy="4516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7D4ADA49-E926-4E78-AFF1-197C9C4B50B4}"/>
              </a:ext>
            </a:extLst>
          </p:cNvPr>
          <p:cNvSpPr/>
          <p:nvPr/>
        </p:nvSpPr>
        <p:spPr>
          <a:xfrm>
            <a:off x="254000" y="4020311"/>
            <a:ext cx="879475" cy="1611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38C0D9A-6C3A-4A1A-8602-8FB5C6C9FC1C}"/>
              </a:ext>
            </a:extLst>
          </p:cNvPr>
          <p:cNvSpPr/>
          <p:nvPr/>
        </p:nvSpPr>
        <p:spPr>
          <a:xfrm>
            <a:off x="257830" y="4343399"/>
            <a:ext cx="4412685" cy="6191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FC478A1-FD18-4BCC-8B6C-6CECD52C769F}"/>
              </a:ext>
            </a:extLst>
          </p:cNvPr>
          <p:cNvSpPr/>
          <p:nvPr/>
        </p:nvSpPr>
        <p:spPr>
          <a:xfrm>
            <a:off x="254000" y="4962524"/>
            <a:ext cx="2270125" cy="1611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Kader 14">
            <a:extLst>
              <a:ext uri="{FF2B5EF4-FFF2-40B4-BE49-F238E27FC236}">
                <a16:creationId xmlns:a16="http://schemas.microsoft.com/office/drawing/2014/main" id="{08B28E6E-FEEC-4BF1-ACB2-264BD8215967}"/>
              </a:ext>
            </a:extLst>
          </p:cNvPr>
          <p:cNvSpPr/>
          <p:nvPr/>
        </p:nvSpPr>
        <p:spPr>
          <a:xfrm rot="218493">
            <a:off x="3435639" y="193288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E139162-838A-4B3E-9001-F84DE6702983}"/>
              </a:ext>
            </a:extLst>
          </p:cNvPr>
          <p:cNvSpPr/>
          <p:nvPr/>
        </p:nvSpPr>
        <p:spPr>
          <a:xfrm>
            <a:off x="490874" y="4182235"/>
            <a:ext cx="4179641" cy="1611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6E903A5-A024-4587-AE98-33690852E723}"/>
              </a:ext>
            </a:extLst>
          </p:cNvPr>
          <p:cNvSpPr/>
          <p:nvPr/>
        </p:nvSpPr>
        <p:spPr>
          <a:xfrm>
            <a:off x="490874" y="3404361"/>
            <a:ext cx="4179641" cy="1611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2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11" grpId="0" animBg="1"/>
      <p:bldP spid="12" grpId="0" animBg="1"/>
      <p:bldP spid="14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GROTE LIJN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1ED0E63-CE41-4A7D-9300-DF5B986C5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1585912"/>
            <a:ext cx="6219825" cy="18002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E5C8BB7-AEEC-4C0D-A7EA-654AD3FA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7" y="3650771"/>
            <a:ext cx="6296025" cy="235267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FB9AB51-FD9F-43B0-8260-B8EBB16B1C8B}"/>
              </a:ext>
            </a:extLst>
          </p:cNvPr>
          <p:cNvSpPr/>
          <p:nvPr/>
        </p:nvSpPr>
        <p:spPr>
          <a:xfrm>
            <a:off x="1781830" y="3848100"/>
            <a:ext cx="5976282" cy="66674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05880DE-5615-4DDE-9B13-ED41E52AF9BD}"/>
              </a:ext>
            </a:extLst>
          </p:cNvPr>
          <p:cNvSpPr/>
          <p:nvPr/>
        </p:nvSpPr>
        <p:spPr>
          <a:xfrm>
            <a:off x="1781830" y="4914900"/>
            <a:ext cx="5976282" cy="866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5EEE0FD-40A3-4009-BBAA-D1EA2C183535}"/>
              </a:ext>
            </a:extLst>
          </p:cNvPr>
          <p:cNvSpPr/>
          <p:nvPr/>
        </p:nvSpPr>
        <p:spPr>
          <a:xfrm>
            <a:off x="1781830" y="5781675"/>
            <a:ext cx="3075920" cy="22177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81D5368-F6A6-4C32-BE21-C2A9D7801F7E}"/>
              </a:ext>
            </a:extLst>
          </p:cNvPr>
          <p:cNvSpPr/>
          <p:nvPr/>
        </p:nvSpPr>
        <p:spPr>
          <a:xfrm>
            <a:off x="1781830" y="4514849"/>
            <a:ext cx="1161395" cy="2095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6D7E2F4-D4C5-401C-8F3E-9B86E88B269D}"/>
              </a:ext>
            </a:extLst>
          </p:cNvPr>
          <p:cNvSpPr/>
          <p:nvPr/>
        </p:nvSpPr>
        <p:spPr>
          <a:xfrm>
            <a:off x="2058055" y="3638549"/>
            <a:ext cx="5700057" cy="2095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6A21DE4-6B7F-4433-982C-7343512F1ED9}"/>
              </a:ext>
            </a:extLst>
          </p:cNvPr>
          <p:cNvSpPr/>
          <p:nvPr/>
        </p:nvSpPr>
        <p:spPr>
          <a:xfrm>
            <a:off x="2058055" y="4724400"/>
            <a:ext cx="5700057" cy="1904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Kader 3">
            <a:extLst>
              <a:ext uri="{FF2B5EF4-FFF2-40B4-BE49-F238E27FC236}">
                <a16:creationId xmlns:a16="http://schemas.microsoft.com/office/drawing/2014/main" id="{B1C59A44-82A8-49B1-9941-9E91ED8C0F3C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Cirkel: leeg 17">
            <a:extLst>
              <a:ext uri="{FF2B5EF4-FFF2-40B4-BE49-F238E27FC236}">
                <a16:creationId xmlns:a16="http://schemas.microsoft.com/office/drawing/2014/main" id="{05817513-C574-4D66-9D8A-9CA85488CB51}"/>
              </a:ext>
            </a:extLst>
          </p:cNvPr>
          <p:cNvSpPr/>
          <p:nvPr/>
        </p:nvSpPr>
        <p:spPr>
          <a:xfrm flipH="1" flipV="1">
            <a:off x="1720717" y="2182271"/>
            <a:ext cx="397553" cy="397553"/>
          </a:xfrm>
          <a:prstGeom prst="donut">
            <a:avLst>
              <a:gd name="adj" fmla="val 1648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3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GROTE LIJN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0B7B6A-9B0E-4802-8B0F-F8DEF29C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601" y="1844941"/>
            <a:ext cx="4829175" cy="11906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424FA19-81D8-4AE4-A2DE-C86008F75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77" y="3934934"/>
            <a:ext cx="6296025" cy="11049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FB9AB51-FD9F-43B0-8260-B8EBB16B1C8B}"/>
              </a:ext>
            </a:extLst>
          </p:cNvPr>
          <p:cNvSpPr/>
          <p:nvPr/>
        </p:nvSpPr>
        <p:spPr>
          <a:xfrm>
            <a:off x="1710720" y="4160120"/>
            <a:ext cx="5938182" cy="65000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9E8FAC5-8DEE-4452-B3B4-B5E6E018A159}"/>
              </a:ext>
            </a:extLst>
          </p:cNvPr>
          <p:cNvSpPr/>
          <p:nvPr/>
        </p:nvSpPr>
        <p:spPr>
          <a:xfrm>
            <a:off x="1977420" y="3930412"/>
            <a:ext cx="5671482" cy="2297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5E91B77-E1A3-4ACA-84B4-2E6167734C77}"/>
              </a:ext>
            </a:extLst>
          </p:cNvPr>
          <p:cNvSpPr/>
          <p:nvPr/>
        </p:nvSpPr>
        <p:spPr>
          <a:xfrm>
            <a:off x="1710720" y="4810126"/>
            <a:ext cx="1680180" cy="2297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Kader 15">
            <a:extLst>
              <a:ext uri="{FF2B5EF4-FFF2-40B4-BE49-F238E27FC236}">
                <a16:creationId xmlns:a16="http://schemas.microsoft.com/office/drawing/2014/main" id="{8C50F063-F914-4BD3-84A0-3F91102F229F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Cirkel: leeg 16">
            <a:extLst>
              <a:ext uri="{FF2B5EF4-FFF2-40B4-BE49-F238E27FC236}">
                <a16:creationId xmlns:a16="http://schemas.microsoft.com/office/drawing/2014/main" id="{C3A0C596-5D96-493E-BA45-9B9BFA343117}"/>
              </a:ext>
            </a:extLst>
          </p:cNvPr>
          <p:cNvSpPr/>
          <p:nvPr/>
        </p:nvSpPr>
        <p:spPr>
          <a:xfrm flipH="1" flipV="1">
            <a:off x="2042359" y="2672050"/>
            <a:ext cx="397553" cy="397553"/>
          </a:xfrm>
          <a:prstGeom prst="donut">
            <a:avLst>
              <a:gd name="adj" fmla="val 1648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6"/>
            <a:ext cx="834887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VRAAGSOORTEN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vraag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A4110D3-02DC-4126-8E92-88E82F6E4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32031"/>
              </p:ext>
            </p:extLst>
          </p:nvPr>
        </p:nvGraphicFramePr>
        <p:xfrm>
          <a:off x="637953" y="1393034"/>
          <a:ext cx="8108482" cy="5297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793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594179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  <a:gridCol w="2827510">
                  <a:extLst>
                    <a:ext uri="{9D8B030D-6E8A-4147-A177-3AD203B41FA5}">
                      <a16:colId xmlns:a16="http://schemas.microsoft.com/office/drawing/2014/main" val="1322318609"/>
                    </a:ext>
                  </a:extLst>
                </a:gridCol>
              </a:tblGrid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VRAAGSOORT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HERKENNEN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STRATEGIE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What is the main point made in paragraph 1?</a:t>
                      </a:r>
                      <a:endParaRPr lang="nl-NL" sz="2000" i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titel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plaatje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bron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tekstvorm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vraag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1,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signaalwoorden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expert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Dr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University,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naam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“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citaat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” 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vergelijk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met GL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voorbeeld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namen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plaatsen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getallen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data, </a:t>
                      </a: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for example/for instance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detail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niet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genummerde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statements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relevante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vinden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gaten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Which of the following fits the gap in paragraph 4?</a:t>
                      </a:r>
                      <a:endParaRPr lang="nl-NL" sz="2000" i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tot het gat plus 1 zin,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positief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negatief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1146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open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keuzemogelijkheden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goed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taal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genoeg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informatie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uit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44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5824439-9120-40B5-9123-D9548FBA4789}"/>
              </a:ext>
            </a:extLst>
          </p:cNvPr>
          <p:cNvSpPr txBox="1"/>
          <p:nvPr/>
        </p:nvSpPr>
        <p:spPr>
          <a:xfrm>
            <a:off x="660708" y="412661"/>
            <a:ext cx="84832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1" dirty="0"/>
              <a:t>Wat moeten jullie leren?</a:t>
            </a:r>
          </a:p>
          <a:p>
            <a:endParaRPr lang="nl-NL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350" dirty="0"/>
              <a:t>Hoe zit een tekst in elkaar.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350" dirty="0"/>
              <a:t>Inzicht in de structuur. </a:t>
            </a:r>
          </a:p>
          <a:p>
            <a:r>
              <a:rPr lang="nl-NL" sz="1350" dirty="0"/>
              <a:t>	SIGNAALWOORDEN en hun functie  (</a:t>
            </a:r>
            <a:r>
              <a:rPr lang="nl-NL" sz="1350" dirty="0" err="1"/>
              <a:t>highlighten</a:t>
            </a:r>
            <a:r>
              <a:rPr lang="nl-NL" sz="135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350" dirty="0"/>
              <a:t>Grote lijn er uit kunnen halen.</a:t>
            </a:r>
          </a:p>
          <a:p>
            <a:r>
              <a:rPr lang="nl-NL" sz="1350" dirty="0"/>
              <a:t>	b.v. Hoeveel argumenten </a:t>
            </a:r>
          </a:p>
          <a:p>
            <a:r>
              <a:rPr lang="nl-NL" sz="1350" dirty="0"/>
              <a:t>	Is de tekst positief/negatief van toon.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350" dirty="0"/>
              <a:t>Doorhebben met wat voor vraag je te maken hebt.</a:t>
            </a:r>
          </a:p>
          <a:p>
            <a:r>
              <a:rPr lang="nl-NL" sz="1350" dirty="0"/>
              <a:t>	Strategie daarbij weten.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350" dirty="0"/>
              <a:t>Foute antwoorden er uit halen. </a:t>
            </a:r>
          </a:p>
          <a:p>
            <a:r>
              <a:rPr lang="nl-NL" sz="1350" dirty="0"/>
              <a:t>	Geen antwoord noteren waarvan je had kunnen weten dat het fout was.</a:t>
            </a:r>
          </a:p>
          <a:p>
            <a:endParaRPr lang="nl-NL" sz="1350" dirty="0"/>
          </a:p>
          <a:p>
            <a:r>
              <a:rPr lang="nl-NL" sz="1350" dirty="0"/>
              <a:t>Onvoldoende voor de SSL lijst? Slechte uitgangspositie. Dus opnieuw leren!!!!</a:t>
            </a:r>
          </a:p>
          <a:p>
            <a:endParaRPr lang="nl-NL" sz="1350" dirty="0"/>
          </a:p>
          <a:p>
            <a:endParaRPr lang="nl-NL" sz="1350" dirty="0"/>
          </a:p>
          <a:p>
            <a:r>
              <a:rPr lang="nl-NL" sz="1350" dirty="0"/>
              <a:t>Stappen: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350" dirty="0"/>
              <a:t>Soort vraag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350" dirty="0"/>
              <a:t>Strategie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nl-NL" sz="1350" dirty="0">
                <a:solidFill>
                  <a:prstClr val="black"/>
                </a:solidFill>
              </a:rPr>
              <a:t>Grote lijn</a:t>
            </a:r>
            <a:endParaRPr lang="nl-NL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350" dirty="0"/>
              <a:t>Welke signaalwoorden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350" dirty="0"/>
          </a:p>
          <a:p>
            <a:pPr lvl="0"/>
            <a:r>
              <a:rPr lang="nl-NL" sz="1350" b="1" dirty="0">
                <a:solidFill>
                  <a:prstClr val="black"/>
                </a:solidFill>
              </a:rPr>
              <a:t>Het artikel</a:t>
            </a:r>
            <a:r>
              <a:rPr lang="nl-NL" sz="1350" dirty="0">
                <a:solidFill>
                  <a:prstClr val="black"/>
                </a:solidFill>
              </a:rPr>
              <a:t> (hoe zit het in elkaar)</a:t>
            </a:r>
          </a:p>
          <a:p>
            <a:pPr lvl="0"/>
            <a:endParaRPr lang="nl-NL" sz="1350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r>
              <a:rPr lang="nl-NL" sz="1350" dirty="0">
                <a:solidFill>
                  <a:prstClr val="black"/>
                </a:solidFill>
              </a:rPr>
              <a:t>Introductie onderwerp    	</a:t>
            </a:r>
          </a:p>
          <a:p>
            <a:pPr marL="342900" lvl="0" indent="-342900">
              <a:buFontTx/>
              <a:buAutoNum type="arabicPeriod"/>
            </a:pPr>
            <a:r>
              <a:rPr lang="nl-NL" sz="1350" dirty="0">
                <a:solidFill>
                  <a:prstClr val="black"/>
                </a:solidFill>
              </a:rPr>
              <a:t>Argumenten: 	voor en tegen</a:t>
            </a:r>
          </a:p>
          <a:p>
            <a:pPr lvl="0"/>
            <a:r>
              <a:rPr lang="nl-NL" sz="1350" dirty="0">
                <a:solidFill>
                  <a:prstClr val="black"/>
                </a:solidFill>
              </a:rPr>
              <a:t>3.     Expert:		Wat zeggen ze? Aan welke kant staan ze?</a:t>
            </a:r>
          </a:p>
          <a:p>
            <a:pPr lvl="0"/>
            <a:r>
              <a:rPr lang="nl-NL" sz="1350" dirty="0">
                <a:solidFill>
                  <a:prstClr val="black"/>
                </a:solidFill>
              </a:rPr>
              <a:t>4.      Voorbeelden</a:t>
            </a:r>
          </a:p>
          <a:p>
            <a:pPr lvl="0"/>
            <a:r>
              <a:rPr lang="nl-NL" sz="1350" dirty="0">
                <a:solidFill>
                  <a:prstClr val="black"/>
                </a:solidFill>
              </a:rPr>
              <a:t>    </a:t>
            </a:r>
          </a:p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17472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EXPERT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510496" y="690222"/>
            <a:ext cx="5149289" cy="93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Kader 10">
            <a:extLst>
              <a:ext uri="{FF2B5EF4-FFF2-40B4-BE49-F238E27FC236}">
                <a16:creationId xmlns:a16="http://schemas.microsoft.com/office/drawing/2014/main" id="{C8F88EEC-CDB2-42BF-8AC9-434F2B1A1858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D7C344F-8B05-4DAA-951F-72CD0411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818167"/>
            <a:ext cx="5724525" cy="14097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AA72BDB-90FF-4CB9-9DE6-6947E1CD8293}"/>
              </a:ext>
            </a:extLst>
          </p:cNvPr>
          <p:cNvSpPr txBox="1"/>
          <p:nvPr/>
        </p:nvSpPr>
        <p:spPr>
          <a:xfrm rot="359518">
            <a:off x="-122009" y="108914"/>
            <a:ext cx="9338440" cy="780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herkent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expertvragen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aan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gebruik</a:t>
            </a:r>
            <a:r>
              <a:rPr lang="en-US" dirty="0">
                <a:latin typeface="Franklin Gothic Book" panose="020B0503020102020204" pitchFamily="34" charset="0"/>
              </a:rPr>
              <a:t> van: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2A8CCA-871D-4A37-915E-D2A5ED792BBF}"/>
              </a:ext>
            </a:extLst>
          </p:cNvPr>
          <p:cNvSpPr txBox="1"/>
          <p:nvPr/>
        </p:nvSpPr>
        <p:spPr>
          <a:xfrm rot="359518">
            <a:off x="6330844" y="1109827"/>
            <a:ext cx="2527900" cy="18649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Dr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University</a:t>
            </a: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naam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“</a:t>
            </a:r>
            <a:r>
              <a:rPr lang="en-US" dirty="0" err="1">
                <a:latin typeface="Franklin Gothic Book" panose="020B0503020102020204" pitchFamily="34" charset="0"/>
              </a:rPr>
              <a:t>citaat</a:t>
            </a:r>
            <a:r>
              <a:rPr lang="en-US" dirty="0">
                <a:latin typeface="Franklin Gothic Book" panose="020B0503020102020204" pitchFamily="34" charset="0"/>
              </a:rPr>
              <a:t>”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0788838-3F11-460A-8498-023512DE68AE}"/>
              </a:ext>
            </a:extLst>
          </p:cNvPr>
          <p:cNvSpPr txBox="1">
            <a:spLocks/>
          </p:cNvSpPr>
          <p:nvPr/>
        </p:nvSpPr>
        <p:spPr>
          <a:xfrm>
            <a:off x="2121315" y="324903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D8F662F-6D2B-4151-A77F-EC1C6447A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543" y="825216"/>
            <a:ext cx="4973955" cy="529399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EB199AC-B3FA-4B79-93C4-AEA21383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10" y="1376433"/>
            <a:ext cx="4627245" cy="18402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76EAFC6-41FD-4D07-8001-B098119446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7" t="2439"/>
          <a:stretch/>
        </p:blipFill>
        <p:spPr>
          <a:xfrm>
            <a:off x="4572000" y="3181350"/>
            <a:ext cx="4364127" cy="2016513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24F45EC7-FBB0-403A-ADCE-D0463D778390}"/>
              </a:ext>
            </a:extLst>
          </p:cNvPr>
          <p:cNvSpPr/>
          <p:nvPr/>
        </p:nvSpPr>
        <p:spPr>
          <a:xfrm>
            <a:off x="4752975" y="3633788"/>
            <a:ext cx="4183152" cy="2905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7D4ADA49-E926-4E78-AFF1-197C9C4B50B4}"/>
              </a:ext>
            </a:extLst>
          </p:cNvPr>
          <p:cNvSpPr/>
          <p:nvPr/>
        </p:nvSpPr>
        <p:spPr>
          <a:xfrm>
            <a:off x="4752974" y="3924299"/>
            <a:ext cx="1581151" cy="1524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Kader 23">
            <a:extLst>
              <a:ext uri="{FF2B5EF4-FFF2-40B4-BE49-F238E27FC236}">
                <a16:creationId xmlns:a16="http://schemas.microsoft.com/office/drawing/2014/main" id="{B251907B-3AA4-461E-8BEB-EBB7E6381175}"/>
              </a:ext>
            </a:extLst>
          </p:cNvPr>
          <p:cNvSpPr/>
          <p:nvPr/>
        </p:nvSpPr>
        <p:spPr>
          <a:xfrm rot="218493">
            <a:off x="3435639" y="193288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Cirkel: leeg 24">
            <a:extLst>
              <a:ext uri="{FF2B5EF4-FFF2-40B4-BE49-F238E27FC236}">
                <a16:creationId xmlns:a16="http://schemas.microsoft.com/office/drawing/2014/main" id="{14C19BAB-33E0-4A33-8777-506C26D360C3}"/>
              </a:ext>
            </a:extLst>
          </p:cNvPr>
          <p:cNvSpPr/>
          <p:nvPr/>
        </p:nvSpPr>
        <p:spPr>
          <a:xfrm flipH="1" flipV="1">
            <a:off x="1258452" y="1204597"/>
            <a:ext cx="2201161" cy="2201161"/>
          </a:xfrm>
          <a:prstGeom prst="donut">
            <a:avLst>
              <a:gd name="adj" fmla="val 376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Cirkel: leeg 26">
            <a:extLst>
              <a:ext uri="{FF2B5EF4-FFF2-40B4-BE49-F238E27FC236}">
                <a16:creationId xmlns:a16="http://schemas.microsoft.com/office/drawing/2014/main" id="{2C7050D1-C139-47B3-8AAD-1656704994C7}"/>
              </a:ext>
            </a:extLst>
          </p:cNvPr>
          <p:cNvSpPr/>
          <p:nvPr/>
        </p:nvSpPr>
        <p:spPr>
          <a:xfrm flipH="1" flipV="1">
            <a:off x="2871815" y="2381962"/>
            <a:ext cx="1790671" cy="1790671"/>
          </a:xfrm>
          <a:prstGeom prst="donut">
            <a:avLst>
              <a:gd name="adj" fmla="val 48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DA853876-0A2A-43BE-B40E-A2F1B3A32B22}"/>
              </a:ext>
            </a:extLst>
          </p:cNvPr>
          <p:cNvSpPr txBox="1"/>
          <p:nvPr/>
        </p:nvSpPr>
        <p:spPr>
          <a:xfrm rot="359518">
            <a:off x="-2303179" y="-5243"/>
            <a:ext cx="11525585" cy="780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kunt</a:t>
            </a:r>
            <a:r>
              <a:rPr lang="en-US" dirty="0">
                <a:latin typeface="Franklin Gothic Book" panose="020B0503020102020204" pitchFamily="34" charset="0"/>
              </a:rPr>
              <a:t> de </a:t>
            </a:r>
            <a:r>
              <a:rPr lang="en-US" dirty="0" err="1">
                <a:latin typeface="Franklin Gothic Book" panose="020B0503020102020204" pitchFamily="34" charset="0"/>
              </a:rPr>
              <a:t>grote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lijn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ontdekken</a:t>
            </a:r>
            <a:r>
              <a:rPr lang="en-US" dirty="0">
                <a:latin typeface="Franklin Gothic Book" panose="020B0503020102020204" pitchFamily="34" charset="0"/>
              </a:rPr>
              <a:t> met </a:t>
            </a:r>
            <a:r>
              <a:rPr lang="en-US" dirty="0" err="1">
                <a:latin typeface="Franklin Gothic Book" panose="020B0503020102020204" pitchFamily="34" charset="0"/>
              </a:rPr>
              <a:t>behulp</a:t>
            </a:r>
            <a:r>
              <a:rPr lang="en-US" dirty="0">
                <a:latin typeface="Franklin Gothic Book" panose="020B0503020102020204" pitchFamily="34" charset="0"/>
              </a:rPr>
              <a:t> van: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3CCFD4E-F338-434C-8E41-0AF3814B9398}"/>
              </a:ext>
            </a:extLst>
          </p:cNvPr>
          <p:cNvSpPr txBox="1"/>
          <p:nvPr/>
        </p:nvSpPr>
        <p:spPr>
          <a:xfrm rot="359518">
            <a:off x="6050239" y="1083306"/>
            <a:ext cx="2527900" cy="18649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titel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plaatje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tekstvorm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vraag</a:t>
            </a:r>
            <a:r>
              <a:rPr lang="en-US" dirty="0">
                <a:latin typeface="Franklin Gothic Book" panose="020B0503020102020204" pitchFamily="34" charset="0"/>
              </a:rPr>
              <a:t> 1</a:t>
            </a: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signaalwoorden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bron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30" name="Cirkel: leeg 29">
            <a:extLst>
              <a:ext uri="{FF2B5EF4-FFF2-40B4-BE49-F238E27FC236}">
                <a16:creationId xmlns:a16="http://schemas.microsoft.com/office/drawing/2014/main" id="{73A7DA91-EFD5-4AE5-99DC-1AA7A6A40327}"/>
              </a:ext>
            </a:extLst>
          </p:cNvPr>
          <p:cNvSpPr/>
          <p:nvPr/>
        </p:nvSpPr>
        <p:spPr>
          <a:xfrm flipH="1" flipV="1">
            <a:off x="107340" y="2794646"/>
            <a:ext cx="1031839" cy="1031839"/>
          </a:xfrm>
          <a:prstGeom prst="donut">
            <a:avLst>
              <a:gd name="adj" fmla="val 83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5" grpId="0" animBg="1"/>
      <p:bldP spid="27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EXPERT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D7C344F-8B05-4DAA-951F-72CD0411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818167"/>
            <a:ext cx="5724525" cy="14097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297A05E-E673-45AB-8D8C-6F0532E2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1" y="3630134"/>
            <a:ext cx="6429375" cy="6667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9E8024A-7B6B-41EA-98D8-70D376B1F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86" y="4249259"/>
            <a:ext cx="6229350" cy="130492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FF117EF6-762D-43F7-A53B-7E81218CA392}"/>
              </a:ext>
            </a:extLst>
          </p:cNvPr>
          <p:cNvSpPr/>
          <p:nvPr/>
        </p:nvSpPr>
        <p:spPr>
          <a:xfrm>
            <a:off x="1709737" y="5334001"/>
            <a:ext cx="2233613" cy="22018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5BFB56B-D980-4A92-B10D-406CB36CB64D}"/>
              </a:ext>
            </a:extLst>
          </p:cNvPr>
          <p:cNvSpPr/>
          <p:nvPr/>
        </p:nvSpPr>
        <p:spPr>
          <a:xfrm>
            <a:off x="1709736" y="4916009"/>
            <a:ext cx="5943600" cy="4179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Kader 15">
            <a:extLst>
              <a:ext uri="{FF2B5EF4-FFF2-40B4-BE49-F238E27FC236}">
                <a16:creationId xmlns:a16="http://schemas.microsoft.com/office/drawing/2014/main" id="{B878ACF0-48C9-4F35-AE83-0801933D308C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Cirkel: leeg 16">
            <a:extLst>
              <a:ext uri="{FF2B5EF4-FFF2-40B4-BE49-F238E27FC236}">
                <a16:creationId xmlns:a16="http://schemas.microsoft.com/office/drawing/2014/main" id="{624763B7-9F02-4F28-BA64-92EC909CF699}"/>
              </a:ext>
            </a:extLst>
          </p:cNvPr>
          <p:cNvSpPr/>
          <p:nvPr/>
        </p:nvSpPr>
        <p:spPr>
          <a:xfrm flipH="1" flipV="1">
            <a:off x="1989074" y="2410871"/>
            <a:ext cx="397553" cy="397553"/>
          </a:xfrm>
          <a:prstGeom prst="donut">
            <a:avLst>
              <a:gd name="adj" fmla="val 1648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6"/>
            <a:ext cx="834887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VRAAGSOORTEN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vraag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A4110D3-02DC-4126-8E92-88E82F6E4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61643"/>
              </p:ext>
            </p:extLst>
          </p:nvPr>
        </p:nvGraphicFramePr>
        <p:xfrm>
          <a:off x="637953" y="1393034"/>
          <a:ext cx="8108482" cy="5297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793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594179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  <a:gridCol w="2827510">
                  <a:extLst>
                    <a:ext uri="{9D8B030D-6E8A-4147-A177-3AD203B41FA5}">
                      <a16:colId xmlns:a16="http://schemas.microsoft.com/office/drawing/2014/main" val="1322318609"/>
                    </a:ext>
                  </a:extLst>
                </a:gridCol>
              </a:tblGrid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VRAAGSOORT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HERKENNEN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STRATEGIE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What is the main point made in paragraph 1?</a:t>
                      </a:r>
                      <a:endParaRPr lang="nl-NL" sz="2000" i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titel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plaatje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bron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tekstvorm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vraag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1,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signaalwoorden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expert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Dr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University,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naam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“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” 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vergelijk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met GL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voorbeeld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namen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plaatsen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getallen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data, </a:t>
                      </a: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for example/for instance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detail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niet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genummerde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statements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relevante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vinden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gaten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Which of the following fits the gap in paragraph 4?</a:t>
                      </a:r>
                      <a:endParaRPr lang="nl-NL" sz="2000" i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tot het gat plus 1 zin,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positief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negatief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1146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open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keuzemogelijkheden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goed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taal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genoeg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informatie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uit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29764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BB39A878-7367-4CE2-AC79-433F83EBB22D}"/>
              </a:ext>
            </a:extLst>
          </p:cNvPr>
          <p:cNvSpPr txBox="1"/>
          <p:nvPr/>
        </p:nvSpPr>
        <p:spPr>
          <a:xfrm rot="21381131">
            <a:off x="5554119" y="1114482"/>
            <a:ext cx="3583565" cy="4197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vergelijk</a:t>
            </a:r>
            <a:r>
              <a:rPr lang="en-US" dirty="0">
                <a:latin typeface="Franklin Gothic Book" panose="020B0503020102020204" pitchFamily="34" charset="0"/>
              </a:rPr>
              <a:t> met GL (</a:t>
            </a:r>
            <a:r>
              <a:rPr lang="en-US" dirty="0" err="1">
                <a:latin typeface="Franklin Gothic Book" panose="020B0503020102020204" pitchFamily="34" charset="0"/>
              </a:rPr>
              <a:t>beoordeel</a:t>
            </a:r>
            <a:r>
              <a:rPr lang="en-US" dirty="0">
                <a:latin typeface="Franklin Gothic Book" panose="020B0503020102020204" pitchFamily="34" charset="0"/>
              </a:rPr>
              <a:t> of de expert </a:t>
            </a:r>
            <a:r>
              <a:rPr lang="en-US" dirty="0" err="1">
                <a:latin typeface="Franklin Gothic Book" panose="020B0503020102020204" pitchFamily="34" charset="0"/>
              </a:rPr>
              <a:t>positief</a:t>
            </a:r>
            <a:r>
              <a:rPr lang="en-US" dirty="0">
                <a:latin typeface="Franklin Gothic Book" panose="020B0503020102020204" pitchFamily="34" charset="0"/>
              </a:rPr>
              <a:t> of </a:t>
            </a:r>
            <a:r>
              <a:rPr lang="en-US" dirty="0" err="1">
                <a:latin typeface="Franklin Gothic Book" panose="020B0503020102020204" pitchFamily="34" charset="0"/>
              </a:rPr>
              <a:t>negatief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tegenover</a:t>
            </a:r>
            <a:r>
              <a:rPr lang="en-US" dirty="0">
                <a:latin typeface="Franklin Gothic Book" panose="020B0503020102020204" pitchFamily="34" charset="0"/>
              </a:rPr>
              <a:t> de GL </a:t>
            </a:r>
            <a:r>
              <a:rPr lang="en-US" dirty="0" err="1">
                <a:latin typeface="Franklin Gothic Book" panose="020B0503020102020204" pitchFamily="34" charset="0"/>
              </a:rPr>
              <a:t>staat</a:t>
            </a:r>
            <a:r>
              <a:rPr lang="en-US" dirty="0">
                <a:latin typeface="Franklin Gothic Book" panose="020B0503020102020204" pitchFamily="34" charset="0"/>
              </a:rPr>
              <a:t>)</a:t>
            </a:r>
          </a:p>
          <a:p>
            <a:pPr algn="ctr"/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i="1" dirty="0" err="1">
                <a:latin typeface="Franklin Gothic Book" panose="020B0503020102020204" pitchFamily="34" charset="0"/>
              </a:rPr>
              <a:t>en</a:t>
            </a:r>
            <a:endParaRPr lang="en-US" i="1" dirty="0">
              <a:latin typeface="Franklin Gothic Book" panose="020B0503020102020204" pitchFamily="34" charset="0"/>
            </a:endParaRPr>
          </a:p>
          <a:p>
            <a:pPr algn="ctr"/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beantwoord</a:t>
            </a:r>
            <a:r>
              <a:rPr lang="en-US" dirty="0">
                <a:latin typeface="Franklin Gothic Book" panose="020B0503020102020204" pitchFamily="34" charset="0"/>
              </a:rPr>
              <a:t> de </a:t>
            </a:r>
            <a:r>
              <a:rPr lang="en-US" dirty="0" err="1">
                <a:latin typeface="Franklin Gothic Book" panose="020B0503020102020204" pitchFamily="34" charset="0"/>
              </a:rPr>
              <a:t>vraag</a:t>
            </a:r>
            <a:r>
              <a:rPr lang="en-US" dirty="0">
                <a:latin typeface="Franklin Gothic Book" panose="020B0503020102020204" pitchFamily="34" charset="0"/>
              </a:rPr>
              <a:t> op basis van het </a:t>
            </a:r>
            <a:r>
              <a:rPr lang="en-US" dirty="0" err="1">
                <a:latin typeface="Franklin Gothic Book" panose="020B0503020102020204" pitchFamily="34" charset="0"/>
              </a:rPr>
              <a:t>citaat</a:t>
            </a:r>
            <a:r>
              <a:rPr lang="en-US" dirty="0">
                <a:latin typeface="Franklin Gothic Book" panose="020B0503020102020204" pitchFamily="34" charset="0"/>
              </a:rPr>
              <a:t> van de expert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VOORBEELD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8832A5-0482-4182-BAE6-339AD9FE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620549"/>
            <a:ext cx="6334125" cy="1952625"/>
          </a:xfrm>
          <a:prstGeom prst="rect">
            <a:avLst/>
          </a:prstGeom>
        </p:spPr>
      </p:pic>
      <p:sp>
        <p:nvSpPr>
          <p:cNvPr id="10" name="Kader 9">
            <a:extLst>
              <a:ext uri="{FF2B5EF4-FFF2-40B4-BE49-F238E27FC236}">
                <a16:creationId xmlns:a16="http://schemas.microsoft.com/office/drawing/2014/main" id="{4C005DFD-E068-4921-98DE-165CDD13B2F6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124F195-CB70-4AFD-AD18-B72C1FAD0A7F}"/>
              </a:ext>
            </a:extLst>
          </p:cNvPr>
          <p:cNvSpPr txBox="1"/>
          <p:nvPr/>
        </p:nvSpPr>
        <p:spPr>
          <a:xfrm rot="359518">
            <a:off x="-2303179" y="-5243"/>
            <a:ext cx="11525585" cy="780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herkent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voorbeelden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aan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gebruik</a:t>
            </a:r>
            <a:r>
              <a:rPr lang="en-US" dirty="0">
                <a:latin typeface="Franklin Gothic Book" panose="020B0503020102020204" pitchFamily="34" charset="0"/>
              </a:rPr>
              <a:t> van: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F8E55B3-5178-4197-A255-97A6FA395204}"/>
              </a:ext>
            </a:extLst>
          </p:cNvPr>
          <p:cNvSpPr txBox="1"/>
          <p:nvPr/>
        </p:nvSpPr>
        <p:spPr>
          <a:xfrm rot="359518">
            <a:off x="5251873" y="1053356"/>
            <a:ext cx="3552816" cy="29542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namen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plaatsen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getallen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datums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for example/for instance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it illustrates/it shows</a:t>
            </a:r>
            <a:br>
              <a:rPr lang="nl-NL" dirty="0">
                <a:latin typeface="Franklin Gothic Book" panose="020B0503020102020204" pitchFamily="34" charset="0"/>
              </a:rPr>
            </a:b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7B334CB-B621-48AC-A694-6A89AFABD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42" y="0"/>
            <a:ext cx="4428554" cy="53406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6A3795F-1843-42BA-B75E-89235F421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320" y="740725"/>
            <a:ext cx="4044506" cy="44885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FAE25F9-D457-4102-81BC-D922BB548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29" y="5325428"/>
            <a:ext cx="4122515" cy="1098137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24F45EC7-FBB0-403A-ADCE-D0463D778390}"/>
              </a:ext>
            </a:extLst>
          </p:cNvPr>
          <p:cNvSpPr/>
          <p:nvPr/>
        </p:nvSpPr>
        <p:spPr>
          <a:xfrm>
            <a:off x="404413" y="2612230"/>
            <a:ext cx="3786587" cy="12130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7D4ADA49-E926-4E78-AFF1-197C9C4B50B4}"/>
              </a:ext>
            </a:extLst>
          </p:cNvPr>
          <p:cNvSpPr/>
          <p:nvPr/>
        </p:nvSpPr>
        <p:spPr>
          <a:xfrm>
            <a:off x="571384" y="2331720"/>
            <a:ext cx="3619616" cy="1290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0788838-3F11-460A-8498-023512DE68AE}"/>
              </a:ext>
            </a:extLst>
          </p:cNvPr>
          <p:cNvSpPr txBox="1">
            <a:spLocks/>
          </p:cNvSpPr>
          <p:nvPr/>
        </p:nvSpPr>
        <p:spPr>
          <a:xfrm>
            <a:off x="2121315" y="324903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11" name="Kader 10">
            <a:extLst>
              <a:ext uri="{FF2B5EF4-FFF2-40B4-BE49-F238E27FC236}">
                <a16:creationId xmlns:a16="http://schemas.microsoft.com/office/drawing/2014/main" id="{54161445-B930-4535-99FD-DAD459B7949D}"/>
              </a:ext>
            </a:extLst>
          </p:cNvPr>
          <p:cNvSpPr/>
          <p:nvPr/>
        </p:nvSpPr>
        <p:spPr>
          <a:xfrm rot="218493">
            <a:off x="3435639" y="193288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36D658-DB1B-4A73-90CE-80517B134C99}"/>
              </a:ext>
            </a:extLst>
          </p:cNvPr>
          <p:cNvSpPr/>
          <p:nvPr/>
        </p:nvSpPr>
        <p:spPr>
          <a:xfrm>
            <a:off x="404412" y="2460783"/>
            <a:ext cx="833837" cy="15144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ABE6868-E391-4BC9-858A-8C04186B7EBD}"/>
              </a:ext>
            </a:extLst>
          </p:cNvPr>
          <p:cNvSpPr/>
          <p:nvPr/>
        </p:nvSpPr>
        <p:spPr>
          <a:xfrm>
            <a:off x="1238249" y="2460782"/>
            <a:ext cx="2952751" cy="15144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7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VOORBEELD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77757BA-4A6A-4162-A9F9-EE09E6EFB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17" y="3863496"/>
            <a:ext cx="6334125" cy="23526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18832A5-0482-4182-BAE6-339AD9FE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1620549"/>
            <a:ext cx="6334125" cy="195262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0755F19-CE58-4C7F-A331-283DD0A5FEAA}"/>
              </a:ext>
            </a:extLst>
          </p:cNvPr>
          <p:cNvSpPr/>
          <p:nvPr/>
        </p:nvSpPr>
        <p:spPr>
          <a:xfrm>
            <a:off x="1478833" y="4068604"/>
            <a:ext cx="6024009" cy="6325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50B4E70-58F2-4632-848E-CF903C7D28D9}"/>
              </a:ext>
            </a:extLst>
          </p:cNvPr>
          <p:cNvSpPr/>
          <p:nvPr/>
        </p:nvSpPr>
        <p:spPr>
          <a:xfrm>
            <a:off x="5549900" y="3863496"/>
            <a:ext cx="1952942" cy="20510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Kader 9">
            <a:extLst>
              <a:ext uri="{FF2B5EF4-FFF2-40B4-BE49-F238E27FC236}">
                <a16:creationId xmlns:a16="http://schemas.microsoft.com/office/drawing/2014/main" id="{DE6BEAB2-E584-47AD-9608-2FF17763D943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Cirkel: leeg 10">
            <a:extLst>
              <a:ext uri="{FF2B5EF4-FFF2-40B4-BE49-F238E27FC236}">
                <a16:creationId xmlns:a16="http://schemas.microsoft.com/office/drawing/2014/main" id="{E198E4B4-1E97-4F1B-BFF7-F1862954F1A4}"/>
              </a:ext>
            </a:extLst>
          </p:cNvPr>
          <p:cNvSpPr/>
          <p:nvPr/>
        </p:nvSpPr>
        <p:spPr>
          <a:xfrm flipH="1" flipV="1">
            <a:off x="1671022" y="2589775"/>
            <a:ext cx="397553" cy="397553"/>
          </a:xfrm>
          <a:prstGeom prst="donut">
            <a:avLst>
              <a:gd name="adj" fmla="val 1648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C009818-CD6C-4597-BAB3-67C773E03F8A}"/>
              </a:ext>
            </a:extLst>
          </p:cNvPr>
          <p:cNvSpPr/>
          <p:nvPr/>
        </p:nvSpPr>
        <p:spPr>
          <a:xfrm>
            <a:off x="1478833" y="4701122"/>
            <a:ext cx="1105341" cy="2088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30FBEC-AB9A-4DE4-9C0F-51EA406C3617}"/>
              </a:ext>
            </a:extLst>
          </p:cNvPr>
          <p:cNvSpPr txBox="1"/>
          <p:nvPr/>
        </p:nvSpPr>
        <p:spPr>
          <a:xfrm>
            <a:off x="1366409" y="1767762"/>
            <a:ext cx="460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Franklin Gothic Book" panose="020B0503020102020204" pitchFamily="34" charset="0"/>
              </a:rPr>
              <a:t>48%</a:t>
            </a:r>
            <a:endParaRPr lang="nl-NL" sz="700" dirty="0">
              <a:latin typeface="Franklin Gothic Book" panose="020B0503020102020204" pitchFamily="34" charset="0"/>
            </a:endParaRPr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3391E468-AE74-471B-B3C6-9704B61FF40C}"/>
              </a:ext>
            </a:extLst>
          </p:cNvPr>
          <p:cNvSpPr/>
          <p:nvPr/>
        </p:nvSpPr>
        <p:spPr>
          <a:xfrm rot="14372200" flipH="1">
            <a:off x="-905239" y="1135126"/>
            <a:ext cx="4027715" cy="2428875"/>
          </a:xfrm>
          <a:prstGeom prst="rightArrow">
            <a:avLst>
              <a:gd name="adj1" fmla="val 66617"/>
              <a:gd name="adj2" fmla="val 379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nl-NL" sz="2000" dirty="0">
                <a:latin typeface="Franklin Gothic Book" panose="020B0503020102020204" pitchFamily="34" charset="0"/>
              </a:rPr>
              <a:t>naam</a:t>
            </a:r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E640E88D-71BE-4960-A23F-139D9CDA5DA5}"/>
              </a:ext>
            </a:extLst>
          </p:cNvPr>
          <p:cNvSpPr/>
          <p:nvPr/>
        </p:nvSpPr>
        <p:spPr>
          <a:xfrm rot="8172886" flipH="1">
            <a:off x="-1118591" y="5124417"/>
            <a:ext cx="4027715" cy="2428875"/>
          </a:xfrm>
          <a:prstGeom prst="rightArrow">
            <a:avLst>
              <a:gd name="adj1" fmla="val 66617"/>
              <a:gd name="adj2" fmla="val 379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nl-NL" sz="2000" dirty="0">
                <a:latin typeface="Franklin Gothic Book" panose="020B0503020102020204" pitchFamily="34" charset="0"/>
              </a:rPr>
              <a:t>tijdstip</a:t>
            </a:r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3F1095E5-A80E-4C69-A283-7494B053F5F8}"/>
              </a:ext>
            </a:extLst>
          </p:cNvPr>
          <p:cNvSpPr/>
          <p:nvPr/>
        </p:nvSpPr>
        <p:spPr>
          <a:xfrm rot="3367016" flipH="1">
            <a:off x="1840226" y="4912749"/>
            <a:ext cx="4027715" cy="2428875"/>
          </a:xfrm>
          <a:prstGeom prst="rightArrow">
            <a:avLst>
              <a:gd name="adj1" fmla="val 66617"/>
              <a:gd name="adj2" fmla="val 379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latin typeface="Franklin Gothic Book" panose="020B0503020102020204" pitchFamily="34" charset="0"/>
              </a:rPr>
              <a:t>naam</a:t>
            </a:r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25440054-C675-4228-8DB8-65116A47AF23}"/>
              </a:ext>
            </a:extLst>
          </p:cNvPr>
          <p:cNvSpPr/>
          <p:nvPr/>
        </p:nvSpPr>
        <p:spPr>
          <a:xfrm rot="6612228" flipH="1">
            <a:off x="2490012" y="4958420"/>
            <a:ext cx="4027715" cy="2428875"/>
          </a:xfrm>
          <a:prstGeom prst="rightArrow">
            <a:avLst>
              <a:gd name="adj1" fmla="val 66617"/>
              <a:gd name="adj2" fmla="val 379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nl-NL" sz="2000" dirty="0">
                <a:latin typeface="Franklin Gothic Book" panose="020B0503020102020204" pitchFamily="34" charset="0"/>
              </a:rPr>
              <a:t>plaats</a:t>
            </a:r>
          </a:p>
        </p:txBody>
      </p:sp>
    </p:spTree>
    <p:extLst>
      <p:ext uri="{BB962C8B-B14F-4D97-AF65-F5344CB8AC3E}">
        <p14:creationId xmlns:p14="http://schemas.microsoft.com/office/powerpoint/2010/main" val="20888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6"/>
            <a:ext cx="834887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VRAAGSOORTEN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vraag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A4110D3-02DC-4126-8E92-88E82F6E4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38764"/>
              </p:ext>
            </p:extLst>
          </p:nvPr>
        </p:nvGraphicFramePr>
        <p:xfrm>
          <a:off x="637953" y="1393034"/>
          <a:ext cx="8108482" cy="5297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793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594179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  <a:gridCol w="2827510">
                  <a:extLst>
                    <a:ext uri="{9D8B030D-6E8A-4147-A177-3AD203B41FA5}">
                      <a16:colId xmlns:a16="http://schemas.microsoft.com/office/drawing/2014/main" val="1322318609"/>
                    </a:ext>
                  </a:extLst>
                </a:gridCol>
              </a:tblGrid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VRAAGSOORT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HERKENNEN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STRATEGIE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What is the main point made in paragraph 1?</a:t>
                      </a:r>
                      <a:endParaRPr lang="nl-NL" sz="2000" i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titel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plaatje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bron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tekstvorm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vraag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1,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signaalwoorden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expert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Dr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University,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naam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“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” 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vergelijk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met GL,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voorbeeld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namen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plaatsen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getallen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data, </a:t>
                      </a:r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for example/it illustrates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detail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niet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genummerde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statements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relevante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vinden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gaten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Which of the following fits the gap in paragraph 4?</a:t>
                      </a:r>
                      <a:endParaRPr lang="nl-NL" sz="2000" i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tot het gat plus 1 zin,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positief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negatief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1146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open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keuzemogelijkheden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goed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taal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genoeg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informatie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uit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29764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E0D47069-3358-483C-8C45-95B7FAF39F52}"/>
              </a:ext>
            </a:extLst>
          </p:cNvPr>
          <p:cNvSpPr txBox="1"/>
          <p:nvPr/>
        </p:nvSpPr>
        <p:spPr>
          <a:xfrm rot="21183572">
            <a:off x="3449714" y="4020190"/>
            <a:ext cx="4176544" cy="3077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soms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vraagt</a:t>
            </a:r>
            <a:r>
              <a:rPr lang="en-US" dirty="0">
                <a:latin typeface="Franklin Gothic Book" panose="020B0503020102020204" pitchFamily="34" charset="0"/>
              </a:rPr>
              <a:t> de </a:t>
            </a:r>
            <a:r>
              <a:rPr lang="en-US" dirty="0" err="1">
                <a:latin typeface="Franklin Gothic Book" panose="020B0503020102020204" pitchFamily="34" charset="0"/>
              </a:rPr>
              <a:t>opgave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waar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een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voorbeeld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staat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soms</a:t>
            </a:r>
            <a:r>
              <a:rPr lang="en-US" dirty="0">
                <a:latin typeface="Franklin Gothic Book" panose="020B0503020102020204" pitchFamily="34" charset="0"/>
              </a:rPr>
              <a:t> is </a:t>
            </a:r>
            <a:r>
              <a:rPr lang="en-US" dirty="0" err="1">
                <a:latin typeface="Franklin Gothic Book" panose="020B0503020102020204" pitchFamily="34" charset="0"/>
              </a:rPr>
              <a:t>een</a:t>
            </a:r>
            <a:r>
              <a:rPr lang="en-US" dirty="0">
                <a:latin typeface="Franklin Gothic Book" panose="020B0503020102020204" pitchFamily="34" charset="0"/>
              </a:rPr>
              <a:t> van de  </a:t>
            </a:r>
            <a:r>
              <a:rPr lang="en-US" dirty="0" err="1">
                <a:latin typeface="Franklin Gothic Book" panose="020B0503020102020204" pitchFamily="34" charset="0"/>
              </a:rPr>
              <a:t>antwoordmogelijkheden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een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voorbeeld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DETAIL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229128" y="690223"/>
            <a:ext cx="5149289" cy="93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24A8365-08F8-4057-B47C-1741FBDA5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620549"/>
            <a:ext cx="6819900" cy="838200"/>
          </a:xfrm>
          <a:prstGeom prst="rect">
            <a:avLst/>
          </a:prstGeom>
        </p:spPr>
      </p:pic>
      <p:sp>
        <p:nvSpPr>
          <p:cNvPr id="6" name="Kader 5">
            <a:extLst>
              <a:ext uri="{FF2B5EF4-FFF2-40B4-BE49-F238E27FC236}">
                <a16:creationId xmlns:a16="http://schemas.microsoft.com/office/drawing/2014/main" id="{56EC544E-F926-40EC-8A2A-51369273BAAD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2A39E62-91C7-496C-B606-C6580CC58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02" y="-54531"/>
            <a:ext cx="4927283" cy="55340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F4BDF84-1F75-4521-9899-F7340FA6E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89" y="5466159"/>
            <a:ext cx="4927283" cy="1606868"/>
          </a:xfrm>
          <a:prstGeom prst="rect">
            <a:avLst/>
          </a:prstGeom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0788838-3F11-460A-8498-023512DE68AE}"/>
              </a:ext>
            </a:extLst>
          </p:cNvPr>
          <p:cNvSpPr txBox="1">
            <a:spLocks/>
          </p:cNvSpPr>
          <p:nvPr/>
        </p:nvSpPr>
        <p:spPr>
          <a:xfrm>
            <a:off x="-1143209" y="1797176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4F45EC7-FBB0-403A-ADCE-D0463D778390}"/>
              </a:ext>
            </a:extLst>
          </p:cNvPr>
          <p:cNvSpPr/>
          <p:nvPr/>
        </p:nvSpPr>
        <p:spPr>
          <a:xfrm>
            <a:off x="3691109" y="1274885"/>
            <a:ext cx="722629" cy="16705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4DDD2E5-E680-4261-BAF4-F7DDFA54C007}"/>
              </a:ext>
            </a:extLst>
          </p:cNvPr>
          <p:cNvSpPr/>
          <p:nvPr/>
        </p:nvSpPr>
        <p:spPr>
          <a:xfrm>
            <a:off x="3086100" y="1116623"/>
            <a:ext cx="674480" cy="158262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EE8DCB4-FF1C-4D77-B31B-64F14B564717}"/>
              </a:ext>
            </a:extLst>
          </p:cNvPr>
          <p:cNvSpPr/>
          <p:nvPr/>
        </p:nvSpPr>
        <p:spPr>
          <a:xfrm>
            <a:off x="3439063" y="3150577"/>
            <a:ext cx="974675" cy="16705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95C5426-EFBB-4512-966A-FDA18151B512}"/>
              </a:ext>
            </a:extLst>
          </p:cNvPr>
          <p:cNvSpPr/>
          <p:nvPr/>
        </p:nvSpPr>
        <p:spPr>
          <a:xfrm>
            <a:off x="3399265" y="4466492"/>
            <a:ext cx="768289" cy="161192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6E19DBE-FC2C-4D59-82DA-1C2092A5D984}"/>
              </a:ext>
            </a:extLst>
          </p:cNvPr>
          <p:cNvSpPr/>
          <p:nvPr/>
        </p:nvSpPr>
        <p:spPr>
          <a:xfrm>
            <a:off x="2391508" y="4765431"/>
            <a:ext cx="479310" cy="13481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C4C80E2-D796-4394-B30B-D7D101A65FC9}"/>
              </a:ext>
            </a:extLst>
          </p:cNvPr>
          <p:cNvSpPr/>
          <p:nvPr/>
        </p:nvSpPr>
        <p:spPr>
          <a:xfrm>
            <a:off x="3399266" y="6045407"/>
            <a:ext cx="745458" cy="167053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D5FB931-21D7-4A8A-8EA6-FB704BC645BA}"/>
              </a:ext>
            </a:extLst>
          </p:cNvPr>
          <p:cNvSpPr/>
          <p:nvPr/>
        </p:nvSpPr>
        <p:spPr>
          <a:xfrm>
            <a:off x="2401571" y="6192716"/>
            <a:ext cx="1037492" cy="125253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ED3720A-7CFB-484C-96E3-9082963C26ED}"/>
              </a:ext>
            </a:extLst>
          </p:cNvPr>
          <p:cNvSpPr/>
          <p:nvPr/>
        </p:nvSpPr>
        <p:spPr>
          <a:xfrm>
            <a:off x="3439063" y="6342184"/>
            <a:ext cx="613360" cy="149468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A71DB925-C2D9-458C-8BF9-177655FDC470}"/>
              </a:ext>
            </a:extLst>
          </p:cNvPr>
          <p:cNvSpPr/>
          <p:nvPr/>
        </p:nvSpPr>
        <p:spPr>
          <a:xfrm>
            <a:off x="2795954" y="6342183"/>
            <a:ext cx="503262" cy="13481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4255ED-338A-42FE-87E4-BBE258F8F1A7}"/>
              </a:ext>
            </a:extLst>
          </p:cNvPr>
          <p:cNvSpPr/>
          <p:nvPr/>
        </p:nvSpPr>
        <p:spPr>
          <a:xfrm>
            <a:off x="3147220" y="6489036"/>
            <a:ext cx="791734" cy="140364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5E30FAE-A04B-42DE-9060-6FC21FC9CF25}"/>
              </a:ext>
            </a:extLst>
          </p:cNvPr>
          <p:cNvSpPr/>
          <p:nvPr/>
        </p:nvSpPr>
        <p:spPr>
          <a:xfrm>
            <a:off x="2401571" y="6620764"/>
            <a:ext cx="651459" cy="14638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64CA04A-694C-427A-8F59-D91A27B24913}"/>
              </a:ext>
            </a:extLst>
          </p:cNvPr>
          <p:cNvSpPr/>
          <p:nvPr/>
        </p:nvSpPr>
        <p:spPr>
          <a:xfrm>
            <a:off x="5974178" y="378069"/>
            <a:ext cx="760730" cy="155329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B11B96E-8022-49C0-8ED2-9398D7A24E8E}"/>
              </a:ext>
            </a:extLst>
          </p:cNvPr>
          <p:cNvSpPr/>
          <p:nvPr/>
        </p:nvSpPr>
        <p:spPr>
          <a:xfrm>
            <a:off x="4927893" y="527537"/>
            <a:ext cx="822275" cy="141115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BD129D0-684B-4E75-9325-430FE7E15931}"/>
              </a:ext>
            </a:extLst>
          </p:cNvPr>
          <p:cNvSpPr/>
          <p:nvPr/>
        </p:nvSpPr>
        <p:spPr>
          <a:xfrm>
            <a:off x="6365680" y="536330"/>
            <a:ext cx="369228" cy="136497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F6BE8A08-9817-4F5E-9CC2-71D0FD698E18}"/>
              </a:ext>
            </a:extLst>
          </p:cNvPr>
          <p:cNvSpPr/>
          <p:nvPr/>
        </p:nvSpPr>
        <p:spPr>
          <a:xfrm>
            <a:off x="4927893" y="665174"/>
            <a:ext cx="389350" cy="141116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F2A492C4-9BDE-4047-B339-8B7B6C5F2B47}"/>
              </a:ext>
            </a:extLst>
          </p:cNvPr>
          <p:cNvSpPr/>
          <p:nvPr/>
        </p:nvSpPr>
        <p:spPr>
          <a:xfrm>
            <a:off x="6616628" y="1538653"/>
            <a:ext cx="369228" cy="136499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93A266C6-7C12-482E-A6A1-7E07228E3D42}"/>
              </a:ext>
            </a:extLst>
          </p:cNvPr>
          <p:cNvSpPr/>
          <p:nvPr/>
        </p:nvSpPr>
        <p:spPr>
          <a:xfrm>
            <a:off x="4927893" y="1679331"/>
            <a:ext cx="417830" cy="167708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B5490925-8CAC-4638-B071-A4F04536B278}"/>
              </a:ext>
            </a:extLst>
          </p:cNvPr>
          <p:cNvSpPr/>
          <p:nvPr/>
        </p:nvSpPr>
        <p:spPr>
          <a:xfrm>
            <a:off x="5370439" y="1670538"/>
            <a:ext cx="933646" cy="170640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04EE1160-8CDE-4067-A8CD-FBE8618BBC75}"/>
              </a:ext>
            </a:extLst>
          </p:cNvPr>
          <p:cNvSpPr/>
          <p:nvPr/>
        </p:nvSpPr>
        <p:spPr>
          <a:xfrm>
            <a:off x="4921200" y="1841178"/>
            <a:ext cx="573992" cy="167708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AD594CB0-F320-4BA5-8AE9-243FBF24CB09}"/>
              </a:ext>
            </a:extLst>
          </p:cNvPr>
          <p:cNvSpPr/>
          <p:nvPr/>
        </p:nvSpPr>
        <p:spPr>
          <a:xfrm>
            <a:off x="6525993" y="1694936"/>
            <a:ext cx="411138" cy="151449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CC7B006-DA28-4F8D-8FD2-C3116228076D}"/>
              </a:ext>
            </a:extLst>
          </p:cNvPr>
          <p:cNvSpPr/>
          <p:nvPr/>
        </p:nvSpPr>
        <p:spPr>
          <a:xfrm>
            <a:off x="4939616" y="4281854"/>
            <a:ext cx="784176" cy="170639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AA30701B-FFD2-424C-8054-5131C243982A}"/>
              </a:ext>
            </a:extLst>
          </p:cNvPr>
          <p:cNvSpPr/>
          <p:nvPr/>
        </p:nvSpPr>
        <p:spPr>
          <a:xfrm>
            <a:off x="4921199" y="4572000"/>
            <a:ext cx="820177" cy="180937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D4FADAE0-D2D4-4817-8685-9F35DBBD819E}"/>
              </a:ext>
            </a:extLst>
          </p:cNvPr>
          <p:cNvSpPr/>
          <p:nvPr/>
        </p:nvSpPr>
        <p:spPr>
          <a:xfrm>
            <a:off x="5064368" y="4752937"/>
            <a:ext cx="685799" cy="115127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DD83101-870C-46FC-9727-6D4CDB9DE116}"/>
              </a:ext>
            </a:extLst>
          </p:cNvPr>
          <p:cNvSpPr/>
          <p:nvPr/>
        </p:nvSpPr>
        <p:spPr>
          <a:xfrm>
            <a:off x="6656510" y="5012563"/>
            <a:ext cx="192698" cy="151449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53B1A300-3C11-4CB3-87C2-14463CD0028B}"/>
              </a:ext>
            </a:extLst>
          </p:cNvPr>
          <p:cNvSpPr/>
          <p:nvPr/>
        </p:nvSpPr>
        <p:spPr>
          <a:xfrm>
            <a:off x="4927893" y="5143604"/>
            <a:ext cx="479374" cy="180936"/>
          </a:xfrm>
          <a:prstGeom prst="rect">
            <a:avLst/>
          </a:prstGeom>
          <a:solidFill>
            <a:srgbClr val="F275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E941592A-BD54-4B26-8811-8AE73E85BD04}"/>
              </a:ext>
            </a:extLst>
          </p:cNvPr>
          <p:cNvSpPr/>
          <p:nvPr/>
        </p:nvSpPr>
        <p:spPr>
          <a:xfrm>
            <a:off x="5607050" y="3416300"/>
            <a:ext cx="1009578" cy="2940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17B6A6E2-B4C6-4F88-8888-54C94E091AD8}"/>
              </a:ext>
            </a:extLst>
          </p:cNvPr>
          <p:cNvSpPr/>
          <p:nvPr/>
        </p:nvSpPr>
        <p:spPr>
          <a:xfrm>
            <a:off x="4921198" y="3566247"/>
            <a:ext cx="685851" cy="14410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72C39D8C-CCD0-4E64-A931-C79830BC100C}"/>
              </a:ext>
            </a:extLst>
          </p:cNvPr>
          <p:cNvSpPr/>
          <p:nvPr/>
        </p:nvSpPr>
        <p:spPr>
          <a:xfrm>
            <a:off x="4927893" y="3708128"/>
            <a:ext cx="444207" cy="1604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Kader 40">
            <a:extLst>
              <a:ext uri="{FF2B5EF4-FFF2-40B4-BE49-F238E27FC236}">
                <a16:creationId xmlns:a16="http://schemas.microsoft.com/office/drawing/2014/main" id="{90EE765F-2D47-4F50-8C6F-3E9DB60A9BDA}"/>
              </a:ext>
            </a:extLst>
          </p:cNvPr>
          <p:cNvSpPr/>
          <p:nvPr/>
        </p:nvSpPr>
        <p:spPr>
          <a:xfrm rot="218493">
            <a:off x="169415" y="1673761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0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50C9704-B5EF-42AB-B485-A56189A3EBEF}"/>
              </a:ext>
            </a:extLst>
          </p:cNvPr>
          <p:cNvSpPr txBox="1">
            <a:spLocks/>
          </p:cNvSpPr>
          <p:nvPr/>
        </p:nvSpPr>
        <p:spPr>
          <a:xfrm>
            <a:off x="685800" y="1157906"/>
            <a:ext cx="7772400" cy="45421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Book" panose="020B0503020102020204" pitchFamily="34" charset="0"/>
              </a:rPr>
              <a:t>Lees </a:t>
            </a:r>
            <a:r>
              <a:rPr lang="en-US" dirty="0" err="1">
                <a:latin typeface="Franklin Gothic Book" panose="020B0503020102020204" pitchFamily="34" charset="0"/>
              </a:rPr>
              <a:t>eerst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de </a:t>
            </a:r>
            <a:r>
              <a:rPr lang="en-US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vraag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tekst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antwoorden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.</a:t>
            </a:r>
            <a:endParaRPr lang="nl-NL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9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2A39E62-91C7-496C-B606-C6580CC58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02" y="-54531"/>
            <a:ext cx="4927283" cy="55340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F4BDF84-1F75-4521-9899-F7340FA6E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89" y="5466159"/>
            <a:ext cx="4927283" cy="1606868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24F45EC7-FBB0-403A-ADCE-D0463D778390}"/>
              </a:ext>
            </a:extLst>
          </p:cNvPr>
          <p:cNvSpPr/>
          <p:nvPr/>
        </p:nvSpPr>
        <p:spPr>
          <a:xfrm>
            <a:off x="3691109" y="1274885"/>
            <a:ext cx="722629" cy="1670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EE8DCB4-FF1C-4D77-B31B-64F14B564717}"/>
              </a:ext>
            </a:extLst>
          </p:cNvPr>
          <p:cNvSpPr/>
          <p:nvPr/>
        </p:nvSpPr>
        <p:spPr>
          <a:xfrm>
            <a:off x="3439063" y="3150577"/>
            <a:ext cx="974675" cy="1670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95C5426-EFBB-4512-966A-FDA18151B512}"/>
              </a:ext>
            </a:extLst>
          </p:cNvPr>
          <p:cNvSpPr/>
          <p:nvPr/>
        </p:nvSpPr>
        <p:spPr>
          <a:xfrm>
            <a:off x="3399265" y="4466492"/>
            <a:ext cx="768289" cy="161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6E19DBE-FC2C-4D59-82DA-1C2092A5D984}"/>
              </a:ext>
            </a:extLst>
          </p:cNvPr>
          <p:cNvSpPr/>
          <p:nvPr/>
        </p:nvSpPr>
        <p:spPr>
          <a:xfrm>
            <a:off x="2391508" y="4765431"/>
            <a:ext cx="479310" cy="1348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ED3720A-7CFB-484C-96E3-9082963C26ED}"/>
              </a:ext>
            </a:extLst>
          </p:cNvPr>
          <p:cNvSpPr/>
          <p:nvPr/>
        </p:nvSpPr>
        <p:spPr>
          <a:xfrm>
            <a:off x="3439063" y="6342184"/>
            <a:ext cx="613360" cy="1494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A71DB925-C2D9-458C-8BF9-177655FDC470}"/>
              </a:ext>
            </a:extLst>
          </p:cNvPr>
          <p:cNvSpPr/>
          <p:nvPr/>
        </p:nvSpPr>
        <p:spPr>
          <a:xfrm>
            <a:off x="2795954" y="6342183"/>
            <a:ext cx="503262" cy="1348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1F4255ED-338A-42FE-87E4-BBE258F8F1A7}"/>
              </a:ext>
            </a:extLst>
          </p:cNvPr>
          <p:cNvSpPr/>
          <p:nvPr/>
        </p:nvSpPr>
        <p:spPr>
          <a:xfrm>
            <a:off x="3147220" y="6489036"/>
            <a:ext cx="791734" cy="1403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5E30FAE-A04B-42DE-9060-6FC21FC9CF25}"/>
              </a:ext>
            </a:extLst>
          </p:cNvPr>
          <p:cNvSpPr/>
          <p:nvPr/>
        </p:nvSpPr>
        <p:spPr>
          <a:xfrm>
            <a:off x="2401571" y="6620764"/>
            <a:ext cx="651459" cy="1463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BD129D0-684B-4E75-9325-430FE7E15931}"/>
              </a:ext>
            </a:extLst>
          </p:cNvPr>
          <p:cNvSpPr/>
          <p:nvPr/>
        </p:nvSpPr>
        <p:spPr>
          <a:xfrm>
            <a:off x="6365680" y="536330"/>
            <a:ext cx="369228" cy="1364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F6BE8A08-9817-4F5E-9CC2-71D0FD698E18}"/>
              </a:ext>
            </a:extLst>
          </p:cNvPr>
          <p:cNvSpPr/>
          <p:nvPr/>
        </p:nvSpPr>
        <p:spPr>
          <a:xfrm>
            <a:off x="4927893" y="665174"/>
            <a:ext cx="389350" cy="1411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AA30701B-FFD2-424C-8054-5131C243982A}"/>
              </a:ext>
            </a:extLst>
          </p:cNvPr>
          <p:cNvSpPr/>
          <p:nvPr/>
        </p:nvSpPr>
        <p:spPr>
          <a:xfrm>
            <a:off x="4921199" y="4572000"/>
            <a:ext cx="820177" cy="18093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ijdelijke aanduiding voor inhoud 2">
            <a:extLst>
              <a:ext uri="{FF2B5EF4-FFF2-40B4-BE49-F238E27FC236}">
                <a16:creationId xmlns:a16="http://schemas.microsoft.com/office/drawing/2014/main" id="{4F144C99-E978-4EED-8B66-354B73FA78C3}"/>
              </a:ext>
            </a:extLst>
          </p:cNvPr>
          <p:cNvSpPr txBox="1">
            <a:spLocks/>
          </p:cNvSpPr>
          <p:nvPr/>
        </p:nvSpPr>
        <p:spPr>
          <a:xfrm>
            <a:off x="-1143209" y="1797176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39" name="Kader 38">
            <a:extLst>
              <a:ext uri="{FF2B5EF4-FFF2-40B4-BE49-F238E27FC236}">
                <a16:creationId xmlns:a16="http://schemas.microsoft.com/office/drawing/2014/main" id="{250BF6A3-E5EB-456A-A6BB-4E9E91A5BAC7}"/>
              </a:ext>
            </a:extLst>
          </p:cNvPr>
          <p:cNvSpPr/>
          <p:nvPr/>
        </p:nvSpPr>
        <p:spPr>
          <a:xfrm rot="218493">
            <a:off x="169415" y="1673761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8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2A39E62-91C7-496C-B606-C6580CC58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02" y="-54531"/>
            <a:ext cx="4927283" cy="55340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F4BDF84-1F75-4521-9899-F7340FA6E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89" y="5466159"/>
            <a:ext cx="4927283" cy="1606868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6EE8DCB4-FF1C-4D77-B31B-64F14B564717}"/>
              </a:ext>
            </a:extLst>
          </p:cNvPr>
          <p:cNvSpPr/>
          <p:nvPr/>
        </p:nvSpPr>
        <p:spPr>
          <a:xfrm>
            <a:off x="3439063" y="3150577"/>
            <a:ext cx="974675" cy="1670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95C5426-EFBB-4512-966A-FDA18151B512}"/>
              </a:ext>
            </a:extLst>
          </p:cNvPr>
          <p:cNvSpPr/>
          <p:nvPr/>
        </p:nvSpPr>
        <p:spPr>
          <a:xfrm>
            <a:off x="3399265" y="4466492"/>
            <a:ext cx="768289" cy="161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6E19DBE-FC2C-4D59-82DA-1C2092A5D984}"/>
              </a:ext>
            </a:extLst>
          </p:cNvPr>
          <p:cNvSpPr/>
          <p:nvPr/>
        </p:nvSpPr>
        <p:spPr>
          <a:xfrm>
            <a:off x="2391508" y="4765431"/>
            <a:ext cx="479310" cy="1348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C4CD4EFD-B1CE-438A-A61D-944924B58606}"/>
              </a:ext>
            </a:extLst>
          </p:cNvPr>
          <p:cNvSpPr txBox="1">
            <a:spLocks/>
          </p:cNvSpPr>
          <p:nvPr/>
        </p:nvSpPr>
        <p:spPr>
          <a:xfrm>
            <a:off x="-1143209" y="1797176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23" name="Kader 22">
            <a:extLst>
              <a:ext uri="{FF2B5EF4-FFF2-40B4-BE49-F238E27FC236}">
                <a16:creationId xmlns:a16="http://schemas.microsoft.com/office/drawing/2014/main" id="{410111E8-B9CD-49AE-9C47-AF773A00F9EC}"/>
              </a:ext>
            </a:extLst>
          </p:cNvPr>
          <p:cNvSpPr/>
          <p:nvPr/>
        </p:nvSpPr>
        <p:spPr>
          <a:xfrm rot="218493">
            <a:off x="169415" y="1673761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DETAIL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24A8365-08F8-4057-B47C-1741FBDA5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620549"/>
            <a:ext cx="6819900" cy="838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36A0E6-A0B9-443C-9492-FE1631EBD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37" r="50629" b="2735"/>
          <a:stretch/>
        </p:blipFill>
        <p:spPr>
          <a:xfrm>
            <a:off x="2916954" y="2647480"/>
            <a:ext cx="3475212" cy="371791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FE9D1E0-7122-405B-BD91-96E1F8655F74}"/>
              </a:ext>
            </a:extLst>
          </p:cNvPr>
          <p:cNvSpPr/>
          <p:nvPr/>
        </p:nvSpPr>
        <p:spPr>
          <a:xfrm>
            <a:off x="4838700" y="3253657"/>
            <a:ext cx="1388984" cy="2224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C2FBE6A-2F7B-4A83-917D-B4DCE4098740}"/>
              </a:ext>
            </a:extLst>
          </p:cNvPr>
          <p:cNvSpPr/>
          <p:nvPr/>
        </p:nvSpPr>
        <p:spPr>
          <a:xfrm>
            <a:off x="4790884" y="5118659"/>
            <a:ext cx="1082377" cy="2224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911C959-0C2A-4E7B-B1B4-6614D58BD3EA}"/>
              </a:ext>
            </a:extLst>
          </p:cNvPr>
          <p:cNvSpPr/>
          <p:nvPr/>
        </p:nvSpPr>
        <p:spPr>
          <a:xfrm>
            <a:off x="3362528" y="5531896"/>
            <a:ext cx="664349" cy="2224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Kader 10">
            <a:extLst>
              <a:ext uri="{FF2B5EF4-FFF2-40B4-BE49-F238E27FC236}">
                <a16:creationId xmlns:a16="http://schemas.microsoft.com/office/drawing/2014/main" id="{5246371D-84B8-402C-8219-5E67247E28CD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7B6B4AA-4A91-458E-AF9C-C20C54F99447}"/>
              </a:ext>
            </a:extLst>
          </p:cNvPr>
          <p:cNvSpPr/>
          <p:nvPr/>
        </p:nvSpPr>
        <p:spPr>
          <a:xfrm>
            <a:off x="2298558" y="1732001"/>
            <a:ext cx="500913" cy="19527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054BC-B01D-48D8-8529-DB1C64FC21AD}"/>
              </a:ext>
            </a:extLst>
          </p:cNvPr>
          <p:cNvSpPr/>
          <p:nvPr/>
        </p:nvSpPr>
        <p:spPr>
          <a:xfrm>
            <a:off x="3362528" y="3489057"/>
            <a:ext cx="657022" cy="19394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939DC58-094C-419A-B8C8-B734389DB954}"/>
              </a:ext>
            </a:extLst>
          </p:cNvPr>
          <p:cNvSpPr/>
          <p:nvPr/>
        </p:nvSpPr>
        <p:spPr>
          <a:xfrm>
            <a:off x="3362528" y="5341224"/>
            <a:ext cx="664349" cy="19394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3343AA3-246C-405A-84CE-5031979637B7}"/>
              </a:ext>
            </a:extLst>
          </p:cNvPr>
          <p:cNvSpPr/>
          <p:nvPr/>
        </p:nvSpPr>
        <p:spPr>
          <a:xfrm>
            <a:off x="4019551" y="5531897"/>
            <a:ext cx="501650" cy="2224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239943B-CDC7-40F4-9548-7C01706F7854}"/>
              </a:ext>
            </a:extLst>
          </p:cNvPr>
          <p:cNvSpPr/>
          <p:nvPr/>
        </p:nvSpPr>
        <p:spPr>
          <a:xfrm>
            <a:off x="2799471" y="1732001"/>
            <a:ext cx="1061329" cy="1952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5E9225F-0482-453F-B461-A3E3FD5071FB}"/>
              </a:ext>
            </a:extLst>
          </p:cNvPr>
          <p:cNvSpPr/>
          <p:nvPr/>
        </p:nvSpPr>
        <p:spPr>
          <a:xfrm>
            <a:off x="4063999" y="3253656"/>
            <a:ext cx="774701" cy="2224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1F2F5A5-AAB1-424B-A151-D01B9EA8AEAF}"/>
              </a:ext>
            </a:extLst>
          </p:cNvPr>
          <p:cNvSpPr/>
          <p:nvPr/>
        </p:nvSpPr>
        <p:spPr>
          <a:xfrm>
            <a:off x="4038600" y="5118806"/>
            <a:ext cx="749300" cy="2224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7814F30-D628-4455-ADD4-0950E1326E97}"/>
              </a:ext>
            </a:extLst>
          </p:cNvPr>
          <p:cNvSpPr/>
          <p:nvPr/>
        </p:nvSpPr>
        <p:spPr>
          <a:xfrm>
            <a:off x="5415502" y="5326986"/>
            <a:ext cx="664350" cy="2224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4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5BAB649-90D2-478E-8AC4-08F0168E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61" y="1575697"/>
            <a:ext cx="6327458" cy="193995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DETAIL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229128" y="690223"/>
            <a:ext cx="5149289" cy="93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Kader 5">
            <a:extLst>
              <a:ext uri="{FF2B5EF4-FFF2-40B4-BE49-F238E27FC236}">
                <a16:creationId xmlns:a16="http://schemas.microsoft.com/office/drawing/2014/main" id="{56EC544E-F926-40EC-8A2A-51369273BAAD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9402D3E-8A01-4989-A841-648E66802DD3}"/>
              </a:ext>
            </a:extLst>
          </p:cNvPr>
          <p:cNvSpPr txBox="1"/>
          <p:nvPr/>
        </p:nvSpPr>
        <p:spPr>
          <a:xfrm>
            <a:off x="1437648" y="1745966"/>
            <a:ext cx="460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Franklin Gothic Book" panose="020B0503020102020204" pitchFamily="34" charset="0"/>
              </a:rPr>
              <a:t>38%</a:t>
            </a:r>
            <a:endParaRPr lang="nl-NL" sz="7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972D2B5-B6B7-4C91-AC88-EA3375C3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135" y="2243890"/>
            <a:ext cx="5000625" cy="272034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A6C00C-9109-4C44-8F6C-1406A7DD1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931"/>
          <a:stretch/>
        </p:blipFill>
        <p:spPr>
          <a:xfrm>
            <a:off x="4877638" y="1985210"/>
            <a:ext cx="4913948" cy="7654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0F8F8F0-634B-425B-9F22-F0F2B1B00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827" y="268050"/>
            <a:ext cx="5013960" cy="3113723"/>
          </a:xfrm>
          <a:prstGeom prst="rect">
            <a:avLst/>
          </a:prstGeom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0788838-3F11-460A-8498-023512DE68AE}"/>
              </a:ext>
            </a:extLst>
          </p:cNvPr>
          <p:cNvSpPr txBox="1">
            <a:spLocks/>
          </p:cNvSpPr>
          <p:nvPr/>
        </p:nvSpPr>
        <p:spPr>
          <a:xfrm>
            <a:off x="4491538" y="709915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F5131F-101A-4543-9E1B-EAB8A09EE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26"/>
          <a:stretch/>
        </p:blipFill>
        <p:spPr>
          <a:xfrm>
            <a:off x="-53318" y="3379907"/>
            <a:ext cx="4913948" cy="3210043"/>
          </a:xfrm>
          <a:prstGeom prst="rect">
            <a:avLst/>
          </a:prstGeom>
        </p:spPr>
      </p:pic>
      <p:sp>
        <p:nvSpPr>
          <p:cNvPr id="13" name="Kader 12">
            <a:extLst>
              <a:ext uri="{FF2B5EF4-FFF2-40B4-BE49-F238E27FC236}">
                <a16:creationId xmlns:a16="http://schemas.microsoft.com/office/drawing/2014/main" id="{BA33E6DC-BC21-406A-82A5-DE51B579643C}"/>
              </a:ext>
            </a:extLst>
          </p:cNvPr>
          <p:cNvSpPr/>
          <p:nvPr/>
        </p:nvSpPr>
        <p:spPr>
          <a:xfrm rot="218493">
            <a:off x="5805862" y="578300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76BB59-5927-4CD1-9F8C-95B5CA02DC4B}"/>
              </a:ext>
            </a:extLst>
          </p:cNvPr>
          <p:cNvSpPr/>
          <p:nvPr/>
        </p:nvSpPr>
        <p:spPr>
          <a:xfrm>
            <a:off x="228090" y="1383532"/>
            <a:ext cx="2491047" cy="14872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4F45EC7-FBB0-403A-ADCE-D0463D778390}"/>
              </a:ext>
            </a:extLst>
          </p:cNvPr>
          <p:cNvSpPr/>
          <p:nvPr/>
        </p:nvSpPr>
        <p:spPr>
          <a:xfrm>
            <a:off x="228089" y="2870806"/>
            <a:ext cx="4668763" cy="4980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5BAB649-90D2-478E-8AC4-08F0168E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61" y="1575697"/>
            <a:ext cx="6327458" cy="193995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DETAIL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229128" y="690223"/>
            <a:ext cx="5149289" cy="93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Kader 5">
            <a:extLst>
              <a:ext uri="{FF2B5EF4-FFF2-40B4-BE49-F238E27FC236}">
                <a16:creationId xmlns:a16="http://schemas.microsoft.com/office/drawing/2014/main" id="{56EC544E-F926-40EC-8A2A-51369273BAAD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7DF910-6339-4869-AF92-E79D19D3B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29"/>
          <a:stretch/>
        </p:blipFill>
        <p:spPr>
          <a:xfrm>
            <a:off x="990599" y="3515654"/>
            <a:ext cx="7162800" cy="287667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D4EDCA5-A616-4A67-B7E8-F19B95CB0E12}"/>
              </a:ext>
            </a:extLst>
          </p:cNvPr>
          <p:cNvSpPr/>
          <p:nvPr/>
        </p:nvSpPr>
        <p:spPr>
          <a:xfrm>
            <a:off x="7443036" y="5715000"/>
            <a:ext cx="719889" cy="2212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70B219B-7CA5-4D31-96D2-197DB5F6AAAB}"/>
              </a:ext>
            </a:extLst>
          </p:cNvPr>
          <p:cNvSpPr/>
          <p:nvPr/>
        </p:nvSpPr>
        <p:spPr>
          <a:xfrm>
            <a:off x="1470862" y="5952624"/>
            <a:ext cx="401052" cy="21019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18E0D6-F676-4E54-BF1D-220292001DB7}"/>
              </a:ext>
            </a:extLst>
          </p:cNvPr>
          <p:cNvSpPr/>
          <p:nvPr/>
        </p:nvSpPr>
        <p:spPr>
          <a:xfrm>
            <a:off x="4585536" y="1609726"/>
            <a:ext cx="996114" cy="2307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34A1180-D25C-4629-A9C3-908E97C1A4D5}"/>
              </a:ext>
            </a:extLst>
          </p:cNvPr>
          <p:cNvSpPr/>
          <p:nvPr/>
        </p:nvSpPr>
        <p:spPr>
          <a:xfrm>
            <a:off x="6598444" y="5711846"/>
            <a:ext cx="844593" cy="22438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25534CF-4CE2-4847-8EED-53C456030EA1}"/>
              </a:ext>
            </a:extLst>
          </p:cNvPr>
          <p:cNvSpPr/>
          <p:nvPr/>
        </p:nvSpPr>
        <p:spPr>
          <a:xfrm>
            <a:off x="3614738" y="2206646"/>
            <a:ext cx="771525" cy="22438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9402D3E-8A01-4989-A841-648E66802DD3}"/>
              </a:ext>
            </a:extLst>
          </p:cNvPr>
          <p:cNvSpPr txBox="1"/>
          <p:nvPr/>
        </p:nvSpPr>
        <p:spPr>
          <a:xfrm>
            <a:off x="1448281" y="1745966"/>
            <a:ext cx="460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Franklin Gothic Book" panose="020B0503020102020204" pitchFamily="34" charset="0"/>
              </a:rPr>
              <a:t>38%</a:t>
            </a:r>
            <a:endParaRPr lang="nl-NL" sz="7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6"/>
            <a:ext cx="834887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VRAAGSOORTEN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vraag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A4110D3-02DC-4126-8E92-88E82F6E4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80841"/>
              </p:ext>
            </p:extLst>
          </p:nvPr>
        </p:nvGraphicFramePr>
        <p:xfrm>
          <a:off x="637953" y="1393034"/>
          <a:ext cx="8108482" cy="5297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793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594179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  <a:gridCol w="2827510">
                  <a:extLst>
                    <a:ext uri="{9D8B030D-6E8A-4147-A177-3AD203B41FA5}">
                      <a16:colId xmlns:a16="http://schemas.microsoft.com/office/drawing/2014/main" val="1322318609"/>
                    </a:ext>
                  </a:extLst>
                </a:gridCol>
              </a:tblGrid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VRAAGSOORT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HERKENNEN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STRATEGIE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What is the main point made in paragraph 1?</a:t>
                      </a:r>
                      <a:endParaRPr lang="nl-NL" sz="2000" i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titel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plaatje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bron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tekstvorm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vraag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1,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signaalwoorden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expert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Dr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University,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naam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“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” 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vergelijk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met GL,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voorbeeld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namen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plaatsen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getallen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, data,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for example/it shows</a:t>
                      </a:r>
                      <a:endParaRPr lang="nl-NL" sz="2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detail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latin typeface="Franklin Gothic Book" panose="020B0503020102020204" pitchFamily="34" charset="0"/>
                        </a:rPr>
                        <a:t>gedetailleerd op woordniveau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niet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genummerde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statements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relevante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vinden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gaten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Which of the following fits the gap in paragraph 4?</a:t>
                      </a:r>
                      <a:endParaRPr lang="nl-NL" sz="2000" i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tot het gat plus 1 zin,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positief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negatief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1146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open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keuzemogelijkheden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goed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taal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genoeg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informatie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uit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989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WAAR/NIET WAAR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2222233" y="690222"/>
            <a:ext cx="5149289" cy="93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62BBEB-690E-4836-BDF0-63547DBA3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6" y="1767762"/>
            <a:ext cx="6448425" cy="2162175"/>
          </a:xfrm>
          <a:prstGeom prst="rect">
            <a:avLst/>
          </a:prstGeom>
        </p:spPr>
      </p:pic>
      <p:sp>
        <p:nvSpPr>
          <p:cNvPr id="7" name="Kader 6">
            <a:extLst>
              <a:ext uri="{FF2B5EF4-FFF2-40B4-BE49-F238E27FC236}">
                <a16:creationId xmlns:a16="http://schemas.microsoft.com/office/drawing/2014/main" id="{2D14C721-281B-4588-B2F4-C51DE4B107F9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EFA46C2-F4B1-46DC-B15E-0B68238C3DDB}"/>
              </a:ext>
            </a:extLst>
          </p:cNvPr>
          <p:cNvSpPr txBox="1"/>
          <p:nvPr/>
        </p:nvSpPr>
        <p:spPr>
          <a:xfrm>
            <a:off x="1320689" y="1912542"/>
            <a:ext cx="460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Franklin Gothic Book" panose="020B0503020102020204" pitchFamily="34" charset="0"/>
              </a:rPr>
              <a:t>80%</a:t>
            </a:r>
            <a:endParaRPr lang="nl-NL" sz="7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3324F41-7F14-443E-A878-45164FBC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4" y="7620"/>
            <a:ext cx="4518565" cy="438054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2234E13-E774-4CCD-9C2C-CD8027583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44" y="4379595"/>
            <a:ext cx="4380548" cy="202825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96D6AB5-30B9-4D7D-BF6A-140133127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837" y="535305"/>
            <a:ext cx="4398550" cy="51606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8E3C992-2A00-4CC3-8E0B-E084D6868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083" y="5707380"/>
            <a:ext cx="4320540" cy="966121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24F45EC7-FBB0-403A-ADCE-D0463D778390}"/>
              </a:ext>
            </a:extLst>
          </p:cNvPr>
          <p:cNvSpPr/>
          <p:nvPr/>
        </p:nvSpPr>
        <p:spPr>
          <a:xfrm>
            <a:off x="5076825" y="1771650"/>
            <a:ext cx="4128798" cy="10858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7D4ADA49-E926-4E78-AFF1-197C9C4B50B4}"/>
              </a:ext>
            </a:extLst>
          </p:cNvPr>
          <p:cNvSpPr/>
          <p:nvPr/>
        </p:nvSpPr>
        <p:spPr>
          <a:xfrm>
            <a:off x="5294889" y="1628775"/>
            <a:ext cx="3910733" cy="1428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0788838-3F11-460A-8498-023512DE68AE}"/>
              </a:ext>
            </a:extLst>
          </p:cNvPr>
          <p:cNvSpPr txBox="1">
            <a:spLocks/>
          </p:cNvSpPr>
          <p:nvPr/>
        </p:nvSpPr>
        <p:spPr>
          <a:xfrm>
            <a:off x="2121315" y="324903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483AFF5-05C6-4C23-9561-ED387154261A}"/>
              </a:ext>
            </a:extLst>
          </p:cNvPr>
          <p:cNvSpPr/>
          <p:nvPr/>
        </p:nvSpPr>
        <p:spPr>
          <a:xfrm>
            <a:off x="5076825" y="2857500"/>
            <a:ext cx="885825" cy="1428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Kader 12">
            <a:extLst>
              <a:ext uri="{FF2B5EF4-FFF2-40B4-BE49-F238E27FC236}">
                <a16:creationId xmlns:a16="http://schemas.microsoft.com/office/drawing/2014/main" id="{BA33E6DC-BC21-406A-82A5-DE51B579643C}"/>
              </a:ext>
            </a:extLst>
          </p:cNvPr>
          <p:cNvSpPr/>
          <p:nvPr/>
        </p:nvSpPr>
        <p:spPr>
          <a:xfrm rot="218493">
            <a:off x="3435639" y="193288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WAAR/NIET WAAR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2CE7DC-5B70-4D32-9BF8-C44B04410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"/>
          <a:stretch/>
        </p:blipFill>
        <p:spPr>
          <a:xfrm>
            <a:off x="1143000" y="3964938"/>
            <a:ext cx="6858000" cy="214979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762BBEB-690E-4836-BDF0-63547DBA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1475425"/>
            <a:ext cx="6448425" cy="2162175"/>
          </a:xfrm>
          <a:prstGeom prst="rect">
            <a:avLst/>
          </a:prstGeom>
        </p:spPr>
      </p:pic>
      <p:sp>
        <p:nvSpPr>
          <p:cNvPr id="14" name="Kader 13">
            <a:extLst>
              <a:ext uri="{FF2B5EF4-FFF2-40B4-BE49-F238E27FC236}">
                <a16:creationId xmlns:a16="http://schemas.microsoft.com/office/drawing/2014/main" id="{8957B324-F5F6-4839-A6F7-F7DE5717A298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FC708FB-EDA3-4F43-A27A-D2CF92CD80BC}"/>
              </a:ext>
            </a:extLst>
          </p:cNvPr>
          <p:cNvSpPr/>
          <p:nvPr/>
        </p:nvSpPr>
        <p:spPr>
          <a:xfrm>
            <a:off x="2524125" y="4810124"/>
            <a:ext cx="1438275" cy="2190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C5ABF9-6605-4A63-BF9C-78CF6E332111}"/>
              </a:ext>
            </a:extLst>
          </p:cNvPr>
          <p:cNvSpPr/>
          <p:nvPr/>
        </p:nvSpPr>
        <p:spPr>
          <a:xfrm>
            <a:off x="3086101" y="2124075"/>
            <a:ext cx="1352550" cy="2000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F5DC5ED-071E-41E7-89C1-B743E3B797E2}"/>
              </a:ext>
            </a:extLst>
          </p:cNvPr>
          <p:cNvSpPr/>
          <p:nvPr/>
        </p:nvSpPr>
        <p:spPr>
          <a:xfrm>
            <a:off x="2009776" y="2324098"/>
            <a:ext cx="1352550" cy="22860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519D957-8577-4A93-B65F-D302047FF79C}"/>
              </a:ext>
            </a:extLst>
          </p:cNvPr>
          <p:cNvSpPr/>
          <p:nvPr/>
        </p:nvSpPr>
        <p:spPr>
          <a:xfrm>
            <a:off x="3114674" y="5029200"/>
            <a:ext cx="2390775" cy="2286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ADC94FA-751F-41BB-B118-0784810902AB}"/>
              </a:ext>
            </a:extLst>
          </p:cNvPr>
          <p:cNvSpPr txBox="1"/>
          <p:nvPr/>
        </p:nvSpPr>
        <p:spPr>
          <a:xfrm rot="359518">
            <a:off x="-2303179" y="-5243"/>
            <a:ext cx="11525585" cy="780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kunt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snel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beweringen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opzoeken</a:t>
            </a:r>
            <a:r>
              <a:rPr lang="en-US" dirty="0">
                <a:latin typeface="Franklin Gothic Book" panose="020B0503020102020204" pitchFamily="34" charset="0"/>
              </a:rPr>
              <a:t> door </a:t>
            </a:r>
            <a:r>
              <a:rPr lang="en-US" dirty="0" err="1">
                <a:latin typeface="Franklin Gothic Book" panose="020B0503020102020204" pitchFamily="34" charset="0"/>
              </a:rPr>
              <a:t>te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letten</a:t>
            </a:r>
            <a:r>
              <a:rPr lang="en-US" dirty="0">
                <a:latin typeface="Franklin Gothic Book" panose="020B0503020102020204" pitchFamily="34" charset="0"/>
              </a:rPr>
              <a:t> op: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F0E564B-64D2-4E3A-A908-22C81BFC0879}"/>
              </a:ext>
            </a:extLst>
          </p:cNvPr>
          <p:cNvSpPr txBox="1"/>
          <p:nvPr/>
        </p:nvSpPr>
        <p:spPr>
          <a:xfrm rot="359518">
            <a:off x="5511615" y="989935"/>
            <a:ext cx="3120123" cy="36601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namen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plaatsen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hoeveelheden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tijdsaanduidingen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internationale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woorden</a:t>
            </a:r>
            <a:r>
              <a:rPr lang="en-US" dirty="0">
                <a:latin typeface="Franklin Gothic Book" panose="020B0503020102020204" pitchFamily="34" charset="0"/>
              </a:rPr>
              <a:t> (</a:t>
            </a:r>
            <a:r>
              <a:rPr lang="en-US" dirty="0" err="1">
                <a:latin typeface="Franklin Gothic Book" panose="020B0503020102020204" pitchFamily="34" charset="0"/>
              </a:rPr>
              <a:t>discriminatie</a:t>
            </a:r>
            <a:r>
              <a:rPr lang="en-US" dirty="0">
                <a:latin typeface="Franklin Gothic Book" panose="020B0503020102020204" pitchFamily="34" charset="0"/>
              </a:rPr>
              <a:t>, </a:t>
            </a:r>
            <a:r>
              <a:rPr lang="en-US" dirty="0" err="1">
                <a:latin typeface="Franklin Gothic Book" panose="020B0503020102020204" pitchFamily="34" charset="0"/>
              </a:rPr>
              <a:t>autoriteit</a:t>
            </a:r>
            <a:r>
              <a:rPr lang="en-US" dirty="0">
                <a:latin typeface="Franklin Gothic Book" panose="020B0503020102020204" pitchFamily="34" charset="0"/>
              </a:rPr>
              <a:t>, </a:t>
            </a:r>
            <a:r>
              <a:rPr lang="en-US">
                <a:latin typeface="Franklin Gothic Book" panose="020B0503020102020204" pitchFamily="34" charset="0"/>
              </a:rPr>
              <a:t>informatica)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woord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dat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jij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kiest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5" name="Cirkel: leeg 14">
            <a:extLst>
              <a:ext uri="{FF2B5EF4-FFF2-40B4-BE49-F238E27FC236}">
                <a16:creationId xmlns:a16="http://schemas.microsoft.com/office/drawing/2014/main" id="{2D5603EF-F122-4EE9-B3AA-36E4EBEA05E0}"/>
              </a:ext>
            </a:extLst>
          </p:cNvPr>
          <p:cNvSpPr/>
          <p:nvPr/>
        </p:nvSpPr>
        <p:spPr>
          <a:xfrm flipH="1" flipV="1">
            <a:off x="1601448" y="2669288"/>
            <a:ext cx="397553" cy="397553"/>
          </a:xfrm>
          <a:prstGeom prst="donut">
            <a:avLst>
              <a:gd name="adj" fmla="val 1648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C96D12B-FBFD-46E9-ADD5-B6C81B8D2852}"/>
              </a:ext>
            </a:extLst>
          </p:cNvPr>
          <p:cNvSpPr txBox="1"/>
          <p:nvPr/>
        </p:nvSpPr>
        <p:spPr>
          <a:xfrm>
            <a:off x="1320689" y="1607742"/>
            <a:ext cx="460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Franklin Gothic Book" panose="020B0503020102020204" pitchFamily="34" charset="0"/>
              </a:rPr>
              <a:t>80%</a:t>
            </a:r>
            <a:endParaRPr lang="nl-NL" sz="7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50C9704-B5EF-42AB-B485-A56189A3EBEF}"/>
              </a:ext>
            </a:extLst>
          </p:cNvPr>
          <p:cNvSpPr txBox="1">
            <a:spLocks/>
          </p:cNvSpPr>
          <p:nvPr/>
        </p:nvSpPr>
        <p:spPr>
          <a:xfrm>
            <a:off x="685800" y="1157906"/>
            <a:ext cx="7772400" cy="45421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Book" panose="020B0503020102020204" pitchFamily="34" charset="0"/>
              </a:rPr>
              <a:t>Lees </a:t>
            </a:r>
            <a:r>
              <a:rPr lang="en-US" dirty="0" err="1">
                <a:latin typeface="Franklin Gothic Book" panose="020B0503020102020204" pitchFamily="34" charset="0"/>
              </a:rPr>
              <a:t>eerst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vraag</a:t>
            </a:r>
            <a:r>
              <a:rPr lang="en-US" dirty="0">
                <a:latin typeface="Franklin Gothic Book" panose="020B0503020102020204" pitchFamily="34" charset="0"/>
              </a:rPr>
              <a:t>, </a:t>
            </a:r>
            <a:r>
              <a:rPr lang="en-US" dirty="0" err="1">
                <a:latin typeface="Franklin Gothic Book" panose="020B0503020102020204" pitchFamily="34" charset="0"/>
              </a:rPr>
              <a:t>dan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tekst</a:t>
            </a:r>
            <a:r>
              <a:rPr lang="en-US" dirty="0">
                <a:latin typeface="Franklin Gothic Book" panose="020B0503020102020204" pitchFamily="34" charset="0"/>
              </a:rPr>
              <a:t>, </a:t>
            </a:r>
            <a:r>
              <a:rPr lang="en-US" dirty="0" err="1">
                <a:latin typeface="Franklin Gothic Book" panose="020B0503020102020204" pitchFamily="34" charset="0"/>
              </a:rPr>
              <a:t>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dan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antwoorden</a:t>
            </a:r>
            <a:r>
              <a:rPr lang="en-US" dirty="0">
                <a:latin typeface="Franklin Gothic Book" panose="020B0503020102020204" pitchFamily="34" charset="0"/>
              </a:rPr>
              <a:t>.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18023D7-0AA4-4521-9396-06031DB2976A}"/>
              </a:ext>
            </a:extLst>
          </p:cNvPr>
          <p:cNvSpPr/>
          <p:nvPr/>
        </p:nvSpPr>
        <p:spPr>
          <a:xfrm rot="485303">
            <a:off x="5391170" y="997292"/>
            <a:ext cx="3403594" cy="1044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latin typeface="Franklin Gothic Book" panose="020B0503020102020204" pitchFamily="34" charset="0"/>
              </a:rPr>
              <a:t>WAAROM?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BBF5650-17A3-4E82-BBFA-9C6CECF5064B}"/>
              </a:ext>
            </a:extLst>
          </p:cNvPr>
          <p:cNvSpPr/>
          <p:nvPr/>
        </p:nvSpPr>
        <p:spPr>
          <a:xfrm rot="364022">
            <a:off x="5796293" y="1861032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F3E11F8-A5D8-4C9B-9D8A-0BB07C91F8BB}"/>
              </a:ext>
            </a:extLst>
          </p:cNvPr>
          <p:cNvSpPr/>
          <p:nvPr/>
        </p:nvSpPr>
        <p:spPr>
          <a:xfrm rot="364022">
            <a:off x="1637567" y="2587589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285961B-DB2E-413E-A7E2-3A44111E1969}"/>
              </a:ext>
            </a:extLst>
          </p:cNvPr>
          <p:cNvSpPr/>
          <p:nvPr/>
        </p:nvSpPr>
        <p:spPr>
          <a:xfrm rot="364022">
            <a:off x="5377911" y="4020449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230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6"/>
            <a:ext cx="834887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VRAAGSOORTEN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vraag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A4110D3-02DC-4126-8E92-88E82F6E4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26141"/>
              </p:ext>
            </p:extLst>
          </p:nvPr>
        </p:nvGraphicFramePr>
        <p:xfrm>
          <a:off x="637953" y="1393034"/>
          <a:ext cx="8108482" cy="5297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793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594179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  <a:gridCol w="2827510">
                  <a:extLst>
                    <a:ext uri="{9D8B030D-6E8A-4147-A177-3AD203B41FA5}">
                      <a16:colId xmlns:a16="http://schemas.microsoft.com/office/drawing/2014/main" val="1322318609"/>
                    </a:ext>
                  </a:extLst>
                </a:gridCol>
              </a:tblGrid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VRAAGSOORT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HERKENNEN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STRATEGIE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What is the main point made in paragraph 1?</a:t>
                      </a:r>
                      <a:endParaRPr lang="nl-NL" sz="2000" i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titel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plaatje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bron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tekstvorm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vraag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1,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signaalwoorden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expert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Dr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University,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naam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“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” 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vergelijk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met GL,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voorbeeld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namen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plaatsen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getallen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data, </a:t>
                      </a:r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for example/it shows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detail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latin typeface="Franklin Gothic Book" panose="020B0503020102020204" pitchFamily="34" charset="0"/>
                        </a:rPr>
                        <a:t>gedetailleerd op woordniveau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niet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genummerde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statements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relevante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vinden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gaten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Which of the following fits the gap in paragraph 4?</a:t>
                      </a:r>
                      <a:endParaRPr lang="nl-NL" sz="2000" i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tot het gat plus 1 zin,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positief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negatief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1146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open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keuzemogelijkheden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goed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taal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genoeg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informatie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uit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29764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9DE6B29A-65DB-443C-89BE-81975FCFE736}"/>
              </a:ext>
            </a:extLst>
          </p:cNvPr>
          <p:cNvSpPr txBox="1"/>
          <p:nvPr/>
        </p:nvSpPr>
        <p:spPr>
          <a:xfrm rot="20876832">
            <a:off x="2803671" y="1336624"/>
            <a:ext cx="4176544" cy="3077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namen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plaatsen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hoeveelheden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tijdsaanduidingen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internationale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woorden</a:t>
            </a:r>
            <a:r>
              <a:rPr lang="en-US" dirty="0">
                <a:latin typeface="Franklin Gothic Book" panose="020B0503020102020204" pitchFamily="34" charset="0"/>
              </a:rPr>
              <a:t> (</a:t>
            </a:r>
            <a:r>
              <a:rPr lang="en-US" dirty="0" err="1">
                <a:latin typeface="Franklin Gothic Book" panose="020B0503020102020204" pitchFamily="34" charset="0"/>
              </a:rPr>
              <a:t>discriminatie</a:t>
            </a:r>
            <a:r>
              <a:rPr lang="en-US" dirty="0">
                <a:latin typeface="Franklin Gothic Book" panose="020B0503020102020204" pitchFamily="34" charset="0"/>
              </a:rPr>
              <a:t>, </a:t>
            </a:r>
            <a:r>
              <a:rPr lang="en-US" dirty="0" err="1">
                <a:latin typeface="Franklin Gothic Book" panose="020B0503020102020204" pitchFamily="34" charset="0"/>
              </a:rPr>
              <a:t>autoriteit</a:t>
            </a:r>
            <a:r>
              <a:rPr lang="en-US" dirty="0">
                <a:latin typeface="Franklin Gothic Book" panose="020B0503020102020204" pitchFamily="34" charset="0"/>
              </a:rPr>
              <a:t>, informatica)</a:t>
            </a: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woord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dat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jij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kiest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GATEN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D96518-0F56-4CDB-86B4-AA1A8A6D1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02" y="1620548"/>
            <a:ext cx="5895975" cy="159067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625595" y="690222"/>
            <a:ext cx="5149289" cy="93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Kader 14">
            <a:extLst>
              <a:ext uri="{FF2B5EF4-FFF2-40B4-BE49-F238E27FC236}">
                <a16:creationId xmlns:a16="http://schemas.microsoft.com/office/drawing/2014/main" id="{20B37B76-0CB5-4E13-A19E-6F913DF76AE0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3A5D91-4D76-4BE6-8FB7-E7D46CAC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674" y="773905"/>
            <a:ext cx="5160645" cy="5113973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A2A61FF5-0361-4D4C-BCE5-A88D13F3FCF0}"/>
              </a:ext>
            </a:extLst>
          </p:cNvPr>
          <p:cNvSpPr/>
          <p:nvPr/>
        </p:nvSpPr>
        <p:spPr>
          <a:xfrm>
            <a:off x="1628775" y="4331076"/>
            <a:ext cx="2961420" cy="1939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74411BE-28B9-423D-8186-58FE95AFA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638" y="3124017"/>
            <a:ext cx="4613910" cy="328041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80AEE04-8AA4-4FEE-8F51-00E4801F3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195" y="1045606"/>
            <a:ext cx="4620578" cy="2140268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68A8067B-7F74-40CA-94C9-2ACFE2A6673D}"/>
              </a:ext>
            </a:extLst>
          </p:cNvPr>
          <p:cNvSpPr/>
          <p:nvPr/>
        </p:nvSpPr>
        <p:spPr>
          <a:xfrm>
            <a:off x="323061" y="4525020"/>
            <a:ext cx="4267134" cy="15175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BFE8FB3-FABC-4A1C-AA55-092774072118}"/>
              </a:ext>
            </a:extLst>
          </p:cNvPr>
          <p:cNvSpPr/>
          <p:nvPr/>
        </p:nvSpPr>
        <p:spPr>
          <a:xfrm>
            <a:off x="323061" y="4676776"/>
            <a:ext cx="3144039" cy="1333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F92292D-08E5-49A1-9A21-6C341844A236}"/>
              </a:ext>
            </a:extLst>
          </p:cNvPr>
          <p:cNvSpPr/>
          <p:nvPr/>
        </p:nvSpPr>
        <p:spPr>
          <a:xfrm>
            <a:off x="323061" y="4810126"/>
            <a:ext cx="4248939" cy="1333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CFECB70-EFC1-409F-9C9C-1364314682E9}"/>
              </a:ext>
            </a:extLst>
          </p:cNvPr>
          <p:cNvSpPr/>
          <p:nvPr/>
        </p:nvSpPr>
        <p:spPr>
          <a:xfrm>
            <a:off x="323061" y="4943476"/>
            <a:ext cx="434177" cy="1762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0788838-3F11-460A-8498-023512DE68AE}"/>
              </a:ext>
            </a:extLst>
          </p:cNvPr>
          <p:cNvSpPr txBox="1">
            <a:spLocks/>
          </p:cNvSpPr>
          <p:nvPr/>
        </p:nvSpPr>
        <p:spPr>
          <a:xfrm>
            <a:off x="2121315" y="324903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23" name="Kader 22">
            <a:extLst>
              <a:ext uri="{FF2B5EF4-FFF2-40B4-BE49-F238E27FC236}">
                <a16:creationId xmlns:a16="http://schemas.microsoft.com/office/drawing/2014/main" id="{ABB184D1-3B1B-4C05-A32B-09380653D917}"/>
              </a:ext>
            </a:extLst>
          </p:cNvPr>
          <p:cNvSpPr/>
          <p:nvPr/>
        </p:nvSpPr>
        <p:spPr>
          <a:xfrm rot="218493">
            <a:off x="3435639" y="193288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GATEN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5461C2-2052-4301-B647-040CE3F3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84" y="3035189"/>
            <a:ext cx="8382000" cy="33051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7D96518-0F56-4CDB-86B4-AA1A8A6D1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02" y="1444514"/>
            <a:ext cx="5895975" cy="159067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ED7734D-44A3-446E-B907-05BEBC4DBF07}"/>
              </a:ext>
            </a:extLst>
          </p:cNvPr>
          <p:cNvSpPr/>
          <p:nvPr/>
        </p:nvSpPr>
        <p:spPr>
          <a:xfrm>
            <a:off x="3340574" y="3587846"/>
            <a:ext cx="5326380" cy="2680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C801C24-C9C8-4817-982F-795CC2D68B22}"/>
              </a:ext>
            </a:extLst>
          </p:cNvPr>
          <p:cNvSpPr/>
          <p:nvPr/>
        </p:nvSpPr>
        <p:spPr>
          <a:xfrm>
            <a:off x="1002323" y="3855927"/>
            <a:ext cx="7664631" cy="2680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07FF07D-8AD1-4CAE-94A8-F329D6EAEEF3}"/>
              </a:ext>
            </a:extLst>
          </p:cNvPr>
          <p:cNvSpPr/>
          <p:nvPr/>
        </p:nvSpPr>
        <p:spPr>
          <a:xfrm>
            <a:off x="1002323" y="4124008"/>
            <a:ext cx="5635870" cy="2680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C380731-0774-4039-97A1-F614E3917B5B}"/>
              </a:ext>
            </a:extLst>
          </p:cNvPr>
          <p:cNvSpPr/>
          <p:nvPr/>
        </p:nvSpPr>
        <p:spPr>
          <a:xfrm>
            <a:off x="1002322" y="4392089"/>
            <a:ext cx="7200901" cy="3037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00E38F6-BA61-4624-A98F-4BEC0A715794}"/>
              </a:ext>
            </a:extLst>
          </p:cNvPr>
          <p:cNvSpPr/>
          <p:nvPr/>
        </p:nvSpPr>
        <p:spPr>
          <a:xfrm>
            <a:off x="1002322" y="4695826"/>
            <a:ext cx="800102" cy="2806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Kader 16">
            <a:extLst>
              <a:ext uri="{FF2B5EF4-FFF2-40B4-BE49-F238E27FC236}">
                <a16:creationId xmlns:a16="http://schemas.microsoft.com/office/drawing/2014/main" id="{7355CEEC-ED7A-48AA-98E9-94B81FC3F198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59E153C-616B-4B9A-8813-573B5F485405}"/>
              </a:ext>
            </a:extLst>
          </p:cNvPr>
          <p:cNvSpPr txBox="1"/>
          <p:nvPr/>
        </p:nvSpPr>
        <p:spPr>
          <a:xfrm rot="359518">
            <a:off x="-2303179" y="-5243"/>
            <a:ext cx="11525585" cy="780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kent</a:t>
            </a:r>
            <a:r>
              <a:rPr lang="en-US" dirty="0">
                <a:latin typeface="Franklin Gothic Book" panose="020B0503020102020204" pitchFamily="34" charset="0"/>
              </a:rPr>
              <a:t> de </a:t>
            </a:r>
            <a:r>
              <a:rPr lang="en-US" dirty="0" err="1">
                <a:latin typeface="Franklin Gothic Book" panose="020B0503020102020204" pitchFamily="34" charset="0"/>
              </a:rPr>
              <a:t>signaalwoorden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uit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hoofd</a:t>
            </a:r>
            <a:r>
              <a:rPr lang="en-US" dirty="0">
                <a:latin typeface="Franklin Gothic Book" panose="020B0503020102020204" pitchFamily="34" charset="0"/>
              </a:rPr>
              <a:t>.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A4031E8-0023-413A-A805-7FC72E9038A9}"/>
              </a:ext>
            </a:extLst>
          </p:cNvPr>
          <p:cNvSpPr txBox="1"/>
          <p:nvPr/>
        </p:nvSpPr>
        <p:spPr>
          <a:xfrm rot="359518">
            <a:off x="6330844" y="1109827"/>
            <a:ext cx="2527900" cy="18649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met </a:t>
            </a:r>
            <a:r>
              <a:rPr lang="en-US" dirty="0" err="1">
                <a:latin typeface="Franklin Gothic Book" panose="020B0503020102020204" pitchFamily="34" charset="0"/>
              </a:rPr>
              <a:t>als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gevolg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echter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sterker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nog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in </a:t>
            </a:r>
            <a:r>
              <a:rPr lang="en-US" dirty="0" err="1">
                <a:latin typeface="Franklin Gothic Book" panose="020B0503020102020204" pitchFamily="34" charset="0"/>
              </a:rPr>
              <a:t>tegenstrijd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daarmee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8" name="Cirkel: leeg 17">
            <a:extLst>
              <a:ext uri="{FF2B5EF4-FFF2-40B4-BE49-F238E27FC236}">
                <a16:creationId xmlns:a16="http://schemas.microsoft.com/office/drawing/2014/main" id="{1CAEACF6-30A0-42B1-A5A5-66AEE609557F}"/>
              </a:ext>
            </a:extLst>
          </p:cNvPr>
          <p:cNvSpPr/>
          <p:nvPr/>
        </p:nvSpPr>
        <p:spPr>
          <a:xfrm flipH="1" flipV="1">
            <a:off x="1909561" y="2063001"/>
            <a:ext cx="397553" cy="397553"/>
          </a:xfrm>
          <a:prstGeom prst="donut">
            <a:avLst>
              <a:gd name="adj" fmla="val 1648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6"/>
            <a:ext cx="834887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VRAAGSOORTEN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vraag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A4110D3-02DC-4126-8E92-88E82F6E4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66969"/>
              </p:ext>
            </p:extLst>
          </p:nvPr>
        </p:nvGraphicFramePr>
        <p:xfrm>
          <a:off x="637953" y="1393034"/>
          <a:ext cx="8108482" cy="5297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793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594179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  <a:gridCol w="2827510">
                  <a:extLst>
                    <a:ext uri="{9D8B030D-6E8A-4147-A177-3AD203B41FA5}">
                      <a16:colId xmlns:a16="http://schemas.microsoft.com/office/drawing/2014/main" val="1322318609"/>
                    </a:ext>
                  </a:extLst>
                </a:gridCol>
              </a:tblGrid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VRAAGSOORT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HERKENNEN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STRATEGIE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What is the main point made in paragraph 1?</a:t>
                      </a:r>
                      <a:endParaRPr lang="nl-NL" sz="2000" i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titel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plaatje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bron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tekstvorm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vraag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1,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signaalwoorden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expert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Dr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University,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naam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“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” 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latin typeface="Franklin Gothic Book" panose="020B0503020102020204" pitchFamily="34" charset="0"/>
                        </a:rPr>
                        <a:t>v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vergelijk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met GL,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voorbeeld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namen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plaatsen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getallen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data, </a:t>
                      </a:r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for example/it shows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detail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latin typeface="Franklin Gothic Book" panose="020B0503020102020204" pitchFamily="34" charset="0"/>
                        </a:rPr>
                        <a:t>gedetailleerd op woordniveau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niet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genummerde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statements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relevante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vinden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gaten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Which of the following fits the gap in paragraph 4?</a:t>
                      </a:r>
                      <a:endParaRPr lang="nl-NL" sz="2000" i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tot het gat plus 1 zin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1146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open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keuzemogelijkheden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goed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taal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genoeg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informatie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uit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tekst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29764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B0116C1E-8D78-45BA-9375-D0C98A0980D0}"/>
              </a:ext>
            </a:extLst>
          </p:cNvPr>
          <p:cNvSpPr txBox="1"/>
          <p:nvPr/>
        </p:nvSpPr>
        <p:spPr>
          <a:xfrm rot="21446788">
            <a:off x="3302836" y="2296367"/>
            <a:ext cx="4176544" cy="30770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positief</a:t>
            </a:r>
            <a:r>
              <a:rPr lang="en-US" dirty="0">
                <a:latin typeface="Franklin Gothic Book" panose="020B0503020102020204" pitchFamily="34" charset="0"/>
              </a:rPr>
              <a:t>, </a:t>
            </a:r>
            <a:r>
              <a:rPr lang="en-US" dirty="0" err="1">
                <a:latin typeface="Franklin Gothic Book" panose="020B0503020102020204" pitchFamily="34" charset="0"/>
              </a:rPr>
              <a:t>negatief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zin </a:t>
            </a:r>
            <a:r>
              <a:rPr lang="en-US" dirty="0" err="1">
                <a:latin typeface="Franklin Gothic Book" panose="020B0503020102020204" pitchFamily="34" charset="0"/>
              </a:rPr>
              <a:t>erv</a:t>
            </a:r>
            <a:r>
              <a:rPr lang="el-GR" dirty="0">
                <a:latin typeface="Franklin Gothic Book" panose="020B0503020102020204" pitchFamily="34" charset="0"/>
              </a:rPr>
              <a:t>όό</a:t>
            </a:r>
            <a:r>
              <a:rPr lang="en-US" dirty="0">
                <a:latin typeface="Franklin Gothic Book" panose="020B0503020102020204" pitchFamily="34" charset="0"/>
              </a:rPr>
              <a:t>r </a:t>
            </a:r>
            <a:r>
              <a:rPr lang="en-US" dirty="0" err="1">
                <a:latin typeface="Franklin Gothic Book" panose="020B0503020102020204" pitchFamily="34" charset="0"/>
              </a:rPr>
              <a:t>en</a:t>
            </a:r>
            <a:r>
              <a:rPr lang="en-US" dirty="0">
                <a:latin typeface="Franklin Gothic Book" panose="020B0503020102020204" pitchFamily="34" charset="0"/>
              </a:rPr>
              <a:t> zin </a:t>
            </a:r>
            <a:r>
              <a:rPr lang="en-US" dirty="0" err="1">
                <a:latin typeface="Franklin Gothic Book" panose="020B0503020102020204" pitchFamily="34" charset="0"/>
              </a:rPr>
              <a:t>erná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opschrijven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een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logisch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verband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proberen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te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vinden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863128B-8511-423C-9A3A-832BAD313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18" y="2363004"/>
            <a:ext cx="6286500" cy="5524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4E2CAA1-7AD6-434D-85B6-FE3837509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31" y="1494317"/>
            <a:ext cx="6972300" cy="86677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DC1B561-B50C-4C5A-AF9A-D83C1A33E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31" y="3127714"/>
            <a:ext cx="6324600" cy="62865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OPEN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862189" y="690223"/>
            <a:ext cx="5149289" cy="93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Kader 9">
            <a:extLst>
              <a:ext uri="{FF2B5EF4-FFF2-40B4-BE49-F238E27FC236}">
                <a16:creationId xmlns:a16="http://schemas.microsoft.com/office/drawing/2014/main" id="{816024EC-52A0-4866-99DE-4D6210689613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0E0CD71-A60A-4E6A-A1CF-C97D366D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9" y="656468"/>
            <a:ext cx="4251960" cy="50920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E4DD48E-35CD-4D5C-B524-8BC0F940D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5743472"/>
            <a:ext cx="4103370" cy="9258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80D933-8B32-4030-ABB8-BE18628E0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4764771" y="582827"/>
            <a:ext cx="4309110" cy="47034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48BC9D2-6832-480C-B5AB-D3BF5E1D92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8"/>
          <a:stretch/>
        </p:blipFill>
        <p:spPr>
          <a:xfrm>
            <a:off x="4764771" y="5286375"/>
            <a:ext cx="4183380" cy="1369372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68A8067B-7F74-40CA-94C9-2ACFE2A6673D}"/>
              </a:ext>
            </a:extLst>
          </p:cNvPr>
          <p:cNvSpPr/>
          <p:nvPr/>
        </p:nvSpPr>
        <p:spPr>
          <a:xfrm>
            <a:off x="7048500" y="656469"/>
            <a:ext cx="1195388" cy="122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0788838-3F11-460A-8498-023512DE68AE}"/>
              </a:ext>
            </a:extLst>
          </p:cNvPr>
          <p:cNvSpPr txBox="1">
            <a:spLocks/>
          </p:cNvSpPr>
          <p:nvPr/>
        </p:nvSpPr>
        <p:spPr>
          <a:xfrm>
            <a:off x="2121315" y="324903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SELECTEREN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18" name="Kader 17">
            <a:extLst>
              <a:ext uri="{FF2B5EF4-FFF2-40B4-BE49-F238E27FC236}">
                <a16:creationId xmlns:a16="http://schemas.microsoft.com/office/drawing/2014/main" id="{691B3FA3-70C4-4C67-BE09-2426AD31F4DB}"/>
              </a:ext>
            </a:extLst>
          </p:cNvPr>
          <p:cNvSpPr/>
          <p:nvPr/>
        </p:nvSpPr>
        <p:spPr>
          <a:xfrm rot="218493">
            <a:off x="3435639" y="193288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Cirkel: leeg 24">
            <a:extLst>
              <a:ext uri="{FF2B5EF4-FFF2-40B4-BE49-F238E27FC236}">
                <a16:creationId xmlns:a16="http://schemas.microsoft.com/office/drawing/2014/main" id="{AB3C8C4C-7D5A-4660-8E26-0C301A1BC9D6}"/>
              </a:ext>
            </a:extLst>
          </p:cNvPr>
          <p:cNvSpPr/>
          <p:nvPr/>
        </p:nvSpPr>
        <p:spPr>
          <a:xfrm flipH="1" flipV="1">
            <a:off x="2929738" y="1766911"/>
            <a:ext cx="1031839" cy="1031839"/>
          </a:xfrm>
          <a:prstGeom prst="donut">
            <a:avLst>
              <a:gd name="adj" fmla="val 837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C1B561-B50C-4C5A-AF9A-D83C1A33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31" y="2669894"/>
            <a:ext cx="6324600" cy="62865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OPEN</a:t>
            </a:r>
          </a:p>
        </p:txBody>
      </p:sp>
      <p:sp>
        <p:nvSpPr>
          <p:cNvPr id="10" name="Kader 9">
            <a:extLst>
              <a:ext uri="{FF2B5EF4-FFF2-40B4-BE49-F238E27FC236}">
                <a16:creationId xmlns:a16="http://schemas.microsoft.com/office/drawing/2014/main" id="{CE4A532B-0F3C-49B8-9FD9-FD15514ADB65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0349D6-B887-4A36-B755-8139D92F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3756364"/>
            <a:ext cx="6677025" cy="220027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861160C-3CB5-4C59-9AD8-621846C90350}"/>
              </a:ext>
            </a:extLst>
          </p:cNvPr>
          <p:cNvSpPr/>
          <p:nvPr/>
        </p:nvSpPr>
        <p:spPr>
          <a:xfrm>
            <a:off x="4905998" y="3809706"/>
            <a:ext cx="1986928" cy="2066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1128712" y="4630734"/>
            <a:ext cx="6608519" cy="1471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1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DC1B561-B50C-4C5A-AF9A-D83C1A33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31" y="2669894"/>
            <a:ext cx="6324600" cy="62865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OPEN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078919E-9230-4985-BAF9-58E54AC8B44B}"/>
              </a:ext>
            </a:extLst>
          </p:cNvPr>
          <p:cNvSpPr txBox="1"/>
          <p:nvPr/>
        </p:nvSpPr>
        <p:spPr>
          <a:xfrm rot="359518">
            <a:off x="-2303179" y="-5243"/>
            <a:ext cx="11525585" cy="7807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US" dirty="0">
                <a:latin typeface="Franklin Gothic Book" panose="020B0503020102020204" pitchFamily="34" charset="0"/>
              </a:rPr>
              <a:t>Let </a:t>
            </a:r>
            <a:r>
              <a:rPr lang="en-US" dirty="0" err="1">
                <a:latin typeface="Franklin Gothic Book" panose="020B0503020102020204" pitchFamily="34" charset="0"/>
              </a:rPr>
              <a:t>bij</a:t>
            </a:r>
            <a:r>
              <a:rPr lang="en-US" dirty="0">
                <a:latin typeface="Franklin Gothic Book" panose="020B0503020102020204" pitchFamily="34" charset="0"/>
              </a:rPr>
              <a:t> open </a:t>
            </a:r>
            <a:r>
              <a:rPr lang="en-US" dirty="0" err="1">
                <a:latin typeface="Franklin Gothic Book" panose="020B0503020102020204" pitchFamily="34" charset="0"/>
              </a:rPr>
              <a:t>vragen</a:t>
            </a:r>
            <a:r>
              <a:rPr lang="en-US" dirty="0">
                <a:latin typeface="Franklin Gothic Book" panose="020B0503020102020204" pitchFamily="34" charset="0"/>
              </a:rPr>
              <a:t> op: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0349D6-B887-4A36-B755-8139D92F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3756364"/>
            <a:ext cx="6677025" cy="2200275"/>
          </a:xfrm>
          <a:prstGeom prst="rect">
            <a:avLst/>
          </a:prstGeom>
        </p:spPr>
      </p:pic>
      <p:sp>
        <p:nvSpPr>
          <p:cNvPr id="14" name="Kader 13">
            <a:extLst>
              <a:ext uri="{FF2B5EF4-FFF2-40B4-BE49-F238E27FC236}">
                <a16:creationId xmlns:a16="http://schemas.microsoft.com/office/drawing/2014/main" id="{7635656C-90A4-48B1-BD6E-2C962F175406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F09EE3-BD59-489E-AAC6-6B8513CC6DDE}"/>
              </a:ext>
            </a:extLst>
          </p:cNvPr>
          <p:cNvSpPr txBox="1"/>
          <p:nvPr/>
        </p:nvSpPr>
        <p:spPr>
          <a:xfrm rot="359518">
            <a:off x="2617256" y="915468"/>
            <a:ext cx="6208711" cy="26855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dat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de </a:t>
            </a:r>
            <a:r>
              <a:rPr lang="en-US" dirty="0" err="1">
                <a:latin typeface="Franklin Gothic Book" panose="020B0503020102020204" pitchFamily="34" charset="0"/>
              </a:rPr>
              <a:t>vraag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goed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begrijpt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dat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snapt</a:t>
            </a:r>
            <a:r>
              <a:rPr lang="en-US" dirty="0">
                <a:latin typeface="Franklin Gothic Book" panose="020B0503020102020204" pitchFamily="34" charset="0"/>
              </a:rPr>
              <a:t> wat </a:t>
            </a:r>
            <a:r>
              <a:rPr lang="en-US" dirty="0" err="1">
                <a:latin typeface="Franklin Gothic Book" panose="020B0503020102020204" pitchFamily="34" charset="0"/>
              </a:rPr>
              <a:t>voor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soort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antwoord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gevraagd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wordt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dat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in de </a:t>
            </a:r>
            <a:r>
              <a:rPr lang="en-US" dirty="0" err="1">
                <a:latin typeface="Franklin Gothic Book" panose="020B0503020102020204" pitchFamily="34" charset="0"/>
              </a:rPr>
              <a:t>juiste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taal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antwoordt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of </a:t>
            </a:r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moet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citeren</a:t>
            </a:r>
            <a:r>
              <a:rPr lang="en-US" dirty="0">
                <a:latin typeface="Franklin Gothic Book" panose="020B0503020102020204" pitchFamily="34" charset="0"/>
              </a:rPr>
              <a:t> of </a:t>
            </a:r>
            <a:r>
              <a:rPr lang="en-US" dirty="0" err="1">
                <a:latin typeface="Franklin Gothic Book" panose="020B0503020102020204" pitchFamily="34" charset="0"/>
              </a:rPr>
              <a:t>niet</a:t>
            </a:r>
            <a:endParaRPr lang="en-US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of </a:t>
            </a:r>
            <a:r>
              <a:rPr lang="en-US" dirty="0" err="1">
                <a:latin typeface="Franklin Gothic Book" panose="020B0503020102020204" pitchFamily="34" charset="0"/>
              </a:rPr>
              <a:t>je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moet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beginnen</a:t>
            </a:r>
            <a:r>
              <a:rPr lang="en-US" dirty="0">
                <a:latin typeface="Franklin Gothic Book" panose="020B0503020102020204" pitchFamily="34" charset="0"/>
              </a:rPr>
              <a:t> met “ja” of ”nee”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861160C-3CB5-4C59-9AD8-621846C90350}"/>
              </a:ext>
            </a:extLst>
          </p:cNvPr>
          <p:cNvSpPr/>
          <p:nvPr/>
        </p:nvSpPr>
        <p:spPr>
          <a:xfrm>
            <a:off x="4905998" y="3809706"/>
            <a:ext cx="1986928" cy="2066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C6A08FD-94C5-43C9-AC0B-D8BE39932078}"/>
              </a:ext>
            </a:extLst>
          </p:cNvPr>
          <p:cNvSpPr/>
          <p:nvPr/>
        </p:nvSpPr>
        <p:spPr>
          <a:xfrm>
            <a:off x="1472684" y="5289745"/>
            <a:ext cx="6167831" cy="2318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EC1B96C-82FC-4F80-B494-399A8076A695}"/>
              </a:ext>
            </a:extLst>
          </p:cNvPr>
          <p:cNvSpPr/>
          <p:nvPr/>
        </p:nvSpPr>
        <p:spPr>
          <a:xfrm>
            <a:off x="1472684" y="5753394"/>
            <a:ext cx="1094669" cy="2032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8B9477A-CE98-414F-A99F-3F8CA8509C4D}"/>
              </a:ext>
            </a:extLst>
          </p:cNvPr>
          <p:cNvSpPr/>
          <p:nvPr/>
        </p:nvSpPr>
        <p:spPr>
          <a:xfrm>
            <a:off x="1472685" y="5521569"/>
            <a:ext cx="6167830" cy="2318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7292372-2BC0-4271-B922-2C18642E1E78}"/>
              </a:ext>
            </a:extLst>
          </p:cNvPr>
          <p:cNvSpPr/>
          <p:nvPr/>
        </p:nvSpPr>
        <p:spPr>
          <a:xfrm>
            <a:off x="7209692" y="5081954"/>
            <a:ext cx="430824" cy="2077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75DEA7-3960-435C-BB8C-A8293AA02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6609">
            <a:off x="884555" y="3259787"/>
            <a:ext cx="7848600" cy="1238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19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6"/>
            <a:ext cx="8348870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VRAAGSOORTEN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vraag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A4110D3-02DC-4126-8E92-88E82F6E4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24145"/>
              </p:ext>
            </p:extLst>
          </p:nvPr>
        </p:nvGraphicFramePr>
        <p:xfrm>
          <a:off x="637953" y="1393034"/>
          <a:ext cx="8108482" cy="5297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6793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594179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  <a:gridCol w="2827510">
                  <a:extLst>
                    <a:ext uri="{9D8B030D-6E8A-4147-A177-3AD203B41FA5}">
                      <a16:colId xmlns:a16="http://schemas.microsoft.com/office/drawing/2014/main" val="1322318609"/>
                    </a:ext>
                  </a:extLst>
                </a:gridCol>
              </a:tblGrid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VRAAGSOORT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HERKENNEN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STRATEGIE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What is the main point made in paragraph 1?</a:t>
                      </a:r>
                      <a:endParaRPr lang="nl-NL" sz="2000" i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titel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plaatje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bron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tekstvorm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vraag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1,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signaalwoorden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expert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Dr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University,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naam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“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” 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vergelijk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met GL,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citaat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voorbeeld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namen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plaatsen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getallen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data, </a:t>
                      </a:r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for </a:t>
                      </a:r>
                      <a:r>
                        <a:rPr lang="en-US" sz="2000" i="1">
                          <a:latin typeface="Franklin Gothic Book" panose="020B0503020102020204" pitchFamily="34" charset="0"/>
                        </a:rPr>
                        <a:t>example/it shows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49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detail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latin typeface="Franklin Gothic Book" panose="020B0503020102020204" pitchFamily="34" charset="0"/>
                        </a:rPr>
                        <a:t>gedetailleerd op woordniveau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niet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waar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genummerde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statements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relevante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vinden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gaten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Franklin Gothic Book" panose="020B0503020102020204" pitchFamily="34" charset="0"/>
                        </a:rPr>
                        <a:t>Which of the following fits the gap in paragraph 4?</a:t>
                      </a:r>
                      <a:endParaRPr lang="nl-NL" sz="2000" i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tot het gat plus 1 zin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51146"/>
                  </a:ext>
                </a:extLst>
              </a:tr>
              <a:tr h="6402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open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keuzemogelijkheden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goed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lezen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taal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genoeg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informatie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uit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tekst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45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79141"/>
            <a:ext cx="7772400" cy="2699718"/>
          </a:xfrm>
        </p:spPr>
        <p:txBody>
          <a:bodyPr anchor="ctr" anchorCtr="0">
            <a:normAutofit fontScale="90000"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Tijdens het lezen van de vraag 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bepaal je de vraagsoort en de strategie die daar bij hoort. Soms kun je ook het onderwerp bepalen.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85367CD-CFEB-437F-837C-E67146F7B26D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5859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TEKST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791C338-3292-485A-A4FB-5C0144A70A73}"/>
              </a:ext>
            </a:extLst>
          </p:cNvPr>
          <p:cNvSpPr txBox="1">
            <a:spLocks/>
          </p:cNvSpPr>
          <p:nvPr/>
        </p:nvSpPr>
        <p:spPr>
          <a:xfrm>
            <a:off x="2055040" y="1707669"/>
            <a:ext cx="6355530" cy="495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selecteer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relevante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stukje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GL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vaststellen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bijstellen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markeer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signaalwoorden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dubbele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punten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herken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vraagsoort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gebruik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strategie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vergelijk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dat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wat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gevraagd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wordt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met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inhoud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van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tekst</a:t>
            </a:r>
            <a:endParaRPr lang="nl-NL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tekst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705674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TEKST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791C338-3292-485A-A4FB-5C0144A70A73}"/>
              </a:ext>
            </a:extLst>
          </p:cNvPr>
          <p:cNvSpPr txBox="1">
            <a:spLocks/>
          </p:cNvSpPr>
          <p:nvPr/>
        </p:nvSpPr>
        <p:spPr>
          <a:xfrm>
            <a:off x="2055040" y="1707669"/>
            <a:ext cx="6355530" cy="495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selecteer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relevante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stukje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>
                <a:latin typeface="Franklin Gothic Book" panose="020B0503020102020204" pitchFamily="34" charset="0"/>
              </a:rPr>
              <a:t>GL </a:t>
            </a:r>
            <a:r>
              <a:rPr lang="en-US" sz="2000" dirty="0" err="1">
                <a:latin typeface="Franklin Gothic Book" panose="020B0503020102020204" pitchFamily="34" charset="0"/>
              </a:rPr>
              <a:t>vaststellen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bijstellen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markeer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signaalwoorden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dubbele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punten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herken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vraagsoort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gebruik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strategie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vergelijk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dat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wat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gevraagd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wordt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met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inhoud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van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tekst</a:t>
            </a:r>
            <a:endParaRPr lang="nl-NL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tekst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9088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TEKST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791C338-3292-485A-A4FB-5C0144A70A73}"/>
              </a:ext>
            </a:extLst>
          </p:cNvPr>
          <p:cNvSpPr txBox="1">
            <a:spLocks/>
          </p:cNvSpPr>
          <p:nvPr/>
        </p:nvSpPr>
        <p:spPr>
          <a:xfrm>
            <a:off x="2055040" y="1707669"/>
            <a:ext cx="6355530" cy="495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selecteer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relevante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stukje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>
                <a:latin typeface="Franklin Gothic Book" panose="020B0503020102020204" pitchFamily="34" charset="0"/>
              </a:rPr>
              <a:t>GL </a:t>
            </a:r>
            <a:r>
              <a:rPr lang="en-US" sz="2000" dirty="0" err="1">
                <a:latin typeface="Franklin Gothic Book" panose="020B0503020102020204" pitchFamily="34" charset="0"/>
              </a:rPr>
              <a:t>vaststellen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bijstellen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markeer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signaalwoorden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dubbele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punten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herken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vraagsoort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gebruik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strategie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vergelijk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dat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wat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gevraagd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wordt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met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inhoud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van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tekst</a:t>
            </a:r>
            <a:endParaRPr lang="nl-NL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tekst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71343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TEKST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791C338-3292-485A-A4FB-5C0144A70A73}"/>
              </a:ext>
            </a:extLst>
          </p:cNvPr>
          <p:cNvSpPr txBox="1">
            <a:spLocks/>
          </p:cNvSpPr>
          <p:nvPr/>
        </p:nvSpPr>
        <p:spPr>
          <a:xfrm>
            <a:off x="2055040" y="1707669"/>
            <a:ext cx="6355530" cy="495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selecteer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relevante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stukje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>
                <a:latin typeface="Franklin Gothic Book" panose="020B0503020102020204" pitchFamily="34" charset="0"/>
              </a:rPr>
              <a:t>GL </a:t>
            </a:r>
            <a:r>
              <a:rPr lang="en-US" sz="2000" dirty="0" err="1">
                <a:latin typeface="Franklin Gothic Book" panose="020B0503020102020204" pitchFamily="34" charset="0"/>
              </a:rPr>
              <a:t>vaststellen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bijstellen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markeer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signaalwoorden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dubbele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punten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herken</a:t>
            </a:r>
            <a:r>
              <a:rPr lang="en-US" sz="2000" dirty="0">
                <a:latin typeface="Franklin Gothic Book" panose="020B0503020102020204" pitchFamily="34" charset="0"/>
              </a:rPr>
              <a:t> de </a:t>
            </a:r>
            <a:r>
              <a:rPr lang="en-US" sz="2000" dirty="0" err="1">
                <a:latin typeface="Franklin Gothic Book" panose="020B0503020102020204" pitchFamily="34" charset="0"/>
              </a:rPr>
              <a:t>vraagsoort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gebruik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strategie</a:t>
            </a:r>
            <a:endParaRPr lang="en-U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vergelijk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dat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wat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gevraagd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wordt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met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inhoud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van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tekst</a:t>
            </a:r>
            <a:endParaRPr lang="nl-NL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tekst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1686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TEKST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791C338-3292-485A-A4FB-5C0144A70A73}"/>
              </a:ext>
            </a:extLst>
          </p:cNvPr>
          <p:cNvSpPr txBox="1">
            <a:spLocks/>
          </p:cNvSpPr>
          <p:nvPr/>
        </p:nvSpPr>
        <p:spPr>
          <a:xfrm>
            <a:off x="2055040" y="1707669"/>
            <a:ext cx="6355530" cy="495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selecteer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relevante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stukje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>
                <a:latin typeface="Franklin Gothic Book" panose="020B0503020102020204" pitchFamily="34" charset="0"/>
              </a:rPr>
              <a:t>GL </a:t>
            </a:r>
            <a:r>
              <a:rPr lang="en-US" sz="2000" dirty="0" err="1">
                <a:latin typeface="Franklin Gothic Book" panose="020B0503020102020204" pitchFamily="34" charset="0"/>
              </a:rPr>
              <a:t>vaststellen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bijstellen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markeer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signaalwoorden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dubbele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punten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herken</a:t>
            </a:r>
            <a:r>
              <a:rPr lang="en-US" sz="2000" dirty="0">
                <a:latin typeface="Franklin Gothic Book" panose="020B0503020102020204" pitchFamily="34" charset="0"/>
              </a:rPr>
              <a:t> de </a:t>
            </a:r>
            <a:r>
              <a:rPr lang="en-US" sz="2000" dirty="0" err="1">
                <a:latin typeface="Franklin Gothic Book" panose="020B0503020102020204" pitchFamily="34" charset="0"/>
              </a:rPr>
              <a:t>vraagsoort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gebruik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strategie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vergelijk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dat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wat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gevraagd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wordt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met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inhoud</a:t>
            </a: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van de </a:t>
            </a:r>
            <a:r>
              <a:rPr lang="en-US" sz="20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tekst</a:t>
            </a:r>
            <a:endParaRPr lang="nl-NL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tekst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2778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TEKST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791C338-3292-485A-A4FB-5C0144A70A73}"/>
              </a:ext>
            </a:extLst>
          </p:cNvPr>
          <p:cNvSpPr txBox="1">
            <a:spLocks/>
          </p:cNvSpPr>
          <p:nvPr/>
        </p:nvSpPr>
        <p:spPr>
          <a:xfrm>
            <a:off x="2055040" y="1707669"/>
            <a:ext cx="6355530" cy="495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selecteer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relevante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stukje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>
                <a:latin typeface="Franklin Gothic Book" panose="020B0503020102020204" pitchFamily="34" charset="0"/>
              </a:rPr>
              <a:t>GL </a:t>
            </a:r>
            <a:r>
              <a:rPr lang="en-US" sz="2000" dirty="0" err="1">
                <a:latin typeface="Franklin Gothic Book" panose="020B0503020102020204" pitchFamily="34" charset="0"/>
              </a:rPr>
              <a:t>vaststellen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bijstellen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markeer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signaalwoorden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dubbele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punten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herken</a:t>
            </a:r>
            <a:r>
              <a:rPr lang="en-US" sz="2000" dirty="0">
                <a:latin typeface="Franklin Gothic Book" panose="020B0503020102020204" pitchFamily="34" charset="0"/>
              </a:rPr>
              <a:t> de </a:t>
            </a:r>
            <a:r>
              <a:rPr lang="en-US" sz="2000" dirty="0" err="1">
                <a:latin typeface="Franklin Gothic Book" panose="020B0503020102020204" pitchFamily="34" charset="0"/>
              </a:rPr>
              <a:t>vraagsoort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gebruik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strategie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l"/>
            <a:r>
              <a:rPr lang="en-US" sz="2000" dirty="0" err="1">
                <a:latin typeface="Franklin Gothic Book" panose="020B0503020102020204" pitchFamily="34" charset="0"/>
              </a:rPr>
              <a:t>vergelijk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dat</a:t>
            </a:r>
            <a:r>
              <a:rPr lang="en-US" sz="2000" dirty="0">
                <a:latin typeface="Franklin Gothic Book" panose="020B0503020102020204" pitchFamily="34" charset="0"/>
              </a:rPr>
              <a:t> wat </a:t>
            </a:r>
            <a:r>
              <a:rPr lang="en-US" sz="2000" dirty="0" err="1">
                <a:latin typeface="Franklin Gothic Book" panose="020B0503020102020204" pitchFamily="34" charset="0"/>
              </a:rPr>
              <a:t>gevraagd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wordt</a:t>
            </a:r>
            <a:r>
              <a:rPr lang="en-US" sz="2000" dirty="0">
                <a:latin typeface="Franklin Gothic Book" panose="020B0503020102020204" pitchFamily="34" charset="0"/>
              </a:rPr>
              <a:t>, met de </a:t>
            </a:r>
            <a:r>
              <a:rPr lang="en-US" sz="2000" dirty="0" err="1">
                <a:latin typeface="Franklin Gothic Book" panose="020B0503020102020204" pitchFamily="34" charset="0"/>
              </a:rPr>
              <a:t>inhoud</a:t>
            </a:r>
            <a:r>
              <a:rPr lang="en-US" sz="2000" dirty="0">
                <a:latin typeface="Franklin Gothic Book" panose="020B0503020102020204" pitchFamily="34" charset="0"/>
              </a:rPr>
              <a:t> van de </a:t>
            </a:r>
            <a:r>
              <a:rPr lang="en-US" sz="2000" dirty="0" err="1">
                <a:latin typeface="Franklin Gothic Book" panose="020B0503020102020204" pitchFamily="34" charset="0"/>
              </a:rPr>
              <a:t>tekst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tekst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20504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KENMERKEN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antwoorden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B257EBC-C8B2-45AE-8E95-E40632DF7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72577"/>
              </p:ext>
            </p:extLst>
          </p:nvPr>
        </p:nvGraphicFramePr>
        <p:xfrm>
          <a:off x="1345091" y="1611079"/>
          <a:ext cx="6453812" cy="4799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906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226906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</a:tblGrid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GOED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FOUT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vaker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maar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keer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alle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elementen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kloppen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bevat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fout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element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zijn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sterk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geformuleerd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passen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staat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buurt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van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signaalwoord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)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vijfde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A op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rij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zijn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46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5408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KENMERKEN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antwoorden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B257EBC-C8B2-45AE-8E95-E40632DF7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91297"/>
              </p:ext>
            </p:extLst>
          </p:nvPr>
        </p:nvGraphicFramePr>
        <p:xfrm>
          <a:off x="1345091" y="1611079"/>
          <a:ext cx="6453812" cy="4799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906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226906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</a:tblGrid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GOED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FOUT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vaker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maar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keer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zijn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sterk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geformuleerd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passen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staat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buurt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van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signaalwoord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)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vijfde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A op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rij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zijn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46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6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KENMERKEN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antwoorden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B257EBC-C8B2-45AE-8E95-E40632DF7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23803"/>
              </p:ext>
            </p:extLst>
          </p:nvPr>
        </p:nvGraphicFramePr>
        <p:xfrm>
          <a:off x="1345091" y="1611079"/>
          <a:ext cx="6453812" cy="4799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906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226906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</a:tblGrid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GOED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FOUT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vaker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maar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keer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alle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elementen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kloppen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bevat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fout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element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zijn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sterk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geformuleerd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passen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staat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buurt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van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signaalwoord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)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vijfde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A op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rij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zijn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46766"/>
                  </a:ext>
                </a:extLst>
              </a:tr>
            </a:tbl>
          </a:graphicData>
        </a:graphic>
      </p:graphicFrame>
      <p:sp>
        <p:nvSpPr>
          <p:cNvPr id="12" name="Tekstvak 11">
            <a:extLst>
              <a:ext uri="{FF2B5EF4-FFF2-40B4-BE49-F238E27FC236}">
                <a16:creationId xmlns:a16="http://schemas.microsoft.com/office/drawing/2014/main" id="{AB399A28-F25D-484F-9027-FF2B38FC7635}"/>
              </a:ext>
            </a:extLst>
          </p:cNvPr>
          <p:cNvSpPr txBox="1"/>
          <p:nvPr/>
        </p:nvSpPr>
        <p:spPr>
          <a:xfrm rot="214404">
            <a:off x="3803023" y="2043169"/>
            <a:ext cx="1805363" cy="132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knip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antwoord</a:t>
            </a:r>
            <a:r>
              <a:rPr lang="en-US" dirty="0">
                <a:latin typeface="Franklin Gothic Book" panose="020B0503020102020204" pitchFamily="34" charset="0"/>
              </a:rPr>
              <a:t> in </a:t>
            </a:r>
            <a:r>
              <a:rPr lang="en-US" dirty="0" err="1">
                <a:latin typeface="Franklin Gothic Book" panose="020B0503020102020204" pitchFamily="34" charset="0"/>
              </a:rPr>
              <a:t>stukjes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B68BAAA-8A23-4D78-9F39-BEF9FB42F618}"/>
              </a:ext>
            </a:extLst>
          </p:cNvPr>
          <p:cNvSpPr txBox="1"/>
          <p:nvPr/>
        </p:nvSpPr>
        <p:spPr>
          <a:xfrm rot="21043664">
            <a:off x="1309064" y="1302994"/>
            <a:ext cx="2465080" cy="1685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let op of </a:t>
            </a:r>
            <a:r>
              <a:rPr lang="en-US" dirty="0" err="1">
                <a:latin typeface="Franklin Gothic Book" panose="020B0503020102020204" pitchFamily="34" charset="0"/>
              </a:rPr>
              <a:t>een</a:t>
            </a:r>
            <a:r>
              <a:rPr lang="en-US" dirty="0">
                <a:latin typeface="Franklin Gothic Book" panose="020B0503020102020204" pitchFamily="34" charset="0"/>
              </a:rPr>
              <a:t> element </a:t>
            </a:r>
            <a:r>
              <a:rPr lang="en-US" dirty="0" err="1">
                <a:latin typeface="Franklin Gothic Book" panose="020B0503020102020204" pitchFamily="34" charset="0"/>
              </a:rPr>
              <a:t>aanwijsbaar</a:t>
            </a:r>
            <a:r>
              <a:rPr lang="en-US" dirty="0">
                <a:latin typeface="Franklin Gothic Book" panose="020B0503020102020204" pitchFamily="34" charset="0"/>
              </a:rPr>
              <a:t> in de </a:t>
            </a:r>
            <a:r>
              <a:rPr lang="en-US" dirty="0" err="1">
                <a:latin typeface="Franklin Gothic Book" panose="020B0503020102020204" pitchFamily="34" charset="0"/>
              </a:rPr>
              <a:t>tekst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voorkomt</a:t>
            </a:r>
            <a:r>
              <a:rPr lang="en-US" dirty="0">
                <a:latin typeface="Franklin Gothic Book" panose="020B0503020102020204" pitchFamily="34" charset="0"/>
              </a:rPr>
              <a:t> of </a:t>
            </a:r>
            <a:r>
              <a:rPr lang="en-US" dirty="0" err="1">
                <a:latin typeface="Franklin Gothic Book" panose="020B0503020102020204" pitchFamily="34" charset="0"/>
              </a:rPr>
              <a:t>dat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jouw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mening</a:t>
            </a:r>
            <a:r>
              <a:rPr lang="en-US" dirty="0">
                <a:latin typeface="Franklin Gothic Book" panose="020B0503020102020204" pitchFamily="34" charset="0"/>
              </a:rPr>
              <a:t> is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KENMERKEN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antwoorden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B257EBC-C8B2-45AE-8E95-E40632DF7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102932"/>
              </p:ext>
            </p:extLst>
          </p:nvPr>
        </p:nvGraphicFramePr>
        <p:xfrm>
          <a:off x="1345091" y="1611079"/>
          <a:ext cx="6453812" cy="4799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906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226906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</a:tblGrid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GOED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FOUT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vaker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maar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keer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alle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elementen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kloppen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bevat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fout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element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is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sterk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geformuleerd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passen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staat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buurt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van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signaalwoord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)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vijfde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A op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rij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zijn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46766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0C4B6D60-E4CA-4DB7-BF05-D9A52481C6D9}"/>
              </a:ext>
            </a:extLst>
          </p:cNvPr>
          <p:cNvSpPr txBox="1"/>
          <p:nvPr/>
        </p:nvSpPr>
        <p:spPr>
          <a:xfrm rot="359518">
            <a:off x="6896222" y="4216858"/>
            <a:ext cx="1805363" cy="132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always, only, solely, more, most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B399A28-F25D-484F-9027-FF2B38FC7635}"/>
              </a:ext>
            </a:extLst>
          </p:cNvPr>
          <p:cNvSpPr txBox="1"/>
          <p:nvPr/>
        </p:nvSpPr>
        <p:spPr>
          <a:xfrm rot="214404">
            <a:off x="3803023" y="2043169"/>
            <a:ext cx="1805363" cy="132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knip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antwoord</a:t>
            </a:r>
            <a:r>
              <a:rPr lang="en-US" dirty="0">
                <a:latin typeface="Franklin Gothic Book" panose="020B0503020102020204" pitchFamily="34" charset="0"/>
              </a:rPr>
              <a:t> in </a:t>
            </a:r>
            <a:r>
              <a:rPr lang="en-US" dirty="0" err="1">
                <a:latin typeface="Franklin Gothic Book" panose="020B0503020102020204" pitchFamily="34" charset="0"/>
              </a:rPr>
              <a:t>stukjes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A9382C-9753-45DF-A356-2393863E53EA}"/>
              </a:ext>
            </a:extLst>
          </p:cNvPr>
          <p:cNvSpPr txBox="1"/>
          <p:nvPr/>
        </p:nvSpPr>
        <p:spPr>
          <a:xfrm rot="21043664">
            <a:off x="1309064" y="1302994"/>
            <a:ext cx="2465080" cy="1685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let op of </a:t>
            </a:r>
            <a:r>
              <a:rPr lang="en-US" dirty="0" err="1">
                <a:latin typeface="Franklin Gothic Book" panose="020B0503020102020204" pitchFamily="34" charset="0"/>
              </a:rPr>
              <a:t>een</a:t>
            </a:r>
            <a:r>
              <a:rPr lang="en-US" dirty="0">
                <a:latin typeface="Franklin Gothic Book" panose="020B0503020102020204" pitchFamily="34" charset="0"/>
              </a:rPr>
              <a:t> element </a:t>
            </a:r>
            <a:r>
              <a:rPr lang="en-US" dirty="0" err="1">
                <a:latin typeface="Franklin Gothic Book" panose="020B0503020102020204" pitchFamily="34" charset="0"/>
              </a:rPr>
              <a:t>aanwijsbaar</a:t>
            </a:r>
            <a:r>
              <a:rPr lang="en-US" dirty="0">
                <a:latin typeface="Franklin Gothic Book" panose="020B0503020102020204" pitchFamily="34" charset="0"/>
              </a:rPr>
              <a:t> in de </a:t>
            </a:r>
            <a:r>
              <a:rPr lang="en-US" dirty="0" err="1">
                <a:latin typeface="Franklin Gothic Book" panose="020B0503020102020204" pitchFamily="34" charset="0"/>
              </a:rPr>
              <a:t>tekst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voorkomt</a:t>
            </a:r>
            <a:r>
              <a:rPr lang="en-US" dirty="0">
                <a:latin typeface="Franklin Gothic Book" panose="020B0503020102020204" pitchFamily="34" charset="0"/>
              </a:rPr>
              <a:t> of </a:t>
            </a:r>
            <a:r>
              <a:rPr lang="en-US" dirty="0" err="1">
                <a:latin typeface="Franklin Gothic Book" panose="020B0503020102020204" pitchFamily="34" charset="0"/>
              </a:rPr>
              <a:t>dat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jouw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mening</a:t>
            </a:r>
            <a:r>
              <a:rPr lang="en-US" dirty="0">
                <a:latin typeface="Franklin Gothic Book" panose="020B0503020102020204" pitchFamily="34" charset="0"/>
              </a:rPr>
              <a:t> is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79141"/>
            <a:ext cx="7772400" cy="2699718"/>
          </a:xfrm>
        </p:spPr>
        <p:txBody>
          <a:bodyPr anchor="ctr" anchorCtr="0">
            <a:normAutofit fontScale="90000"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Tijdens het lezen van de vraag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bepaal je de vraagsoort 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en de strategie die daar bij hoort. Soms kun je ook het onderwerp bepalen.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85367CD-CFEB-437F-837C-E67146F7B26D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2636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KENMERKEN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antwoorden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B257EBC-C8B2-45AE-8E95-E40632DF7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80714"/>
              </p:ext>
            </p:extLst>
          </p:nvPr>
        </p:nvGraphicFramePr>
        <p:xfrm>
          <a:off x="1345091" y="1611079"/>
          <a:ext cx="6453812" cy="4799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906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226906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</a:tblGrid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GOED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FOUT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vaker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maar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keer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alle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elementen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kloppen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bevat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fout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element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is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sterk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geformuleerd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past in de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staat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buurt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van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signaalwoord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)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vijfde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A op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rij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zijn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46766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0C4B6D60-E4CA-4DB7-BF05-D9A52481C6D9}"/>
              </a:ext>
            </a:extLst>
          </p:cNvPr>
          <p:cNvSpPr txBox="1"/>
          <p:nvPr/>
        </p:nvSpPr>
        <p:spPr>
          <a:xfrm rot="359518">
            <a:off x="6896222" y="4216858"/>
            <a:ext cx="1805363" cy="132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always, only, solely, more, most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5847AB9-B580-4A18-9C55-E8C256BD60CC}"/>
              </a:ext>
            </a:extLst>
          </p:cNvPr>
          <p:cNvSpPr txBox="1"/>
          <p:nvPr/>
        </p:nvSpPr>
        <p:spPr>
          <a:xfrm rot="20553196">
            <a:off x="349484" y="3564059"/>
            <a:ext cx="1805363" cy="132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qua </a:t>
            </a:r>
            <a:r>
              <a:rPr lang="en-US" dirty="0" err="1">
                <a:latin typeface="Franklin Gothic Book" panose="020B0503020102020204" pitchFamily="34" charset="0"/>
              </a:rPr>
              <a:t>onderwerp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i="1" dirty="0" err="1">
                <a:latin typeface="Franklin Gothic Book" panose="020B0503020102020204" pitchFamily="34" charset="0"/>
              </a:rPr>
              <a:t>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positief</a:t>
            </a:r>
            <a:r>
              <a:rPr lang="en-US" dirty="0">
                <a:latin typeface="Franklin Gothic Book" panose="020B0503020102020204" pitchFamily="34" charset="0"/>
              </a:rPr>
              <a:t>/</a:t>
            </a:r>
            <a:r>
              <a:rPr lang="en-US" dirty="0" err="1">
                <a:latin typeface="Franklin Gothic Book" panose="020B0503020102020204" pitchFamily="34" charset="0"/>
              </a:rPr>
              <a:t>negatief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B399A28-F25D-484F-9027-FF2B38FC7635}"/>
              </a:ext>
            </a:extLst>
          </p:cNvPr>
          <p:cNvSpPr txBox="1"/>
          <p:nvPr/>
        </p:nvSpPr>
        <p:spPr>
          <a:xfrm rot="214404">
            <a:off x="3803023" y="2043169"/>
            <a:ext cx="1805363" cy="132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knip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antwoord</a:t>
            </a:r>
            <a:r>
              <a:rPr lang="en-US" dirty="0">
                <a:latin typeface="Franklin Gothic Book" panose="020B0503020102020204" pitchFamily="34" charset="0"/>
              </a:rPr>
              <a:t> in </a:t>
            </a:r>
            <a:r>
              <a:rPr lang="en-US" dirty="0" err="1">
                <a:latin typeface="Franklin Gothic Book" panose="020B0503020102020204" pitchFamily="34" charset="0"/>
              </a:rPr>
              <a:t>stukjes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F581BF1-E137-4C5C-94E3-54261D2FEAA9}"/>
              </a:ext>
            </a:extLst>
          </p:cNvPr>
          <p:cNvSpPr txBox="1"/>
          <p:nvPr/>
        </p:nvSpPr>
        <p:spPr>
          <a:xfrm rot="21043664">
            <a:off x="1309064" y="1302994"/>
            <a:ext cx="2465080" cy="1685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let op of </a:t>
            </a:r>
            <a:r>
              <a:rPr lang="en-US" dirty="0" err="1">
                <a:latin typeface="Franklin Gothic Book" panose="020B0503020102020204" pitchFamily="34" charset="0"/>
              </a:rPr>
              <a:t>een</a:t>
            </a:r>
            <a:r>
              <a:rPr lang="en-US" dirty="0">
                <a:latin typeface="Franklin Gothic Book" panose="020B0503020102020204" pitchFamily="34" charset="0"/>
              </a:rPr>
              <a:t> element </a:t>
            </a:r>
            <a:r>
              <a:rPr lang="en-US" dirty="0" err="1">
                <a:latin typeface="Franklin Gothic Book" panose="020B0503020102020204" pitchFamily="34" charset="0"/>
              </a:rPr>
              <a:t>aanwijsbaar</a:t>
            </a:r>
            <a:r>
              <a:rPr lang="en-US" dirty="0">
                <a:latin typeface="Franklin Gothic Book" panose="020B0503020102020204" pitchFamily="34" charset="0"/>
              </a:rPr>
              <a:t> in de </a:t>
            </a:r>
            <a:r>
              <a:rPr lang="en-US" dirty="0" err="1">
                <a:latin typeface="Franklin Gothic Book" panose="020B0503020102020204" pitchFamily="34" charset="0"/>
              </a:rPr>
              <a:t>tekst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voorkomt</a:t>
            </a:r>
            <a:r>
              <a:rPr lang="en-US" dirty="0">
                <a:latin typeface="Franklin Gothic Book" panose="020B0503020102020204" pitchFamily="34" charset="0"/>
              </a:rPr>
              <a:t> of </a:t>
            </a:r>
            <a:r>
              <a:rPr lang="en-US" dirty="0" err="1">
                <a:latin typeface="Franklin Gothic Book" panose="020B0503020102020204" pitchFamily="34" charset="0"/>
              </a:rPr>
              <a:t>dat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jouw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mening</a:t>
            </a:r>
            <a:r>
              <a:rPr lang="en-US" dirty="0">
                <a:latin typeface="Franklin Gothic Book" panose="020B0503020102020204" pitchFamily="34" charset="0"/>
              </a:rPr>
              <a:t> is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KENMERKEN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antwoorden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B257EBC-C8B2-45AE-8E95-E40632DF7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74000"/>
              </p:ext>
            </p:extLst>
          </p:nvPr>
        </p:nvGraphicFramePr>
        <p:xfrm>
          <a:off x="1345091" y="1611079"/>
          <a:ext cx="6453812" cy="4799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906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226906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</a:tblGrid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GOED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FOUT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vaker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maar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keer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alle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elementen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kloppen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bevat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fout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element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is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sterk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geformuleerd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past in de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staat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buurt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van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signaalwoord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)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kan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vijfde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A op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rij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zijn</a:t>
                      </a:r>
                      <a:endParaRPr lang="nl-NL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46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2959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69714CC-C8EB-4D40-B6E0-5FABD066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KENMERKEN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BA9C918-D7AC-4C65-BC81-63AE3D994DAC}"/>
              </a:ext>
            </a:extLst>
          </p:cNvPr>
          <p:cNvSpPr txBox="1">
            <a:spLocks/>
          </p:cNvSpPr>
          <p:nvPr/>
        </p:nvSpPr>
        <p:spPr>
          <a:xfrm>
            <a:off x="2628897" y="290339"/>
            <a:ext cx="3886200" cy="73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antwoorden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804B1E5-49A8-4488-8DB6-21B4680BFE32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B257EBC-C8B2-45AE-8E95-E40632DF7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14486"/>
              </p:ext>
            </p:extLst>
          </p:nvPr>
        </p:nvGraphicFramePr>
        <p:xfrm>
          <a:off x="1345091" y="1611079"/>
          <a:ext cx="6453812" cy="4799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906">
                  <a:extLst>
                    <a:ext uri="{9D8B030D-6E8A-4147-A177-3AD203B41FA5}">
                      <a16:colId xmlns:a16="http://schemas.microsoft.com/office/drawing/2014/main" val="2308583622"/>
                    </a:ext>
                  </a:extLst>
                </a:gridCol>
                <a:gridCol w="3226906">
                  <a:extLst>
                    <a:ext uri="{9D8B030D-6E8A-4147-A177-3AD203B41FA5}">
                      <a16:colId xmlns:a16="http://schemas.microsoft.com/office/drawing/2014/main" val="1545165824"/>
                    </a:ext>
                  </a:extLst>
                </a:gridCol>
              </a:tblGrid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GOED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n>
                            <a:noFill/>
                          </a:ln>
                          <a:latin typeface="Franklin Gothic Book" panose="020B0503020102020204" pitchFamily="34" charset="0"/>
                        </a:rPr>
                        <a:t>FOUT ANTWOORD</a:t>
                      </a:r>
                      <a:endParaRPr lang="nl-NL" sz="2000" dirty="0">
                        <a:ln>
                          <a:noFill/>
                        </a:ln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71908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vaker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komt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maar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keer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voor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53117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alle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elementen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kloppen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bevat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fout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element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034294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is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sterk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geformuleerd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757192"/>
                  </a:ext>
                </a:extLst>
              </a:tr>
              <a:tr h="6329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past in de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grote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lijn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626269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staat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in de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buurt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van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signaalwoord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en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)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96580"/>
                  </a:ext>
                </a:extLst>
              </a:tr>
              <a:tr h="817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kan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de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vijfde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A op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rij</a:t>
                      </a:r>
                      <a:r>
                        <a:rPr lang="en-US" sz="200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Franklin Gothic Book" panose="020B0503020102020204" pitchFamily="34" charset="0"/>
                        </a:rPr>
                        <a:t>zijn</a:t>
                      </a:r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46766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0C4B6D60-E4CA-4DB7-BF05-D9A52481C6D9}"/>
              </a:ext>
            </a:extLst>
          </p:cNvPr>
          <p:cNvSpPr txBox="1"/>
          <p:nvPr/>
        </p:nvSpPr>
        <p:spPr>
          <a:xfrm rot="359518">
            <a:off x="6896222" y="4216858"/>
            <a:ext cx="1805363" cy="132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always, only, solely, more, most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5847AB9-B580-4A18-9C55-E8C256BD60CC}"/>
              </a:ext>
            </a:extLst>
          </p:cNvPr>
          <p:cNvSpPr txBox="1"/>
          <p:nvPr/>
        </p:nvSpPr>
        <p:spPr>
          <a:xfrm rot="20553196">
            <a:off x="349484" y="3564059"/>
            <a:ext cx="1805363" cy="132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qua </a:t>
            </a:r>
            <a:r>
              <a:rPr lang="en-US" dirty="0" err="1">
                <a:latin typeface="Franklin Gothic Book" panose="020B0503020102020204" pitchFamily="34" charset="0"/>
              </a:rPr>
              <a:t>onderwerp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i="1" dirty="0" err="1">
                <a:latin typeface="Franklin Gothic Book" panose="020B0503020102020204" pitchFamily="34" charset="0"/>
              </a:rPr>
              <a:t>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positief</a:t>
            </a:r>
            <a:r>
              <a:rPr lang="en-US" dirty="0">
                <a:latin typeface="Franklin Gothic Book" panose="020B0503020102020204" pitchFamily="34" charset="0"/>
              </a:rPr>
              <a:t>/</a:t>
            </a:r>
            <a:r>
              <a:rPr lang="en-US" dirty="0" err="1">
                <a:latin typeface="Franklin Gothic Book" panose="020B0503020102020204" pitchFamily="34" charset="0"/>
              </a:rPr>
              <a:t>negatief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B399A28-F25D-484F-9027-FF2B38FC7635}"/>
              </a:ext>
            </a:extLst>
          </p:cNvPr>
          <p:cNvSpPr txBox="1"/>
          <p:nvPr/>
        </p:nvSpPr>
        <p:spPr>
          <a:xfrm rot="214404">
            <a:off x="3803023" y="2043169"/>
            <a:ext cx="1805363" cy="132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knip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antwoord</a:t>
            </a:r>
            <a:r>
              <a:rPr lang="en-US" dirty="0">
                <a:latin typeface="Franklin Gothic Book" panose="020B0503020102020204" pitchFamily="34" charset="0"/>
              </a:rPr>
              <a:t> in </a:t>
            </a:r>
            <a:r>
              <a:rPr lang="en-US" dirty="0" err="1">
                <a:latin typeface="Franklin Gothic Book" panose="020B0503020102020204" pitchFamily="34" charset="0"/>
              </a:rPr>
              <a:t>stukjes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5BDCBCB-DD1C-4E92-8C56-B5BF499CBA56}"/>
              </a:ext>
            </a:extLst>
          </p:cNvPr>
          <p:cNvSpPr txBox="1"/>
          <p:nvPr/>
        </p:nvSpPr>
        <p:spPr>
          <a:xfrm rot="214404">
            <a:off x="4410651" y="4970249"/>
            <a:ext cx="1805363" cy="1325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want de </a:t>
            </a:r>
            <a:r>
              <a:rPr lang="en-US" dirty="0" err="1">
                <a:latin typeface="Franklin Gothic Book" panose="020B0503020102020204" pitchFamily="34" charset="0"/>
              </a:rPr>
              <a:t>antwoorden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zijn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alfabetisch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geordend</a:t>
            </a:r>
            <a:endParaRPr lang="nl-NL" dirty="0">
              <a:latin typeface="Franklin Gothic Book" panose="020B05030201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9B3C0B4-F4D7-42BB-8BB1-59A089541E9C}"/>
              </a:ext>
            </a:extLst>
          </p:cNvPr>
          <p:cNvSpPr txBox="1"/>
          <p:nvPr/>
        </p:nvSpPr>
        <p:spPr>
          <a:xfrm rot="21043664">
            <a:off x="1309064" y="1302994"/>
            <a:ext cx="2465080" cy="1685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let op of </a:t>
            </a:r>
            <a:r>
              <a:rPr lang="en-US" dirty="0" err="1">
                <a:latin typeface="Franklin Gothic Book" panose="020B0503020102020204" pitchFamily="34" charset="0"/>
              </a:rPr>
              <a:t>een</a:t>
            </a:r>
            <a:r>
              <a:rPr lang="en-US" dirty="0">
                <a:latin typeface="Franklin Gothic Book" panose="020B0503020102020204" pitchFamily="34" charset="0"/>
              </a:rPr>
              <a:t> element </a:t>
            </a:r>
            <a:r>
              <a:rPr lang="en-US" dirty="0" err="1">
                <a:latin typeface="Franklin Gothic Book" panose="020B0503020102020204" pitchFamily="34" charset="0"/>
              </a:rPr>
              <a:t>aanwijsbaar</a:t>
            </a:r>
            <a:r>
              <a:rPr lang="en-US" dirty="0">
                <a:latin typeface="Franklin Gothic Book" panose="020B0503020102020204" pitchFamily="34" charset="0"/>
              </a:rPr>
              <a:t> in de </a:t>
            </a:r>
            <a:r>
              <a:rPr lang="en-US" dirty="0" err="1">
                <a:latin typeface="Franklin Gothic Book" panose="020B0503020102020204" pitchFamily="34" charset="0"/>
              </a:rPr>
              <a:t>tekst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voorkomt</a:t>
            </a:r>
            <a:r>
              <a:rPr lang="en-US" dirty="0">
                <a:latin typeface="Franklin Gothic Book" panose="020B0503020102020204" pitchFamily="34" charset="0"/>
              </a:rPr>
              <a:t> of </a:t>
            </a:r>
            <a:r>
              <a:rPr lang="en-US" dirty="0" err="1">
                <a:latin typeface="Franklin Gothic Book" panose="020B0503020102020204" pitchFamily="34" charset="0"/>
              </a:rPr>
              <a:t>dat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jouw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mening</a:t>
            </a:r>
            <a:r>
              <a:rPr lang="en-US" dirty="0">
                <a:latin typeface="Franklin Gothic Book" panose="020B0503020102020204" pitchFamily="34" charset="0"/>
              </a:rPr>
              <a:t> is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IRONIE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570795" y="690223"/>
            <a:ext cx="5149289" cy="93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BB3569-D3E6-442B-A77A-F77D8199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446" y="1620549"/>
            <a:ext cx="3267075" cy="1314450"/>
          </a:xfrm>
          <a:prstGeom prst="rect">
            <a:avLst/>
          </a:prstGeom>
        </p:spPr>
      </p:pic>
      <p:sp>
        <p:nvSpPr>
          <p:cNvPr id="6" name="Kader 5">
            <a:extLst>
              <a:ext uri="{FF2B5EF4-FFF2-40B4-BE49-F238E27FC236}">
                <a16:creationId xmlns:a16="http://schemas.microsoft.com/office/drawing/2014/main" id="{E9A83830-0209-4FFF-A194-5CCFB1B6D80E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ED49429-C01D-40F2-8080-CF2F0B6797F5}"/>
              </a:ext>
            </a:extLst>
          </p:cNvPr>
          <p:cNvSpPr txBox="1">
            <a:spLocks/>
          </p:cNvSpPr>
          <p:nvPr/>
        </p:nvSpPr>
        <p:spPr>
          <a:xfrm>
            <a:off x="-832902" y="324903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STIJLFIGUUR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8" name="Kader 7">
            <a:extLst>
              <a:ext uri="{FF2B5EF4-FFF2-40B4-BE49-F238E27FC236}">
                <a16:creationId xmlns:a16="http://schemas.microsoft.com/office/drawing/2014/main" id="{BEBA1289-8A6E-4391-8E3F-72CE8D342E55}"/>
              </a:ext>
            </a:extLst>
          </p:cNvPr>
          <p:cNvSpPr/>
          <p:nvPr/>
        </p:nvSpPr>
        <p:spPr>
          <a:xfrm rot="218493">
            <a:off x="481422" y="193288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332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B571054-2E2B-4124-9F32-8429A40A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492604"/>
            <a:ext cx="8405768" cy="1325563"/>
          </a:xfrm>
        </p:spPr>
        <p:txBody>
          <a:bodyPr/>
          <a:lstStyle/>
          <a:p>
            <a:pPr algn="ctr"/>
            <a:r>
              <a:rPr lang="nl-NL" dirty="0">
                <a:latin typeface="Franklin Gothic Book" panose="020B0503020102020204" pitchFamily="34" charset="0"/>
              </a:rPr>
              <a:t>IRONIE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1087C89-0D0D-4A53-83A8-A45482DD0166}"/>
              </a:ext>
            </a:extLst>
          </p:cNvPr>
          <p:cNvSpPr/>
          <p:nvPr/>
        </p:nvSpPr>
        <p:spPr>
          <a:xfrm>
            <a:off x="3334653" y="690223"/>
            <a:ext cx="5149289" cy="930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486D170-B06A-4C95-BD8A-9C4CC66E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919395"/>
            <a:ext cx="7086600" cy="35337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ABB3569-D3E6-442B-A77A-F77D81992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46" y="1620549"/>
            <a:ext cx="3267075" cy="1314450"/>
          </a:xfrm>
          <a:prstGeom prst="rect">
            <a:avLst/>
          </a:prstGeom>
        </p:spPr>
      </p:pic>
      <p:sp>
        <p:nvSpPr>
          <p:cNvPr id="6" name="Kader 5">
            <a:extLst>
              <a:ext uri="{FF2B5EF4-FFF2-40B4-BE49-F238E27FC236}">
                <a16:creationId xmlns:a16="http://schemas.microsoft.com/office/drawing/2014/main" id="{19DACEF4-A4B5-4024-9F66-3EB4B88C66B8}"/>
              </a:ext>
            </a:extLst>
          </p:cNvPr>
          <p:cNvSpPr/>
          <p:nvPr/>
        </p:nvSpPr>
        <p:spPr>
          <a:xfrm rot="218493">
            <a:off x="2606046" y="589469"/>
            <a:ext cx="3931907" cy="1054491"/>
          </a:xfrm>
          <a:prstGeom prst="frame">
            <a:avLst>
              <a:gd name="adj1" fmla="val 6388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CA3835F-541D-47C5-82FB-8AA9DD50F2CD}"/>
              </a:ext>
            </a:extLst>
          </p:cNvPr>
          <p:cNvSpPr txBox="1">
            <a:spLocks/>
          </p:cNvSpPr>
          <p:nvPr/>
        </p:nvSpPr>
        <p:spPr>
          <a:xfrm>
            <a:off x="-832902" y="324903"/>
            <a:ext cx="5160645" cy="41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Franklin Gothic Book" panose="020B0503020102020204" pitchFamily="34" charset="0"/>
              </a:rPr>
              <a:t>STIJLFIGUUR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  <p:sp>
        <p:nvSpPr>
          <p:cNvPr id="8" name="Kader 7">
            <a:extLst>
              <a:ext uri="{FF2B5EF4-FFF2-40B4-BE49-F238E27FC236}">
                <a16:creationId xmlns:a16="http://schemas.microsoft.com/office/drawing/2014/main" id="{4B059441-320C-4901-8DE8-D36E4DE2ECDE}"/>
              </a:ext>
            </a:extLst>
          </p:cNvPr>
          <p:cNvSpPr/>
          <p:nvPr/>
        </p:nvSpPr>
        <p:spPr>
          <a:xfrm rot="218493">
            <a:off x="481422" y="193288"/>
            <a:ext cx="2531994" cy="679051"/>
          </a:xfrm>
          <a:prstGeom prst="frame">
            <a:avLst>
              <a:gd name="adj1" fmla="val 822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Cirkel: leeg 9">
            <a:extLst>
              <a:ext uri="{FF2B5EF4-FFF2-40B4-BE49-F238E27FC236}">
                <a16:creationId xmlns:a16="http://schemas.microsoft.com/office/drawing/2014/main" id="{10004F09-A273-4ABF-BE41-3C1C9660AA5E}"/>
              </a:ext>
            </a:extLst>
          </p:cNvPr>
          <p:cNvSpPr/>
          <p:nvPr/>
        </p:nvSpPr>
        <p:spPr>
          <a:xfrm flipH="1" flipV="1">
            <a:off x="2950568" y="2274017"/>
            <a:ext cx="397553" cy="397553"/>
          </a:xfrm>
          <a:prstGeom prst="donut">
            <a:avLst>
              <a:gd name="adj" fmla="val 1648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497D1CBA-D904-4543-9EE6-22B88EE97D6D}"/>
              </a:ext>
            </a:extLst>
          </p:cNvPr>
          <p:cNvSpPr/>
          <p:nvPr/>
        </p:nvSpPr>
        <p:spPr>
          <a:xfrm rot="20367823" flipH="1">
            <a:off x="5137752" y="9297"/>
            <a:ext cx="4518131" cy="2428875"/>
          </a:xfrm>
          <a:prstGeom prst="rightArrow">
            <a:avLst>
              <a:gd name="adj1" fmla="val 66617"/>
              <a:gd name="adj2" fmla="val 6166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Franklin Gothic Book" panose="020B0503020102020204" pitchFamily="34" charset="0"/>
              </a:rPr>
              <a:t>één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antwoord</a:t>
            </a:r>
            <a:r>
              <a:rPr lang="en-US" sz="2000" dirty="0">
                <a:latin typeface="Franklin Gothic Book" panose="020B0503020102020204" pitchFamily="34" charset="0"/>
              </a:rPr>
              <a:t> is </a:t>
            </a:r>
            <a:r>
              <a:rPr lang="en-US" sz="2000" dirty="0" err="1">
                <a:latin typeface="Franklin Gothic Book" panose="020B0503020102020204" pitchFamily="34" charset="0"/>
              </a:rPr>
              <a:t>anders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dan</a:t>
            </a:r>
            <a:endParaRPr lang="en-US" sz="2000" dirty="0">
              <a:latin typeface="Franklin Gothic Book" panose="020B0503020102020204" pitchFamily="34" charset="0"/>
            </a:endParaRPr>
          </a:p>
          <a:p>
            <a:pPr algn="ctr"/>
            <a:r>
              <a:rPr lang="en-US" sz="2000" dirty="0">
                <a:latin typeface="Franklin Gothic Book" panose="020B0503020102020204" pitchFamily="34" charset="0"/>
              </a:rPr>
              <a:t>de </a:t>
            </a:r>
            <a:r>
              <a:rPr lang="en-US" sz="2000" dirty="0" err="1">
                <a:latin typeface="Franklin Gothic Book" panose="020B0503020102020204" pitchFamily="34" charset="0"/>
              </a:rPr>
              <a:t>anderen</a:t>
            </a:r>
            <a:endParaRPr lang="nl-NL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79141"/>
            <a:ext cx="7772400" cy="2699718"/>
          </a:xfrm>
        </p:spPr>
        <p:txBody>
          <a:bodyPr anchor="ctr" anchorCtr="0">
            <a:normAutofit fontScale="90000"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Tijdens het lezen van de vraag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bepaal je de vraagsoort </a:t>
            </a:r>
            <a:r>
              <a:rPr lang="nl-NL" dirty="0">
                <a:latin typeface="Franklin Gothic Book" panose="020B0503020102020204" pitchFamily="34" charset="0"/>
              </a:rPr>
              <a:t>en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strategie</a:t>
            </a:r>
            <a:r>
              <a:rPr lang="nl-NL" dirty="0">
                <a:latin typeface="Franklin Gothic Book" panose="020B0503020102020204" pitchFamily="34" charset="0"/>
              </a:rPr>
              <a:t> die daar bij hoort. </a:t>
            </a:r>
            <a:r>
              <a:rPr lang="nl-NL" dirty="0">
                <a:solidFill>
                  <a:schemeClr val="bg1"/>
                </a:solidFill>
                <a:latin typeface="Franklin Gothic Book" panose="020B0503020102020204" pitchFamily="34" charset="0"/>
              </a:rPr>
              <a:t>Soms kun je ook het onderwerp bepalen.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85367CD-CFEB-437F-837C-E67146F7B26D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105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3A44890-5D38-4171-A5ED-D534D3EA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79141"/>
            <a:ext cx="7772400" cy="2699718"/>
          </a:xfrm>
        </p:spPr>
        <p:txBody>
          <a:bodyPr anchor="ctr" anchorCtr="0">
            <a:normAutofit fontScale="90000"/>
          </a:bodyPr>
          <a:lstStyle/>
          <a:p>
            <a:r>
              <a:rPr lang="nl-NL" dirty="0">
                <a:latin typeface="Franklin Gothic Book" panose="020B0503020102020204" pitchFamily="34" charset="0"/>
              </a:rPr>
              <a:t>Tijdens het lezen van de vraag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bepaal je de vraagsoort </a:t>
            </a:r>
            <a:r>
              <a:rPr lang="nl-NL" dirty="0">
                <a:latin typeface="Franklin Gothic Book" panose="020B0503020102020204" pitchFamily="34" charset="0"/>
              </a:rPr>
              <a:t>en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strategie</a:t>
            </a:r>
            <a:r>
              <a:rPr lang="nl-NL" dirty="0">
                <a:latin typeface="Franklin Gothic Book" panose="020B0503020102020204" pitchFamily="34" charset="0"/>
              </a:rPr>
              <a:t> die daar bij hoort. Soms kun je ook </a:t>
            </a:r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de grote lijn vaststellen</a:t>
            </a:r>
            <a:r>
              <a:rPr lang="nl-NL" dirty="0">
                <a:latin typeface="Franklin Gothic Book" panose="020B0503020102020204" pitchFamily="34" charset="0"/>
              </a:rPr>
              <a:t>.</a:t>
            </a:r>
            <a:endParaRPr lang="nl-NL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85367CD-CFEB-437F-837C-E67146F7B26D}"/>
              </a:ext>
            </a:extLst>
          </p:cNvPr>
          <p:cNvSpPr/>
          <p:nvPr/>
        </p:nvSpPr>
        <p:spPr>
          <a:xfrm rot="364022">
            <a:off x="-179195" y="66676"/>
            <a:ext cx="1317044" cy="10442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1045AF8-8880-4B17-A849-57EEDE5ABA90}"/>
              </a:ext>
            </a:extLst>
          </p:cNvPr>
          <p:cNvSpPr/>
          <p:nvPr/>
        </p:nvSpPr>
        <p:spPr>
          <a:xfrm rot="455357">
            <a:off x="6126717" y="5103165"/>
            <a:ext cx="2953984" cy="1154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000" dirty="0">
                <a:latin typeface="Franklin Gothic Book" panose="020B0503020102020204" pitchFamily="34" charset="0"/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7198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F70981C-8E13-444F-A6BC-58765E47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14" y="0"/>
            <a:ext cx="6345572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3354905-E9F4-4A60-99FB-9D315D6D1670}"/>
              </a:ext>
            </a:extLst>
          </p:cNvPr>
          <p:cNvSpPr txBox="1"/>
          <p:nvPr/>
        </p:nvSpPr>
        <p:spPr>
          <a:xfrm rot="359518">
            <a:off x="6031190" y="919667"/>
            <a:ext cx="2527900" cy="1864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Bepaal</a:t>
            </a:r>
            <a:r>
              <a:rPr lang="en-US" dirty="0">
                <a:latin typeface="Franklin Gothic Book" panose="020B0503020102020204" pitchFamily="34" charset="0"/>
              </a:rPr>
              <a:t> het </a:t>
            </a:r>
            <a:r>
              <a:rPr lang="en-US" dirty="0" err="1">
                <a:latin typeface="Franklin Gothic Book" panose="020B0503020102020204" pitchFamily="34" charset="0"/>
              </a:rPr>
              <a:t>onderwerp</a:t>
            </a:r>
            <a:r>
              <a:rPr lang="en-US" dirty="0">
                <a:latin typeface="Franklin Gothic Book" panose="020B0503020102020204" pitchFamily="34" charset="0"/>
              </a:rPr>
              <a:t> van </a:t>
            </a:r>
            <a:r>
              <a:rPr lang="en-US" dirty="0" err="1">
                <a:latin typeface="Franklin Gothic Book" panose="020B0503020102020204" pitchFamily="34" charset="0"/>
              </a:rPr>
              <a:t>deze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tekst</a:t>
            </a:r>
            <a:r>
              <a:rPr lang="en-US" dirty="0">
                <a:latin typeface="Franklin Gothic Book" panose="020B0503020102020204" pitchFamily="34" charset="0"/>
              </a:rPr>
              <a:t>.</a:t>
            </a:r>
            <a:endParaRPr lang="nl-NL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3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4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4853</TotalTime>
  <Words>2203</Words>
  <Application>Microsoft Office PowerPoint</Application>
  <PresentationFormat>Diavoorstelling (4:3)</PresentationFormat>
  <Paragraphs>522</Paragraphs>
  <Slides>64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5</vt:i4>
      </vt:variant>
      <vt:variant>
        <vt:lpstr>Diatitels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Calibri Light</vt:lpstr>
      <vt:lpstr>Franklin Gothic Book</vt:lpstr>
      <vt:lpstr>Office Theme</vt:lpstr>
      <vt:lpstr>1_Office Theme</vt:lpstr>
      <vt:lpstr>3_Office Theme</vt:lpstr>
      <vt:lpstr>4_Office Theme</vt:lpstr>
      <vt:lpstr>Kantoorthema</vt:lpstr>
      <vt:lpstr>PowerPoint-presentatie</vt:lpstr>
      <vt:lpstr>PowerPoint-presentatie</vt:lpstr>
      <vt:lpstr>PowerPoint-presentatie</vt:lpstr>
      <vt:lpstr>PowerPoint-presentatie</vt:lpstr>
      <vt:lpstr>Tijdens het lezen van de vraag bepaal je de vraagsoort en de strategie die daar bij hoort. Soms kun je ook het onderwerp bepalen.</vt:lpstr>
      <vt:lpstr>Tijdens het lezen van de vraag bepaal je de vraagsoort en de strategie die daar bij hoort. Soms kun je ook het onderwerp bepalen.</vt:lpstr>
      <vt:lpstr>Tijdens het lezen van de vraag bepaal je de vraagsoort en de strategie die daar bij hoort. Soms kun je ook het onderwerp bepalen.</vt:lpstr>
      <vt:lpstr>Tijdens het lezen van de vraag bepaal je de vraagsoort en de strategie die daar bij hoort. Soms kun je ook de grote lijn vaststellen.</vt:lpstr>
      <vt:lpstr>PowerPoint-presentatie</vt:lpstr>
      <vt:lpstr>PowerPoint-presentatie</vt:lpstr>
      <vt:lpstr>Tijdens het lezen van de vraag bepaal je de vraagsoort en de strategie die daar bij hoort. Soms kun je ook de grote lijn vaststellen.</vt:lpstr>
      <vt:lpstr>VRAAGSOORTEN</vt:lpstr>
      <vt:lpstr>GROTE LIJN</vt:lpstr>
      <vt:lpstr>PowerPoint-presentatie</vt:lpstr>
      <vt:lpstr>GROTE LIJN</vt:lpstr>
      <vt:lpstr>PowerPoint-presentatie</vt:lpstr>
      <vt:lpstr>GROTE LIJN</vt:lpstr>
      <vt:lpstr>GROTE LIJN</vt:lpstr>
      <vt:lpstr>VRAAGSOORTEN</vt:lpstr>
      <vt:lpstr>EXPERT</vt:lpstr>
      <vt:lpstr>PowerPoint-presentatie</vt:lpstr>
      <vt:lpstr>EXPERT</vt:lpstr>
      <vt:lpstr>VRAAGSOORTEN</vt:lpstr>
      <vt:lpstr>VOORBEELD</vt:lpstr>
      <vt:lpstr>PowerPoint-presentatie</vt:lpstr>
      <vt:lpstr>VOORBEELD</vt:lpstr>
      <vt:lpstr>VRAAGSOORTEN</vt:lpstr>
      <vt:lpstr>DETAIL</vt:lpstr>
      <vt:lpstr>PowerPoint-presentatie</vt:lpstr>
      <vt:lpstr>PowerPoint-presentatie</vt:lpstr>
      <vt:lpstr>PowerPoint-presentatie</vt:lpstr>
      <vt:lpstr>DETAIL</vt:lpstr>
      <vt:lpstr>DETAIL</vt:lpstr>
      <vt:lpstr>PowerPoint-presentatie</vt:lpstr>
      <vt:lpstr>DETAIL</vt:lpstr>
      <vt:lpstr>VRAAGSOORTEN</vt:lpstr>
      <vt:lpstr>WAAR/NIET WAAR</vt:lpstr>
      <vt:lpstr>PowerPoint-presentatie</vt:lpstr>
      <vt:lpstr>WAAR/NIET WAAR</vt:lpstr>
      <vt:lpstr>VRAAGSOORTEN</vt:lpstr>
      <vt:lpstr>GATEN</vt:lpstr>
      <vt:lpstr>PowerPoint-presentatie</vt:lpstr>
      <vt:lpstr>GATEN</vt:lpstr>
      <vt:lpstr>VRAAGSOORTEN</vt:lpstr>
      <vt:lpstr>OPEN</vt:lpstr>
      <vt:lpstr>PowerPoint-presentatie</vt:lpstr>
      <vt:lpstr>OPEN</vt:lpstr>
      <vt:lpstr>OPEN</vt:lpstr>
      <vt:lpstr>VRAAGSOORTEN</vt:lpstr>
      <vt:lpstr>TEKST</vt:lpstr>
      <vt:lpstr>TEKST</vt:lpstr>
      <vt:lpstr>TEKST</vt:lpstr>
      <vt:lpstr>TEKST</vt:lpstr>
      <vt:lpstr>TEKST</vt:lpstr>
      <vt:lpstr>TEKST</vt:lpstr>
      <vt:lpstr>KENMERKEN</vt:lpstr>
      <vt:lpstr>KENMERKEN</vt:lpstr>
      <vt:lpstr>KENMERKEN</vt:lpstr>
      <vt:lpstr>KENMERKEN</vt:lpstr>
      <vt:lpstr>KENMERKEN</vt:lpstr>
      <vt:lpstr>KENMERKEN</vt:lpstr>
      <vt:lpstr>KENMERKEN</vt:lpstr>
      <vt:lpstr>IRONIE</vt:lpstr>
      <vt:lpstr>IRONIE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paragraphs</dc:title>
  <dc:creator>Thomas Vermeulen</dc:creator>
  <cp:lastModifiedBy>Imke De Graaf</cp:lastModifiedBy>
  <cp:revision>183</cp:revision>
  <dcterms:created xsi:type="dcterms:W3CDTF">2018-01-31T11:46:49Z</dcterms:created>
  <dcterms:modified xsi:type="dcterms:W3CDTF">2021-04-06T13:40:35Z</dcterms:modified>
</cp:coreProperties>
</file>