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2" r:id="rId7"/>
    <p:sldId id="263" r:id="rId8"/>
    <p:sldId id="264" r:id="rId9"/>
    <p:sldId id="265" r:id="rId10"/>
    <p:sldId id="266" r:id="rId11"/>
    <p:sldId id="267" r:id="rId12"/>
    <p:sldId id="28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7" r:id="rId31"/>
    <p:sldId id="288" r:id="rId32"/>
    <p:sldId id="28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DBD558-409D-49ED-BCFB-8A76D852F316}" v="100" dt="2022-12-19T14:34:30.4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mke De Graaf" userId="cc68ba0d-e5bd-4583-b730-567f9e444d12" providerId="ADAL" clId="{00DBD558-409D-49ED-BCFB-8A76D852F316}"/>
    <pc:docChg chg="undo custSel addSld modSld sldOrd">
      <pc:chgData name="Imke De Graaf" userId="cc68ba0d-e5bd-4583-b730-567f9e444d12" providerId="ADAL" clId="{00DBD558-409D-49ED-BCFB-8A76D852F316}" dt="2022-12-19T14:34:39.943" v="600" actId="14100"/>
      <pc:docMkLst>
        <pc:docMk/>
      </pc:docMkLst>
      <pc:sldChg chg="modSp add mod ord">
        <pc:chgData name="Imke De Graaf" userId="cc68ba0d-e5bd-4583-b730-567f9e444d12" providerId="ADAL" clId="{00DBD558-409D-49ED-BCFB-8A76D852F316}" dt="2022-12-15T13:12:48.481" v="237" actId="20577"/>
        <pc:sldMkLst>
          <pc:docMk/>
          <pc:sldMk cId="1012509289" sldId="287"/>
        </pc:sldMkLst>
        <pc:spChg chg="mod">
          <ac:chgData name="Imke De Graaf" userId="cc68ba0d-e5bd-4583-b730-567f9e444d12" providerId="ADAL" clId="{00DBD558-409D-49ED-BCFB-8A76D852F316}" dt="2022-12-15T13:12:48.481" v="237" actId="20577"/>
          <ac:spMkLst>
            <pc:docMk/>
            <pc:sldMk cId="1012509289" sldId="287"/>
            <ac:spMk id="3" creationId="{7BE5C925-C0C4-BFDD-809E-F1BB6CED6309}"/>
          </ac:spMkLst>
        </pc:spChg>
      </pc:sldChg>
      <pc:sldChg chg="modSp add mod modAnim">
        <pc:chgData name="Imke De Graaf" userId="cc68ba0d-e5bd-4583-b730-567f9e444d12" providerId="ADAL" clId="{00DBD558-409D-49ED-BCFB-8A76D852F316}" dt="2022-12-19T14:30:01.001" v="589"/>
        <pc:sldMkLst>
          <pc:docMk/>
          <pc:sldMk cId="2827512620" sldId="288"/>
        </pc:sldMkLst>
        <pc:spChg chg="mod">
          <ac:chgData name="Imke De Graaf" userId="cc68ba0d-e5bd-4583-b730-567f9e444d12" providerId="ADAL" clId="{00DBD558-409D-49ED-BCFB-8A76D852F316}" dt="2022-12-19T14:14:38.623" v="267" actId="20577"/>
          <ac:spMkLst>
            <pc:docMk/>
            <pc:sldMk cId="2827512620" sldId="288"/>
            <ac:spMk id="2" creationId="{A27E7C07-DAA6-3FEB-B18D-5E33FAE06B28}"/>
          </ac:spMkLst>
        </pc:spChg>
        <pc:spChg chg="mod">
          <ac:chgData name="Imke De Graaf" userId="cc68ba0d-e5bd-4583-b730-567f9e444d12" providerId="ADAL" clId="{00DBD558-409D-49ED-BCFB-8A76D852F316}" dt="2022-12-19T14:29:58.328" v="588" actId="207"/>
          <ac:spMkLst>
            <pc:docMk/>
            <pc:sldMk cId="2827512620" sldId="288"/>
            <ac:spMk id="3" creationId="{7BE5C925-C0C4-BFDD-809E-F1BB6CED6309}"/>
          </ac:spMkLst>
        </pc:spChg>
      </pc:sldChg>
      <pc:sldChg chg="addSp delSp modSp new mod">
        <pc:chgData name="Imke De Graaf" userId="cc68ba0d-e5bd-4583-b730-567f9e444d12" providerId="ADAL" clId="{00DBD558-409D-49ED-BCFB-8A76D852F316}" dt="2022-12-19T14:34:39.943" v="600" actId="14100"/>
        <pc:sldMkLst>
          <pc:docMk/>
          <pc:sldMk cId="2517101507" sldId="289"/>
        </pc:sldMkLst>
        <pc:spChg chg="del">
          <ac:chgData name="Imke De Graaf" userId="cc68ba0d-e5bd-4583-b730-567f9e444d12" providerId="ADAL" clId="{00DBD558-409D-49ED-BCFB-8A76D852F316}" dt="2022-12-19T14:34:01.611" v="591" actId="478"/>
          <ac:spMkLst>
            <pc:docMk/>
            <pc:sldMk cId="2517101507" sldId="289"/>
            <ac:spMk id="2" creationId="{53884ED6-DFD9-12B4-9EE0-3BEA2DD14E15}"/>
          </ac:spMkLst>
        </pc:spChg>
        <pc:spChg chg="del">
          <ac:chgData name="Imke De Graaf" userId="cc68ba0d-e5bd-4583-b730-567f9e444d12" providerId="ADAL" clId="{00DBD558-409D-49ED-BCFB-8A76D852F316}" dt="2022-12-19T14:34:02.746" v="592" actId="478"/>
          <ac:spMkLst>
            <pc:docMk/>
            <pc:sldMk cId="2517101507" sldId="289"/>
            <ac:spMk id="3" creationId="{FC87B619-C931-D976-E0D7-4CD37F2FF22A}"/>
          </ac:spMkLst>
        </pc:spChg>
        <pc:picChg chg="add mod">
          <ac:chgData name="Imke De Graaf" userId="cc68ba0d-e5bd-4583-b730-567f9e444d12" providerId="ADAL" clId="{00DBD558-409D-49ED-BCFB-8A76D852F316}" dt="2022-12-19T14:34:18.497" v="596" actId="14100"/>
          <ac:picMkLst>
            <pc:docMk/>
            <pc:sldMk cId="2517101507" sldId="289"/>
            <ac:picMk id="4" creationId="{85DD04FE-73CD-D512-3694-909625EDA7E2}"/>
          </ac:picMkLst>
        </pc:picChg>
        <pc:picChg chg="add mod">
          <ac:chgData name="Imke De Graaf" userId="cc68ba0d-e5bd-4583-b730-567f9e444d12" providerId="ADAL" clId="{00DBD558-409D-49ED-BCFB-8A76D852F316}" dt="2022-12-19T14:34:39.943" v="600" actId="14100"/>
          <ac:picMkLst>
            <pc:docMk/>
            <pc:sldMk cId="2517101507" sldId="289"/>
            <ac:picMk id="5" creationId="{5D97874E-4E6A-523B-9533-9B20DB711B9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a:t>Klik om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CDF9205-5990-497C-998A-7EDF738F8259}" type="datetimeFigureOut">
              <a:rPr lang="nl-NL" smtClean="0"/>
              <a:t>19-12-2022</a:t>
            </a:fld>
            <a:endParaRPr lang="nl-NL"/>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nl-NL"/>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761BC70-4877-4524-94A7-25770CF4888E}" type="slidenum">
              <a:rPr lang="nl-NL" smtClean="0"/>
              <a:t>‹nr.›</a:t>
            </a:fld>
            <a:endParaRPr lang="nl-NL"/>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20806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CDF9205-5990-497C-998A-7EDF738F8259}" type="datetimeFigureOut">
              <a:rPr lang="nl-NL" smtClean="0"/>
              <a:t>19-12-2022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52728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CDF9205-5990-497C-998A-7EDF738F8259}" type="datetimeFigureOut">
              <a:rPr lang="nl-NL" smtClean="0"/>
              <a:t>19-12-2022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881227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CDF9205-5990-497C-998A-7EDF738F8259}" type="datetimeFigureOut">
              <a:rPr lang="nl-NL" smtClean="0"/>
              <a:t>19-12-2022</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2254566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nl-NL"/>
              <a:t>Klik om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CDF9205-5990-497C-998A-7EDF738F8259}" type="datetimeFigureOut">
              <a:rPr lang="nl-NL" smtClean="0"/>
              <a:t>19-12-2022</a:t>
            </a:fld>
            <a:endParaRPr lang="nl-NL"/>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nl-NL"/>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761BC70-4877-4524-94A7-25770CF4888E}" type="slidenum">
              <a:rPr lang="nl-NL" smtClean="0"/>
              <a:t>‹nr.›</a:t>
            </a:fld>
            <a:endParaRPr lang="nl-NL"/>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3243324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a:t>Klik om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ACDF9205-5990-497C-998A-7EDF738F8259}" type="datetimeFigureOut">
              <a:rPr lang="nl-NL" smtClean="0"/>
              <a:t>19-12-2022</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407270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a:t>Klik om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ACDF9205-5990-497C-998A-7EDF738F8259}" type="datetimeFigureOut">
              <a:rPr lang="nl-NL" smtClean="0"/>
              <a:t>19-12-2022</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240756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ACDF9205-5990-497C-998A-7EDF738F8259}" type="datetimeFigureOut">
              <a:rPr lang="nl-NL" smtClean="0"/>
              <a:t>19-12-2022</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318623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DF9205-5990-497C-998A-7EDF738F8259}" type="datetimeFigureOut">
              <a:rPr lang="nl-NL" smtClean="0"/>
              <a:t>19-12-2022</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9761BC70-4877-4524-94A7-25770CF4888E}" type="slidenum">
              <a:rPr lang="nl-NL" smtClean="0"/>
              <a:t>‹nr.›</a:t>
            </a:fld>
            <a:endParaRPr lang="nl-NL"/>
          </a:p>
        </p:txBody>
      </p:sp>
    </p:spTree>
    <p:extLst>
      <p:ext uri="{BB962C8B-B14F-4D97-AF65-F5344CB8AC3E}">
        <p14:creationId xmlns:p14="http://schemas.microsoft.com/office/powerpoint/2010/main" val="1203743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a:t>Klik om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DF9205-5990-497C-998A-7EDF738F8259}" type="datetimeFigureOut">
              <a:rPr lang="nl-NL" smtClean="0"/>
              <a:t>19-12-2022</a:t>
            </a:fld>
            <a:endParaRPr lang="nl-N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nl-N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761BC70-4877-4524-94A7-25770CF4888E}" type="slidenum">
              <a:rPr lang="nl-NL" smtClean="0"/>
              <a:t>‹nr.›</a:t>
            </a:fld>
            <a:endParaRPr lang="nl-N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38727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DF9205-5990-497C-998A-7EDF738F8259}" type="datetimeFigureOut">
              <a:rPr lang="nl-NL" smtClean="0"/>
              <a:t>19-12-2022</a:t>
            </a:fld>
            <a:endParaRPr lang="nl-N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nl-N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761BC70-4877-4524-94A7-25770CF4888E}" type="slidenum">
              <a:rPr lang="nl-NL" smtClean="0"/>
              <a:t>‹nr.›</a:t>
            </a:fld>
            <a:endParaRPr lang="nl-N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8344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CDF9205-5990-497C-998A-7EDF738F8259}" type="datetimeFigureOut">
              <a:rPr lang="nl-NL" smtClean="0"/>
              <a:t>19-12-2022</a:t>
            </a:fld>
            <a:endParaRPr lang="nl-NL"/>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nl-NL"/>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761BC70-4877-4524-94A7-25770CF4888E}" type="slidenum">
              <a:rPr lang="nl-NL" smtClean="0"/>
              <a:t>‹nr.›</a:t>
            </a:fld>
            <a:endParaRPr lang="nl-NL"/>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48618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E87B10-DF17-C111-D391-DA16C9784601}"/>
              </a:ext>
            </a:extLst>
          </p:cNvPr>
          <p:cNvSpPr>
            <a:spLocks noGrp="1"/>
          </p:cNvSpPr>
          <p:nvPr>
            <p:ph type="ctrTitle"/>
          </p:nvPr>
        </p:nvSpPr>
        <p:spPr/>
        <p:txBody>
          <a:bodyPr/>
          <a:lstStyle/>
          <a:p>
            <a:r>
              <a:rPr lang="nl-NL" dirty="0"/>
              <a:t>Uitspraak </a:t>
            </a:r>
            <a:r>
              <a:rPr lang="nl-NL" dirty="0" err="1"/>
              <a:t>engels</a:t>
            </a:r>
            <a:endParaRPr lang="nl-NL" dirty="0"/>
          </a:p>
        </p:txBody>
      </p:sp>
      <p:sp>
        <p:nvSpPr>
          <p:cNvPr id="3" name="Ondertitel 2">
            <a:extLst>
              <a:ext uri="{FF2B5EF4-FFF2-40B4-BE49-F238E27FC236}">
                <a16:creationId xmlns:a16="http://schemas.microsoft.com/office/drawing/2014/main" id="{84F77B99-20C4-57AE-AC03-B60A7E67DEDC}"/>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030323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 </a:t>
            </a:r>
            <a:r>
              <a:rPr lang="nl-NL" sz="6000" dirty="0">
                <a:solidFill>
                  <a:srgbClr val="3C4043"/>
                </a:solidFill>
                <a:effectLst/>
                <a:latin typeface="Arial" panose="020B0604020202020204" pitchFamily="34" charset="0"/>
                <a:ea typeface="Times New Roman" panose="02020603050405020304" pitchFamily="18" charset="0"/>
              </a:rPr>
              <a:t>æ</a:t>
            </a:r>
            <a:r>
              <a:rPr lang="nl-NL" sz="6000" dirty="0">
                <a:effectLst/>
                <a:latin typeface="Arial" panose="020B0604020202020204" pitchFamily="34" charset="0"/>
                <a:ea typeface="Times New Roman" panose="02020603050405020304" pitchFamily="18" charset="0"/>
              </a:rPr>
              <a:t>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fontScale="77500" lnSpcReduction="20000"/>
          </a:bodyPr>
          <a:lstStyle/>
          <a:p>
            <a:endParaRPr lang="nl-NL" sz="2400" dirty="0"/>
          </a:p>
          <a:p>
            <a:r>
              <a:rPr lang="nl-NL" sz="2800" dirty="0">
                <a:latin typeface="Arial" panose="020B0604020202020204" pitchFamily="34" charset="0"/>
                <a:cs typeface="Arial" panose="020B0604020202020204" pitchFamily="34" charset="0"/>
              </a:rPr>
              <a:t>land	</a:t>
            </a:r>
          </a:p>
          <a:p>
            <a:r>
              <a:rPr lang="nl-NL" sz="2800" dirty="0" err="1">
                <a:latin typeface="Arial" panose="020B0604020202020204" pitchFamily="34" charset="0"/>
                <a:cs typeface="Arial" panose="020B0604020202020204" pitchFamily="34" charset="0"/>
              </a:rPr>
              <a:t>comparison</a:t>
            </a:r>
            <a:endParaRPr lang="nl-NL" sz="2800" dirty="0">
              <a:latin typeface="Arial" panose="020B0604020202020204" pitchFamily="34" charset="0"/>
              <a:cs typeface="Arial" panose="020B0604020202020204" pitchFamily="34" charset="0"/>
            </a:endParaRPr>
          </a:p>
          <a:p>
            <a:r>
              <a:rPr lang="nl-NL" sz="2800" dirty="0" err="1">
                <a:latin typeface="Arial" panose="020B0604020202020204" pitchFamily="34" charset="0"/>
                <a:cs typeface="Arial" panose="020B0604020202020204" pitchFamily="34" charset="0"/>
              </a:rPr>
              <a:t>swam</a:t>
            </a:r>
            <a:endParaRPr lang="nl-NL" sz="2800" dirty="0">
              <a:latin typeface="Arial" panose="020B0604020202020204" pitchFamily="34" charset="0"/>
              <a:cs typeface="Arial" panose="020B0604020202020204" pitchFamily="34" charset="0"/>
            </a:endParaRPr>
          </a:p>
          <a:p>
            <a:r>
              <a:rPr lang="nl-NL" sz="2800" dirty="0" err="1">
                <a:latin typeface="Arial" panose="020B0604020202020204" pitchFamily="34" charset="0"/>
                <a:cs typeface="Arial" panose="020B0604020202020204" pitchFamily="34" charset="0"/>
              </a:rPr>
              <a:t>transparent</a:t>
            </a:r>
            <a:r>
              <a:rPr lang="nl-NL" sz="2800" dirty="0">
                <a:latin typeface="Arial" panose="020B0604020202020204" pitchFamily="34" charset="0"/>
                <a:cs typeface="Arial" panose="020B0604020202020204" pitchFamily="34" charset="0"/>
              </a:rPr>
              <a:t>	</a:t>
            </a:r>
          </a:p>
          <a:p>
            <a:endParaRPr lang="nl-NL" sz="2800" dirty="0">
              <a:latin typeface="Arial" panose="020B0604020202020204" pitchFamily="34" charset="0"/>
              <a:cs typeface="Arial" panose="020B0604020202020204" pitchFamily="34" charset="0"/>
            </a:endParaRPr>
          </a:p>
          <a:p>
            <a:pPr marL="0" indent="0">
              <a:buNone/>
            </a:pPr>
            <a:r>
              <a:rPr lang="nl-NL" sz="2800" dirty="0">
                <a:latin typeface="Arial" panose="020B0604020202020204" pitchFamily="34" charset="0"/>
                <a:cs typeface="Arial" panose="020B0604020202020204" pitchFamily="34" charset="0"/>
              </a:rPr>
              <a:t>Hoe: het is géén Nl e van ‘crème’. Je mond moet verder open. Probeer een verkorte versie van de </a:t>
            </a:r>
            <a:r>
              <a:rPr lang="nl-NL" sz="2800" dirty="0" err="1">
                <a:latin typeface="Arial" panose="020B0604020202020204" pitchFamily="34" charset="0"/>
                <a:cs typeface="Arial" panose="020B0604020202020204" pitchFamily="34" charset="0"/>
              </a:rPr>
              <a:t>aa</a:t>
            </a:r>
            <a:r>
              <a:rPr lang="nl-NL" sz="2800" dirty="0">
                <a:latin typeface="Arial" panose="020B0604020202020204" pitchFamily="34" charset="0"/>
                <a:cs typeface="Arial" panose="020B0604020202020204" pitchFamily="34" charset="0"/>
              </a:rPr>
              <a:t> in ‘staak’.      </a:t>
            </a:r>
          </a:p>
          <a:p>
            <a:pPr marL="0" indent="0">
              <a:buNone/>
            </a:pPr>
            <a:r>
              <a:rPr lang="nl-NL" sz="2800" dirty="0">
                <a:latin typeface="Arial" panose="020B0604020202020204" pitchFamily="34" charset="0"/>
                <a:cs typeface="Arial" panose="020B0604020202020204" pitchFamily="34" charset="0"/>
              </a:rPr>
              <a:t>Vooral het verschil tussen deze klank en de vorige is moeilijk.</a:t>
            </a:r>
          </a:p>
          <a:p>
            <a:pPr marL="0" indent="0">
              <a:buNone/>
            </a:pPr>
            <a:r>
              <a:rPr lang="nl-NL" sz="2800" dirty="0">
                <a:latin typeface="Arial" panose="020B0604020202020204" pitchFamily="34" charset="0"/>
                <a:cs typeface="Arial" panose="020B0604020202020204" pitchFamily="34" charset="0"/>
              </a:rPr>
              <a:t>Oefen: </a:t>
            </a:r>
            <a:r>
              <a:rPr lang="nl-NL" sz="2800" dirty="0" err="1">
                <a:latin typeface="Arial" panose="020B0604020202020204" pitchFamily="34" charset="0"/>
                <a:cs typeface="Arial" panose="020B0604020202020204" pitchFamily="34" charset="0"/>
              </a:rPr>
              <a:t>head</a:t>
            </a:r>
            <a:r>
              <a:rPr lang="nl-NL" sz="2800" dirty="0">
                <a:latin typeface="Arial" panose="020B0604020202020204" pitchFamily="34" charset="0"/>
                <a:cs typeface="Arial" panose="020B0604020202020204" pitchFamily="34" charset="0"/>
              </a:rPr>
              <a:t> - hand</a:t>
            </a:r>
          </a:p>
          <a:p>
            <a:pPr marL="0" indent="0">
              <a:buNone/>
            </a:pPr>
            <a:r>
              <a:rPr lang="nl-NL" sz="2800" dirty="0">
                <a:latin typeface="Arial" panose="020B0604020202020204" pitchFamily="34" charset="0"/>
                <a:cs typeface="Arial" panose="020B0604020202020204" pitchFamily="34" charset="0"/>
              </a:rPr>
              <a:t>pen  - pan</a:t>
            </a:r>
          </a:p>
          <a:p>
            <a:pPr marL="0" indent="0">
              <a:buNone/>
            </a:pPr>
            <a:r>
              <a:rPr lang="nl-NL" sz="2800" dirty="0">
                <a:latin typeface="Arial" panose="020B0604020202020204" pitchFamily="34" charset="0"/>
                <a:cs typeface="Arial" panose="020B0604020202020204" pitchFamily="34" charset="0"/>
              </a:rPr>
              <a:t>bed  - bad</a:t>
            </a:r>
          </a:p>
          <a:p>
            <a:pPr marL="0" indent="0">
              <a:buNone/>
            </a:pPr>
            <a:r>
              <a:rPr lang="nl-NL" sz="2800" dirty="0" err="1">
                <a:latin typeface="Arial" panose="020B0604020202020204" pitchFamily="34" charset="0"/>
                <a:cs typeface="Arial" panose="020B0604020202020204" pitchFamily="34" charset="0"/>
              </a:rPr>
              <a:t>said</a:t>
            </a:r>
            <a:r>
              <a:rPr lang="nl-NL" sz="2800" dirty="0">
                <a:latin typeface="Arial" panose="020B0604020202020204" pitchFamily="34" charset="0"/>
                <a:cs typeface="Arial" panose="020B0604020202020204" pitchFamily="34" charset="0"/>
              </a:rPr>
              <a:t> - </a:t>
            </a:r>
            <a:r>
              <a:rPr lang="nl-NL" sz="2800" dirty="0" err="1">
                <a:latin typeface="Arial" panose="020B0604020202020204" pitchFamily="34" charset="0"/>
                <a:cs typeface="Arial" panose="020B0604020202020204" pitchFamily="34" charset="0"/>
              </a:rPr>
              <a:t>sad</a:t>
            </a:r>
            <a:endParaRPr lang="nl-NL" sz="2800" dirty="0">
              <a:latin typeface="Arial" panose="020B0604020202020204" pitchFamily="34" charset="0"/>
              <a:cs typeface="Arial" panose="020B0604020202020204" pitchFamily="34" charset="0"/>
            </a:endParaRPr>
          </a:p>
          <a:p>
            <a:endParaRPr lang="nl-NL" dirty="0"/>
          </a:p>
          <a:p>
            <a:pPr marL="0" indent="0">
              <a:buNone/>
            </a:pPr>
            <a:endParaRPr lang="en-US" dirty="0"/>
          </a:p>
          <a:p>
            <a:endParaRPr lang="nl-NL" dirty="0"/>
          </a:p>
        </p:txBody>
      </p:sp>
    </p:spTree>
    <p:extLst>
      <p:ext uri="{BB962C8B-B14F-4D97-AF65-F5344CB8AC3E}">
        <p14:creationId xmlns:p14="http://schemas.microsoft.com/office/powerpoint/2010/main" val="2480542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/e</a:t>
            </a:r>
            <a:r>
              <a:rPr lang="nl-NL" sz="5400" dirty="0">
                <a:solidFill>
                  <a:srgbClr val="3C4043"/>
                </a:solidFill>
                <a:effectLst/>
                <a:latin typeface="Arial" panose="020B0604020202020204" pitchFamily="34" charset="0"/>
                <a:ea typeface="Times New Roman" panose="02020603050405020304" pitchFamily="18" charset="0"/>
              </a:rPr>
              <a:t>ə</a:t>
            </a:r>
            <a:r>
              <a:rPr lang="nl-NL" sz="6000" dirty="0">
                <a:effectLst/>
                <a:latin typeface="Arial" panose="020B0604020202020204" pitchFamily="34" charset="0"/>
                <a:ea typeface="Times New Roman" panose="02020603050405020304" pitchFamily="18" charset="0"/>
              </a:rPr>
              <a:t> </a:t>
            </a:r>
            <a:r>
              <a:rPr lang="en-GB" sz="6000" dirty="0">
                <a:effectLst/>
                <a:latin typeface="Arial" panose="020B0604020202020204" pitchFamily="34" charset="0"/>
                <a:ea typeface="Times New Roman" panose="02020603050405020304" pitchFamily="18" charset="0"/>
              </a:rPr>
              <a:t>/</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endParaRPr lang="nl-NL" sz="2400" dirty="0"/>
          </a:p>
          <a:p>
            <a:r>
              <a:rPr lang="en-GB" sz="2800" dirty="0">
                <a:effectLst/>
                <a:latin typeface="Arial" panose="020B0604020202020204" pitchFamily="34" charset="0"/>
                <a:ea typeface="Times New Roman" panose="02020603050405020304" pitchFamily="18" charset="0"/>
              </a:rPr>
              <a:t>dare</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fair</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Sarah</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swear</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there</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their</a:t>
            </a: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600" dirty="0"/>
          </a:p>
          <a:p>
            <a:endParaRPr lang="nl-NL" dirty="0"/>
          </a:p>
          <a:p>
            <a:pPr marL="0" indent="0">
              <a:buNone/>
            </a:pPr>
            <a:endParaRPr lang="en-US" dirty="0"/>
          </a:p>
          <a:p>
            <a:endParaRPr lang="nl-NL" dirty="0"/>
          </a:p>
        </p:txBody>
      </p:sp>
    </p:spTree>
    <p:extLst>
      <p:ext uri="{BB962C8B-B14F-4D97-AF65-F5344CB8AC3E}">
        <p14:creationId xmlns:p14="http://schemas.microsoft.com/office/powerpoint/2010/main" val="3538391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E7C07-DAA6-3FEB-B18D-5E33FAE06B28}"/>
              </a:ext>
            </a:extLst>
          </p:cNvPr>
          <p:cNvSpPr>
            <a:spLocks noGrp="1"/>
          </p:cNvSpPr>
          <p:nvPr>
            <p:ph type="title"/>
          </p:nvPr>
        </p:nvSpPr>
        <p:spPr/>
        <p:txBody>
          <a:bodyPr/>
          <a:lstStyle/>
          <a:p>
            <a:r>
              <a:rPr lang="nl-NL" dirty="0" err="1"/>
              <a:t>Let’s</a:t>
            </a:r>
            <a:r>
              <a:rPr lang="nl-NL" dirty="0"/>
              <a:t> </a:t>
            </a:r>
            <a:r>
              <a:rPr lang="nl-NL" dirty="0" err="1"/>
              <a:t>practise</a:t>
            </a:r>
            <a:r>
              <a:rPr lang="nl-NL" dirty="0"/>
              <a:t> </a:t>
            </a:r>
            <a:r>
              <a:rPr lang="nl-NL" dirty="0" err="1"/>
              <a:t>what</a:t>
            </a:r>
            <a:r>
              <a:rPr lang="nl-NL" dirty="0"/>
              <a:t> we have </a:t>
            </a:r>
            <a:r>
              <a:rPr lang="nl-NL" dirty="0" err="1"/>
              <a:t>seen</a:t>
            </a:r>
            <a:r>
              <a:rPr lang="nl-NL" dirty="0"/>
              <a:t> </a:t>
            </a:r>
            <a:r>
              <a:rPr lang="nl-NL" dirty="0" err="1"/>
              <a:t>so</a:t>
            </a:r>
            <a:r>
              <a:rPr lang="nl-NL" dirty="0"/>
              <a:t> far…</a:t>
            </a:r>
          </a:p>
        </p:txBody>
      </p:sp>
      <p:sp>
        <p:nvSpPr>
          <p:cNvPr id="3" name="Tijdelijke aanduiding voor inhoud 2">
            <a:extLst>
              <a:ext uri="{FF2B5EF4-FFF2-40B4-BE49-F238E27FC236}">
                <a16:creationId xmlns:a16="http://schemas.microsoft.com/office/drawing/2014/main" id="{7BE5C925-C0C4-BFDD-809E-F1BB6CED6309}"/>
              </a:ext>
            </a:extLst>
          </p:cNvPr>
          <p:cNvSpPr>
            <a:spLocks noGrp="1"/>
          </p:cNvSpPr>
          <p:nvPr>
            <p:ph idx="1"/>
          </p:nvPr>
        </p:nvSpPr>
        <p:spPr>
          <a:xfrm>
            <a:off x="1371600" y="2286000"/>
            <a:ext cx="9601200" cy="4419600"/>
          </a:xfrm>
        </p:spPr>
        <p:txBody>
          <a:bodyPr>
            <a:normAutofit/>
          </a:bodyPr>
          <a:lstStyle/>
          <a:p>
            <a:pPr marL="0" indent="0">
              <a:buNone/>
            </a:pPr>
            <a:r>
              <a:rPr lang="nl-NL" sz="2400" dirty="0">
                <a:latin typeface="Arial" panose="020B0604020202020204" pitchFamily="34" charset="0"/>
                <a:cs typeface="Arial" panose="020B0604020202020204" pitchFamily="34" charset="0"/>
              </a:rPr>
              <a:t>Go back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your</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books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tekst on page 94/95.</a:t>
            </a:r>
          </a:p>
          <a:p>
            <a:pPr marL="0" indent="0">
              <a:buNone/>
            </a:pPr>
            <a:r>
              <a:rPr lang="nl-NL" sz="2400" dirty="0" err="1">
                <a:latin typeface="Arial" panose="020B0604020202020204" pitchFamily="34" charset="0"/>
                <a:cs typeface="Arial" panose="020B0604020202020204" pitchFamily="34" charset="0"/>
              </a:rPr>
              <a:t>Practise</a:t>
            </a:r>
            <a:r>
              <a:rPr lang="nl-NL" sz="2400" dirty="0">
                <a:latin typeface="Arial" panose="020B0604020202020204" pitchFamily="34" charset="0"/>
                <a:cs typeface="Arial" panose="020B0604020202020204" pitchFamily="34" charset="0"/>
              </a:rPr>
              <a:t> reading out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not</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while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paying</a:t>
            </a:r>
            <a:r>
              <a:rPr lang="nl-NL" sz="2400" dirty="0">
                <a:latin typeface="Arial" panose="020B0604020202020204" pitchFamily="34" charset="0"/>
                <a:cs typeface="Arial" panose="020B0604020202020204" pitchFamily="34" charset="0"/>
              </a:rPr>
              <a:t> special attention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following</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words</a:t>
            </a:r>
            <a:r>
              <a:rPr lang="nl-NL" sz="2400" dirty="0">
                <a:latin typeface="Arial" panose="020B0604020202020204" pitchFamily="34" charset="0"/>
                <a:cs typeface="Arial" panose="020B0604020202020204" pitchFamily="34" charset="0"/>
              </a:rPr>
              <a:t>:</a:t>
            </a:r>
          </a:p>
          <a:p>
            <a:pPr marL="0" indent="0">
              <a:buNone/>
            </a:pPr>
            <a:endParaRPr lang="nl-NL" sz="2400" dirty="0">
              <a:latin typeface="Arial" panose="020B0604020202020204" pitchFamily="34" charset="0"/>
              <a:cs typeface="Arial" panose="020B0604020202020204" pitchFamily="34" charset="0"/>
            </a:endParaRPr>
          </a:p>
          <a:p>
            <a:pPr marL="0" indent="0">
              <a:buNone/>
            </a:pP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1		</a:t>
            </a: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2			</a:t>
            </a: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3</a:t>
            </a:r>
          </a:p>
          <a:p>
            <a:r>
              <a:rPr lang="nl-NL" sz="2400" dirty="0" err="1">
                <a:latin typeface="Arial" panose="020B0604020202020204" pitchFamily="34" charset="0"/>
                <a:cs typeface="Arial" panose="020B0604020202020204" pitchFamily="34" charset="0"/>
              </a:rPr>
              <a:t>years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experienced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idea</a:t>
            </a:r>
            <a:endParaRPr lang="nl-NL" sz="2400" dirty="0">
              <a:latin typeface="Arial" panose="020B0604020202020204" pitchFamily="34" charset="0"/>
              <a:cs typeface="Arial" panose="020B0604020202020204" pitchFamily="34" charset="0"/>
            </a:endParaRPr>
          </a:p>
          <a:p>
            <a:r>
              <a:rPr lang="nl-NL" sz="2400" dirty="0" err="1">
                <a:latin typeface="Arial" panose="020B0604020202020204" pitchFamily="34" charset="0"/>
                <a:cs typeface="Arial" panose="020B0604020202020204" pitchFamily="34" charset="0"/>
              </a:rPr>
              <a:t>attire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photographers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perpetuate</a:t>
            </a:r>
            <a:endParaRPr lang="nl-NL" sz="2400" dirty="0">
              <a:latin typeface="Arial" panose="020B0604020202020204" pitchFamily="34" charset="0"/>
              <a:cs typeface="Arial" panose="020B0604020202020204" pitchFamily="34" charset="0"/>
            </a:endParaRPr>
          </a:p>
          <a:p>
            <a:r>
              <a:rPr lang="nl-NL" sz="2400" dirty="0" err="1">
                <a:latin typeface="Arial" panose="020B0604020202020204" pitchFamily="34" charset="0"/>
                <a:cs typeface="Arial" panose="020B0604020202020204" pitchFamily="34" charset="0"/>
              </a:rPr>
              <a:t>peering</a:t>
            </a:r>
            <a:r>
              <a:rPr lang="nl-NL" sz="2400" dirty="0">
                <a:latin typeface="Arial" panose="020B0604020202020204" pitchFamily="34" charset="0"/>
                <a:cs typeface="Arial" panose="020B0604020202020204" pitchFamily="34" charset="0"/>
              </a:rPr>
              <a:t>		hair and </a:t>
            </a:r>
            <a:r>
              <a:rPr lang="nl-NL" sz="2400" dirty="0" err="1">
                <a:latin typeface="Arial" panose="020B0604020202020204" pitchFamily="34" charset="0"/>
                <a:cs typeface="Arial" panose="020B0604020202020204" pitchFamily="34" charset="0"/>
              </a:rPr>
              <a:t>makeup</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epidemic</a:t>
            </a:r>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access		</a:t>
            </a:r>
            <a:r>
              <a:rPr lang="nl-NL" sz="2400" dirty="0" err="1">
                <a:latin typeface="Arial" panose="020B0604020202020204" pitchFamily="34" charset="0"/>
                <a:cs typeface="Arial" panose="020B0604020202020204" pitchFamily="34" charset="0"/>
              </a:rPr>
              <a:t>manipulation</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self</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esteem</a:t>
            </a:r>
            <a:endParaRPr lang="nl-NL" sz="2400" dirty="0">
              <a:latin typeface="Arial" panose="020B0604020202020204" pitchFamily="34" charset="0"/>
              <a:cs typeface="Arial" panose="020B0604020202020204" pitchFamily="34" charset="0"/>
            </a:endParaRPr>
          </a:p>
          <a:p>
            <a:pPr marL="0" indent="0">
              <a:buNone/>
            </a:pPr>
            <a:endParaRPr lang="nl-NL" dirty="0"/>
          </a:p>
          <a:p>
            <a:pPr marL="0" indent="0">
              <a:buNone/>
            </a:pPr>
            <a:endParaRPr lang="nl-NL" dirty="0"/>
          </a:p>
        </p:txBody>
      </p:sp>
    </p:spTree>
    <p:extLst>
      <p:ext uri="{BB962C8B-B14F-4D97-AF65-F5344CB8AC3E}">
        <p14:creationId xmlns:p14="http://schemas.microsoft.com/office/powerpoint/2010/main" val="2460936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/a:/</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endParaRPr lang="nl-NL" sz="2400" dirty="0"/>
          </a:p>
          <a:p>
            <a:r>
              <a:rPr lang="nl-NL" sz="2800" dirty="0">
                <a:effectLst/>
                <a:latin typeface="Arial" panose="020B0604020202020204" pitchFamily="34" charset="0"/>
                <a:ea typeface="Times New Roman" panose="02020603050405020304" pitchFamily="18" charset="0"/>
              </a:rPr>
              <a:t>bath		</a:t>
            </a:r>
            <a:endParaRPr lang="nl-NL" sz="2800" dirty="0">
              <a:effectLst/>
              <a:latin typeface="Times New Roman" panose="02020603050405020304" pitchFamily="18" charset="0"/>
              <a:ea typeface="Times New Roman" panose="02020603050405020304" pitchFamily="18" charset="0"/>
            </a:endParaRPr>
          </a:p>
          <a:p>
            <a:r>
              <a:rPr lang="nl-NL" sz="2800" dirty="0">
                <a:effectLst/>
                <a:latin typeface="Arial" panose="020B0604020202020204" pitchFamily="34" charset="0"/>
                <a:ea typeface="Times New Roman" panose="02020603050405020304" pitchFamily="18" charset="0"/>
              </a:rPr>
              <a:t>card				</a:t>
            </a:r>
            <a:endParaRPr lang="nl-NL" sz="2800" dirty="0">
              <a:effectLst/>
              <a:latin typeface="Times New Roman" panose="02020603050405020304" pitchFamily="18" charset="0"/>
              <a:ea typeface="Times New Roman" panose="02020603050405020304" pitchFamily="18" charset="0"/>
            </a:endParaRPr>
          </a:p>
          <a:p>
            <a:r>
              <a:rPr lang="nl-NL" sz="2800" dirty="0" err="1">
                <a:effectLst/>
                <a:latin typeface="Arial" panose="020B0604020202020204" pitchFamily="34" charset="0"/>
                <a:ea typeface="Times New Roman" panose="02020603050405020304" pitchFamily="18" charset="0"/>
              </a:rPr>
              <a:t>aunt</a:t>
            </a:r>
            <a:endParaRPr lang="nl-NL" sz="2800" dirty="0">
              <a:effectLst/>
              <a:latin typeface="Times New Roman" panose="02020603050405020304" pitchFamily="18" charset="0"/>
              <a:ea typeface="Times New Roman" panose="02020603050405020304" pitchFamily="18" charset="0"/>
            </a:endParaRPr>
          </a:p>
          <a:p>
            <a:r>
              <a:rPr lang="nl-NL" sz="2800" dirty="0">
                <a:effectLst/>
                <a:latin typeface="Arial" panose="020B0604020202020204" pitchFamily="34" charset="0"/>
                <a:ea typeface="Times New Roman" panose="02020603050405020304" pitchFamily="18" charset="0"/>
              </a:rPr>
              <a:t>half</a:t>
            </a: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600" dirty="0"/>
          </a:p>
          <a:p>
            <a:r>
              <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Opvallende spelling: met </a:t>
            </a:r>
            <a:r>
              <a:rPr kumimoji="0" lang="nl-NL" sz="2800" b="1"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ear</a:t>
            </a:r>
            <a:r>
              <a:rPr kumimoji="0" lang="nl-NL" sz="28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a:t>
            </a:r>
            <a:r>
              <a:rPr kumimoji="0" lang="nl-NL" sz="28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heart</a:t>
            </a:r>
            <a:endPar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endParaRPr>
          </a:p>
          <a:p>
            <a:r>
              <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met </a:t>
            </a:r>
            <a:r>
              <a:rPr kumimoji="0" lang="nl-NL" sz="28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er: </a:t>
            </a:r>
            <a:r>
              <a:rPr kumimoji="0" lang="nl-NL" sz="28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clerk</a:t>
            </a:r>
            <a:r>
              <a:rPr kumimoji="0" lang="nl-NL" sz="28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sergeant</a:t>
            </a:r>
            <a:endParaRPr lang="en-US" dirty="0"/>
          </a:p>
          <a:p>
            <a:endParaRPr lang="nl-NL" dirty="0"/>
          </a:p>
        </p:txBody>
      </p:sp>
    </p:spTree>
    <p:extLst>
      <p:ext uri="{BB962C8B-B14F-4D97-AF65-F5344CB8AC3E}">
        <p14:creationId xmlns:p14="http://schemas.microsoft.com/office/powerpoint/2010/main" val="3477618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/u/</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lnSpcReduction="10000"/>
          </a:bodyPr>
          <a:lstStyle/>
          <a:p>
            <a:r>
              <a:rPr lang="nl-NL" sz="2400" dirty="0">
                <a:latin typeface="Arial" panose="020B0604020202020204" pitchFamily="34" charset="0"/>
                <a:cs typeface="Arial" panose="020B0604020202020204" pitchFamily="34" charset="0"/>
              </a:rPr>
              <a:t>nut			</a:t>
            </a:r>
          </a:p>
          <a:p>
            <a:r>
              <a:rPr lang="nl-NL" sz="2400" dirty="0" err="1">
                <a:latin typeface="Arial" panose="020B0604020202020204" pitchFamily="34" charset="0"/>
                <a:cs typeface="Arial" panose="020B0604020202020204" pitchFamily="34" charset="0"/>
              </a:rPr>
              <a:t>son</a:t>
            </a:r>
            <a:r>
              <a:rPr lang="nl-NL" sz="2400" dirty="0">
                <a:latin typeface="Arial" panose="020B0604020202020204" pitchFamily="34" charset="0"/>
                <a:cs typeface="Arial" panose="020B0604020202020204" pitchFamily="34" charset="0"/>
              </a:rPr>
              <a:t>	</a:t>
            </a:r>
          </a:p>
          <a:p>
            <a:r>
              <a:rPr lang="nl-NL" sz="2400" dirty="0">
                <a:latin typeface="Arial" panose="020B0604020202020204" pitchFamily="34" charset="0"/>
                <a:cs typeface="Arial" panose="020B0604020202020204" pitchFamily="34" charset="0"/>
              </a:rPr>
              <a:t>(m)</a:t>
            </a:r>
            <a:r>
              <a:rPr lang="nl-NL" sz="2400" dirty="0" err="1">
                <a:latin typeface="Arial" panose="020B0604020202020204" pitchFamily="34" charset="0"/>
                <a:cs typeface="Arial" panose="020B0604020202020204" pitchFamily="34" charset="0"/>
              </a:rPr>
              <a:t>other</a:t>
            </a:r>
            <a:r>
              <a:rPr lang="nl-NL" sz="2400" dirty="0">
                <a:latin typeface="Arial" panose="020B0604020202020204" pitchFamily="34" charset="0"/>
                <a:cs typeface="Arial" panose="020B0604020202020204" pitchFamily="34" charset="0"/>
              </a:rPr>
              <a:t>		</a:t>
            </a:r>
          </a:p>
          <a:p>
            <a:r>
              <a:rPr lang="nl-NL" sz="2400" dirty="0">
                <a:latin typeface="Arial" panose="020B0604020202020204" pitchFamily="34" charset="0"/>
                <a:cs typeface="Arial" panose="020B0604020202020204" pitchFamily="34" charset="0"/>
              </a:rPr>
              <a:t>country</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Opvallende spelling: met </a:t>
            </a:r>
            <a:r>
              <a:rPr kumimoji="0" lang="nl-NL" sz="2400" b="1"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oo</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blood</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flood</a:t>
            </a: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met </a:t>
            </a:r>
            <a:r>
              <a:rPr kumimoji="0" lang="nl-NL" sz="2400" b="1"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orr</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worry</a:t>
            </a: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lang="nl-NL" sz="2400" dirty="0">
              <a:solidFill>
                <a:srgbClr val="1A2E4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4000"/>
              </a:lnSpc>
              <a:spcBef>
                <a:spcPts val="1000"/>
              </a:spcBef>
              <a:spcAft>
                <a:spcPts val="200"/>
              </a:spcAft>
              <a:buClrTx/>
              <a:buSzTx/>
              <a:buNone/>
              <a:tabLst/>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Hoe: Je mond moet  verder open dan bij de Nl u en je lippen moeten niet rond zijn. Lijkt op de a in Nl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appie</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0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0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endParaRPr lang="nl-NL" dirty="0"/>
          </a:p>
        </p:txBody>
      </p:sp>
    </p:spTree>
    <p:extLst>
      <p:ext uri="{BB962C8B-B14F-4D97-AF65-F5344CB8AC3E}">
        <p14:creationId xmlns:p14="http://schemas.microsoft.com/office/powerpoint/2010/main" val="2670019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/o/</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0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watch			</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quality</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coffee</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bomb</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holiday</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400" b="0" i="0" u="none" strike="noStrike" kern="1200" cap="none" spc="0" normalizeH="0" baseline="0" noProof="0" dirty="0" err="1">
                <a:ln>
                  <a:noFill/>
                </a:ln>
                <a:solidFill>
                  <a:srgbClr val="1A2E40"/>
                </a:solidFill>
                <a:effectLst/>
                <a:uLnTx/>
                <a:uFillTx/>
                <a:latin typeface="Arial" panose="020B0604020202020204" pitchFamily="34" charset="0"/>
                <a:cs typeface="Arial" panose="020B0604020202020204" pitchFamily="34" charset="0"/>
              </a:rPr>
              <a:t>Opvallende</a:t>
            </a: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spelling: met</a:t>
            </a:r>
            <a:r>
              <a:rPr kumimoji="0" lang="en-US" sz="2400" b="1"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au</a:t>
            </a:r>
            <a:r>
              <a:rPr kumimoji="0" lang="en-US" sz="2400" b="0" i="0" u="none" strike="noStrike" kern="1200" cap="none" spc="0" normalizeH="0" baseline="0" noProof="0" dirty="0">
                <a:ln>
                  <a:noFill/>
                </a:ln>
                <a:solidFill>
                  <a:srgbClr val="1A2E40"/>
                </a:solidFill>
                <a:effectLst/>
                <a:uLnTx/>
                <a:uFillTx/>
                <a:latin typeface="Arial" panose="020B0604020202020204" pitchFamily="34" charset="0"/>
                <a:cs typeface="Arial" panose="020B0604020202020204" pitchFamily="34" charset="0"/>
              </a:rPr>
              <a:t>: Australia, because, sausage</a:t>
            </a:r>
          </a:p>
          <a:p>
            <a:endParaRPr lang="nl-NL" dirty="0"/>
          </a:p>
        </p:txBody>
      </p:sp>
    </p:spTree>
    <p:extLst>
      <p:ext uri="{BB962C8B-B14F-4D97-AF65-F5344CB8AC3E}">
        <p14:creationId xmlns:p14="http://schemas.microsoft.com/office/powerpoint/2010/main" val="1079733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/o:/</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en-GB" sz="2400" dirty="0">
                <a:effectLst/>
                <a:latin typeface="Arial" panose="020B0604020202020204" pitchFamily="34" charset="0"/>
                <a:ea typeface="Times New Roman" panose="02020603050405020304" pitchFamily="18" charset="0"/>
              </a:rPr>
              <a:t>all</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saw</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sore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door</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oral</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born</a:t>
            </a:r>
            <a:endParaRPr lang="nl-NL" sz="2400" dirty="0">
              <a:effectLst/>
              <a:latin typeface="Times New Roman" panose="02020603050405020304" pitchFamily="18" charset="0"/>
              <a:ea typeface="Times New Roman" panose="02020603050405020304" pitchFamily="18" charset="0"/>
            </a:endParaRPr>
          </a:p>
          <a:p>
            <a:r>
              <a:rPr lang="nl-NL" sz="2400" dirty="0">
                <a:latin typeface="Arial" panose="020B0604020202020204" pitchFamily="34" charset="0"/>
                <a:ea typeface="Times New Roman" panose="02020603050405020304" pitchFamily="18" charset="0"/>
              </a:rPr>
              <a:t>w</a:t>
            </a:r>
            <a:r>
              <a:rPr lang="nl-NL" sz="2400" dirty="0">
                <a:effectLst/>
                <a:latin typeface="Arial" panose="020B0604020202020204" pitchFamily="34" charset="0"/>
                <a:ea typeface="Times New Roman" panose="02020603050405020304" pitchFamily="18" charset="0"/>
              </a:rPr>
              <a:t>ar</a:t>
            </a:r>
          </a:p>
          <a:p>
            <a:r>
              <a:rPr lang="nl-NL" sz="2400" dirty="0" err="1">
                <a:latin typeface="Arial" panose="020B0604020202020204" pitchFamily="34" charset="0"/>
                <a:ea typeface="Times New Roman" panose="02020603050405020304" pitchFamily="18" charset="0"/>
              </a:rPr>
              <a:t>sure</a:t>
            </a:r>
            <a:endParaRPr lang="nl-NL" sz="24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344427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a:t>
            </a:r>
            <a:r>
              <a:rPr lang="en-GB" sz="6000" dirty="0">
                <a:solidFill>
                  <a:srgbClr val="3C4043"/>
                </a:solidFill>
                <a:effectLst/>
                <a:latin typeface="Arial" panose="020B0604020202020204" pitchFamily="34" charset="0"/>
                <a:ea typeface="Times New Roman" panose="02020603050405020304" pitchFamily="18" charset="0"/>
              </a:rPr>
              <a:t>ə</a:t>
            </a:r>
            <a:r>
              <a:rPr lang="en-GB" sz="6000" dirty="0">
                <a:effectLst/>
                <a:latin typeface="Arial" panose="020B0604020202020204" pitchFamily="34" charset="0"/>
                <a:ea typeface="Times New Roman" panose="02020603050405020304" pitchFamily="18" charset="0"/>
              </a:rPr>
              <a:t>:/</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nl-NL" sz="2400" dirty="0" err="1"/>
              <a:t>bird</a:t>
            </a:r>
            <a:r>
              <a:rPr lang="nl-NL" sz="2400" dirty="0"/>
              <a:t>		</a:t>
            </a:r>
          </a:p>
          <a:p>
            <a:r>
              <a:rPr lang="nl-NL" sz="2400" dirty="0" err="1"/>
              <a:t>learn</a:t>
            </a:r>
            <a:r>
              <a:rPr lang="nl-NL" sz="2400" dirty="0"/>
              <a:t>              	</a:t>
            </a:r>
          </a:p>
          <a:p>
            <a:r>
              <a:rPr lang="nl-NL" sz="2400" dirty="0"/>
              <a:t>serve</a:t>
            </a:r>
          </a:p>
          <a:p>
            <a:r>
              <a:rPr lang="nl-NL" sz="2400" dirty="0"/>
              <a:t>word</a:t>
            </a:r>
          </a:p>
          <a:p>
            <a:r>
              <a:rPr lang="nl-NL" sz="2400" dirty="0"/>
              <a:t>turn</a:t>
            </a:r>
          </a:p>
          <a:p>
            <a:endParaRPr lang="nl-NL" sz="2400" dirty="0"/>
          </a:p>
          <a:p>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Opvallende spelling: met </a:t>
            </a:r>
            <a:r>
              <a:rPr kumimoji="0" lang="nl-NL" sz="2400" b="1" i="0" u="none" strike="noStrike" kern="1200" cap="none" spc="0" normalizeH="0" baseline="0" noProof="0" dirty="0" err="1">
                <a:ln>
                  <a:noFill/>
                </a:ln>
                <a:solidFill>
                  <a:srgbClr val="1A2E40"/>
                </a:solidFill>
                <a:effectLst/>
                <a:uLnTx/>
                <a:uFillTx/>
                <a:latin typeface="Franklin Gothic Book" panose="020B0503020102020204"/>
                <a:ea typeface="+mn-ea"/>
                <a:cs typeface="+mn-cs"/>
              </a:rPr>
              <a:t>our</a:t>
            </a: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 </a:t>
            </a: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journey</a:t>
            </a: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 </a:t>
            </a: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adjourn</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endParaRPr lang="nl-NL" sz="2400" dirty="0">
              <a:solidFill>
                <a:srgbClr val="1A2E40"/>
              </a:solidFill>
              <a:latin typeface="Franklin Gothic Book" panose="020B0503020102020204"/>
            </a:endParaRPr>
          </a:p>
          <a:p>
            <a:pPr marL="0" indent="0">
              <a:buNone/>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Hoe: géén ronde lippen, en je kaken praktisch op elkaar.</a:t>
            </a:r>
            <a:endParaRPr lang="nl-NL" sz="2400" dirty="0"/>
          </a:p>
        </p:txBody>
      </p:sp>
    </p:spTree>
    <p:extLst>
      <p:ext uri="{BB962C8B-B14F-4D97-AF65-F5344CB8AC3E}">
        <p14:creationId xmlns:p14="http://schemas.microsoft.com/office/powerpoint/2010/main" val="3053004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/oe/</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put		</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sugar</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wolf</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foot</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good</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lang="nl-NL" sz="2400" dirty="0">
                <a:solidFill>
                  <a:srgbClr val="1A2E40"/>
                </a:solidFill>
                <a:latin typeface="Franklin Gothic Book" panose="020B0503020102020204"/>
              </a:rPr>
              <a:t>bull</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Hoe: Je mond moet verder open zijn dan bij de Nl oe. Je komt in de buurt door te ‘stotteren’ over de Nl  </a:t>
            </a:r>
            <a:r>
              <a:rPr kumimoji="0" lang="nl-NL" sz="2400" b="0" i="0" u="none" strike="noStrike" kern="1200" cap="none" spc="0" normalizeH="0" baseline="0" noProof="0" dirty="0" err="1">
                <a:ln>
                  <a:noFill/>
                </a:ln>
                <a:solidFill>
                  <a:srgbClr val="1A2E40"/>
                </a:solidFill>
                <a:effectLst/>
                <a:uLnTx/>
                <a:uFillTx/>
                <a:latin typeface="Franklin Gothic Book" panose="020B0503020102020204"/>
                <a:ea typeface="+mn-ea"/>
                <a:cs typeface="+mn-cs"/>
              </a:rPr>
              <a:t>oo</a:t>
            </a:r>
            <a:r>
              <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rPr>
              <a:t> van ‘oor’	  	</a:t>
            </a:r>
          </a:p>
        </p:txBody>
      </p:sp>
    </p:spTree>
    <p:extLst>
      <p:ext uri="{BB962C8B-B14F-4D97-AF65-F5344CB8AC3E}">
        <p14:creationId xmlns:p14="http://schemas.microsoft.com/office/powerpoint/2010/main" val="4276388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/oe:/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err="1">
                <a:effectLst/>
                <a:latin typeface="Arial" panose="020B0604020202020204" pitchFamily="34" charset="0"/>
                <a:ea typeface="Times New Roman" panose="02020603050405020304" pitchFamily="18" charset="0"/>
              </a:rPr>
              <a:t>soon</a:t>
            </a:r>
            <a:r>
              <a:rPr lang="nl-NL" sz="2400" dirty="0">
                <a:effectLst/>
                <a:latin typeface="Arial" panose="020B0604020202020204" pitchFamily="34" charset="0"/>
                <a:ea typeface="Times New Roman" panose="02020603050405020304" pitchFamily="18" charset="0"/>
              </a:rPr>
              <a:t>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lose</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shoe</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nude</a:t>
            </a:r>
            <a:endParaRPr lang="nl-NL" sz="2400" dirty="0">
              <a:effectLst/>
              <a:latin typeface="Times New Roman" panose="02020603050405020304" pitchFamily="18" charset="0"/>
              <a:ea typeface="Times New Roman" panose="02020603050405020304" pitchFamily="18" charset="0"/>
            </a:endParaRPr>
          </a:p>
          <a:p>
            <a:r>
              <a:rPr lang="nl-NL" sz="2400" dirty="0">
                <a:latin typeface="Arial" panose="020B0604020202020204" pitchFamily="34" charset="0"/>
                <a:ea typeface="Times New Roman" panose="02020603050405020304" pitchFamily="18" charset="0"/>
              </a:rPr>
              <a:t>f</a:t>
            </a:r>
            <a:r>
              <a:rPr lang="nl-NL" sz="2400" dirty="0">
                <a:effectLst/>
                <a:latin typeface="Arial" panose="020B0604020202020204" pitchFamily="34" charset="0"/>
                <a:ea typeface="Times New Roman" panose="02020603050405020304" pitchFamily="18" charset="0"/>
              </a:rPr>
              <a:t>ruit</a:t>
            </a:r>
          </a:p>
          <a:p>
            <a:r>
              <a:rPr lang="nl-NL" sz="2400" dirty="0">
                <a:effectLst/>
                <a:latin typeface="Arial" panose="020B0604020202020204" pitchFamily="34" charset="0"/>
                <a:ea typeface="Times New Roman" panose="02020603050405020304" pitchFamily="18" charset="0"/>
              </a:rPr>
              <a:t>blue</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739323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7E96635-1D75-A78C-69C6-DB47109F020A}"/>
              </a:ext>
            </a:extLst>
          </p:cNvPr>
          <p:cNvSpPr>
            <a:spLocks noGrp="1"/>
          </p:cNvSpPr>
          <p:nvPr>
            <p:ph idx="1"/>
          </p:nvPr>
        </p:nvSpPr>
        <p:spPr>
          <a:xfrm>
            <a:off x="1371600" y="731520"/>
            <a:ext cx="9601200" cy="5135880"/>
          </a:xfrm>
        </p:spPr>
        <p:txBody>
          <a:bodyPr/>
          <a:lstStyle/>
          <a:p>
            <a:r>
              <a:rPr lang="nl-NL" sz="2400" dirty="0">
                <a:effectLst/>
                <a:latin typeface="Arial" panose="020B0604020202020204" pitchFamily="34" charset="0"/>
                <a:ea typeface="Times New Roman" panose="02020603050405020304" pitchFamily="18" charset="0"/>
              </a:rPr>
              <a:t>In een Engels-Nederlands woordenboek kun je de uitspraak van woorden opzoeken. De uitspraak staat direct achter het Engelse woord tussen vierkante haken. </a:t>
            </a:r>
            <a:r>
              <a:rPr lang="nl-NL" sz="2400" b="1" dirty="0">
                <a:effectLst/>
                <a:latin typeface="Arial" panose="020B0604020202020204" pitchFamily="34" charset="0"/>
                <a:ea typeface="Times New Roman" panose="02020603050405020304" pitchFamily="18" charset="0"/>
              </a:rPr>
              <a:t>Wolters </a:t>
            </a:r>
            <a:r>
              <a:rPr lang="nl-NL" sz="2400" dirty="0">
                <a:effectLst/>
                <a:latin typeface="Arial" panose="020B0604020202020204" pitchFamily="34" charset="0"/>
                <a:ea typeface="Times New Roman" panose="02020603050405020304" pitchFamily="18" charset="0"/>
              </a:rPr>
              <a:t>woordenboeken schrijven de uitspraak in fonetische tekens, </a:t>
            </a:r>
            <a:r>
              <a:rPr lang="nl-NL" sz="2400" b="1" dirty="0">
                <a:effectLst/>
                <a:latin typeface="Arial" panose="020B0604020202020204" pitchFamily="34" charset="0"/>
                <a:ea typeface="Times New Roman" panose="02020603050405020304" pitchFamily="18" charset="0"/>
              </a:rPr>
              <a:t>van Dale </a:t>
            </a:r>
            <a:r>
              <a:rPr lang="nl-NL" sz="2400" dirty="0">
                <a:effectLst/>
                <a:latin typeface="Arial" panose="020B0604020202020204" pitchFamily="34" charset="0"/>
                <a:ea typeface="Times New Roman" panose="02020603050405020304" pitchFamily="18" charset="0"/>
              </a:rPr>
              <a:t>kiest voor een benadering door gewone letters. </a:t>
            </a:r>
          </a:p>
          <a:p>
            <a:r>
              <a:rPr lang="nl-NL" sz="2400" dirty="0">
                <a:effectLst/>
                <a:latin typeface="Arial" panose="020B0604020202020204" pitchFamily="34" charset="0"/>
                <a:ea typeface="Times New Roman" panose="02020603050405020304" pitchFamily="18" charset="0"/>
              </a:rPr>
              <a:t>Afhankelijk van je woordenboek, worden </a:t>
            </a:r>
            <a:r>
              <a:rPr lang="nl-NL" sz="2400" b="1" dirty="0">
                <a:effectLst/>
                <a:latin typeface="Arial" panose="020B0604020202020204" pitchFamily="34" charset="0"/>
                <a:ea typeface="Times New Roman" panose="02020603050405020304" pitchFamily="18" charset="0"/>
              </a:rPr>
              <a:t>beklemtoonde lettergrepen onderstreept</a:t>
            </a:r>
            <a:r>
              <a:rPr lang="nl-NL" sz="2400" dirty="0">
                <a:effectLst/>
                <a:latin typeface="Arial" panose="020B0604020202020204" pitchFamily="34" charset="0"/>
                <a:ea typeface="Times New Roman" panose="02020603050405020304" pitchFamily="18" charset="0"/>
              </a:rPr>
              <a:t>, of voorafgegaan door een verticaal streepje.</a:t>
            </a:r>
            <a:endParaRPr lang="nl-NL" sz="24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1291525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 /</a:t>
            </a:r>
            <a:r>
              <a:rPr lang="nl-NL" sz="6000" dirty="0" err="1">
                <a:effectLst/>
                <a:latin typeface="Arial" panose="020B0604020202020204" pitchFamily="34" charset="0"/>
                <a:ea typeface="Times New Roman" panose="02020603050405020304" pitchFamily="18" charset="0"/>
              </a:rPr>
              <a:t>oe</a:t>
            </a:r>
            <a:r>
              <a:rPr lang="nl-NL" sz="6000" dirty="0" err="1">
                <a:solidFill>
                  <a:srgbClr val="3C4043"/>
                </a:solidFill>
                <a:effectLst/>
                <a:latin typeface="Arial" panose="020B0604020202020204" pitchFamily="34" charset="0"/>
                <a:ea typeface="Times New Roman" panose="02020603050405020304" pitchFamily="18" charset="0"/>
              </a:rPr>
              <a:t>ə</a:t>
            </a:r>
            <a:r>
              <a:rPr lang="nl-NL" sz="6000" dirty="0">
                <a:effectLst/>
                <a:latin typeface="Arial" panose="020B0604020202020204" pitchFamily="34" charset="0"/>
                <a:ea typeface="Times New Roman" panose="02020603050405020304" pitchFamily="18" charset="0"/>
              </a:rPr>
              <a:t> /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a:effectLst/>
                <a:latin typeface="Arial" panose="020B0604020202020204" pitchFamily="34" charset="0"/>
                <a:ea typeface="Times New Roman" panose="02020603050405020304" pitchFamily="18" charset="0"/>
              </a:rPr>
              <a:t>tour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Eur</a:t>
            </a:r>
            <a:r>
              <a:rPr lang="en-GB" sz="2400" dirty="0" err="1">
                <a:effectLst/>
                <a:latin typeface="Arial" panose="020B0604020202020204" pitchFamily="34" charset="0"/>
                <a:ea typeface="Times New Roman" panose="02020603050405020304" pitchFamily="18" charset="0"/>
              </a:rPr>
              <a:t>ope</a:t>
            </a:r>
            <a:endParaRPr lang="nl-NL" sz="2400" dirty="0">
              <a:effectLst/>
              <a:latin typeface="Times New Roman" panose="02020603050405020304" pitchFamily="18" charset="0"/>
              <a:ea typeface="Times New Roman" panose="02020603050405020304" pitchFamily="18" charset="0"/>
            </a:endParaRPr>
          </a:p>
          <a:p>
            <a:r>
              <a:rPr lang="en-GB" sz="2400" dirty="0">
                <a:latin typeface="Arial" panose="020B0604020202020204" pitchFamily="34" charset="0"/>
                <a:ea typeface="Times New Roman" panose="02020603050405020304" pitchFamily="18" charset="0"/>
              </a:rPr>
              <a:t>m</a:t>
            </a:r>
            <a:r>
              <a:rPr lang="en-GB" sz="2400" dirty="0">
                <a:effectLst/>
                <a:latin typeface="Arial" panose="020B0604020202020204" pitchFamily="34" charset="0"/>
                <a:ea typeface="Times New Roman" panose="02020603050405020304" pitchFamily="18" charset="0"/>
              </a:rPr>
              <a:t>oor</a:t>
            </a:r>
            <a:endParaRPr lang="nl-NL" sz="2400" dirty="0">
              <a:effectLst/>
              <a:latin typeface="Times New Roman" panose="02020603050405020304" pitchFamily="18" charset="0"/>
              <a:ea typeface="Times New Roman" panose="02020603050405020304" pitchFamily="18" charset="0"/>
            </a:endParaRPr>
          </a:p>
          <a:p>
            <a:r>
              <a:rPr lang="en-GB" sz="2400" dirty="0">
                <a:latin typeface="Arial" panose="020B0604020202020204" pitchFamily="34" charset="0"/>
                <a:ea typeface="Times New Roman" panose="02020603050405020304" pitchFamily="18" charset="0"/>
              </a:rPr>
              <a:t>c</a:t>
            </a:r>
            <a:r>
              <a:rPr lang="en-GB" sz="2400" dirty="0">
                <a:effectLst/>
                <a:latin typeface="Arial" panose="020B0604020202020204" pitchFamily="34" charset="0"/>
                <a:ea typeface="Times New Roman" panose="02020603050405020304" pitchFamily="18" charset="0"/>
              </a:rPr>
              <a:t>ure</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jury</a:t>
            </a:r>
          </a:p>
          <a:p>
            <a:endParaRPr lang="nl-NL" sz="2400" dirty="0">
              <a:latin typeface="Arial" panose="020B0604020202020204" pitchFamily="34" charset="0"/>
              <a:ea typeface="Times New Roman" panose="02020603050405020304" pitchFamily="18" charset="0"/>
            </a:endParaRPr>
          </a:p>
          <a:p>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Deze klank kan vaak vervangen worden door /o:/</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316020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 /</a:t>
            </a:r>
            <a:r>
              <a:rPr lang="nl-NL" sz="6000" dirty="0" err="1">
                <a:effectLst/>
                <a:latin typeface="Arial" panose="020B0604020202020204" pitchFamily="34" charset="0"/>
                <a:ea typeface="Times New Roman" panose="02020603050405020304" pitchFamily="18" charset="0"/>
              </a:rPr>
              <a:t>ee</a:t>
            </a:r>
            <a:r>
              <a:rPr lang="nl-NL" sz="6000" dirty="0">
                <a:effectLst/>
                <a:latin typeface="Arial" panose="020B0604020202020204" pitchFamily="34" charset="0"/>
                <a:ea typeface="Times New Roman" panose="02020603050405020304" pitchFamily="18" charset="0"/>
              </a:rPr>
              <a:t>/ 	</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nl-NL" sz="2400" dirty="0">
                <a:effectLst/>
                <a:latin typeface="Arial" panose="020B0604020202020204" pitchFamily="34" charset="0"/>
                <a:ea typeface="Times New Roman" panose="02020603050405020304" pitchFamily="18" charset="0"/>
              </a:rPr>
              <a:t>ace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plain</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May</a:t>
            </a:r>
            <a:endParaRPr lang="nl-NL" sz="2400" dirty="0">
              <a:effectLst/>
              <a:latin typeface="Times New Roman" panose="02020603050405020304" pitchFamily="18" charset="0"/>
              <a:ea typeface="Times New Roman" panose="02020603050405020304" pitchFamily="18" charset="0"/>
            </a:endParaRPr>
          </a:p>
          <a:p>
            <a:r>
              <a:rPr lang="nl-NL" sz="2400" dirty="0" err="1">
                <a:latin typeface="Arial" panose="020B0604020202020204" pitchFamily="34" charset="0"/>
                <a:ea typeface="Times New Roman" panose="02020603050405020304" pitchFamily="18" charset="0"/>
              </a:rPr>
              <a:t>g</a:t>
            </a:r>
            <a:r>
              <a:rPr lang="nl-NL" sz="2400" dirty="0" err="1">
                <a:effectLst/>
                <a:latin typeface="Arial" panose="020B0604020202020204" pitchFamily="34" charset="0"/>
                <a:ea typeface="Times New Roman" panose="02020603050405020304" pitchFamily="18" charset="0"/>
              </a:rPr>
              <a:t>rey</a:t>
            </a:r>
            <a:endParaRPr lang="nl-NL" sz="2400" dirty="0">
              <a:effectLst/>
              <a:latin typeface="Arial" panose="020B0604020202020204" pitchFamily="34" charset="0"/>
              <a:ea typeface="Times New Roman" panose="02020603050405020304" pitchFamily="18" charset="0"/>
            </a:endParaRPr>
          </a:p>
          <a:p>
            <a:endParaRPr lang="nl-NL" sz="2400" dirty="0">
              <a:latin typeface="Arial" panose="020B0604020202020204" pitchFamily="34" charset="0"/>
              <a:ea typeface="Times New Roman" panose="02020603050405020304" pitchFamily="18" charset="0"/>
            </a:endParaRPr>
          </a:p>
          <a:p>
            <a:pPr marL="0" indent="0">
              <a:buNone/>
            </a:pPr>
            <a:endParaRPr lang="nl-NL" sz="2400" dirty="0">
              <a:effectLst/>
              <a:latin typeface="Arial" panose="020B0604020202020204" pitchFamily="34" charset="0"/>
              <a:ea typeface="Times New Roman" panose="02020603050405020304" pitchFamily="18" charset="0"/>
            </a:endParaRPr>
          </a:p>
          <a:p>
            <a:pPr>
              <a:defRPr/>
            </a:pP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Opvallende spelling: met </a:t>
            </a:r>
            <a:r>
              <a:rPr kumimoji="0" lang="nl-NL" sz="2400" b="1"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ea</a:t>
            </a:r>
            <a:r>
              <a:rPr kumimoji="0" lang="nl-NL"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break,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great</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Yeats</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723925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a:xfrm>
            <a:off x="723900" y="2856344"/>
            <a:ext cx="3855720" cy="3315856"/>
          </a:xfrm>
        </p:spPr>
        <p:txBody>
          <a:bodyPr>
            <a:normAutofit fontScale="85000" lnSpcReduction="20000"/>
          </a:bodyPr>
          <a:lstStyle/>
          <a:p>
            <a:r>
              <a:rPr lang="nl-NL" sz="7100" dirty="0">
                <a:effectLst/>
                <a:latin typeface="Arial" panose="020B0604020202020204" pitchFamily="34" charset="0"/>
                <a:ea typeface="Times New Roman" panose="02020603050405020304" pitchFamily="18" charset="0"/>
              </a:rPr>
              <a:t>/</a:t>
            </a:r>
            <a:r>
              <a:rPr lang="nl-NL" sz="7100" dirty="0" err="1">
                <a:effectLst/>
                <a:latin typeface="Arial" panose="020B0604020202020204" pitchFamily="34" charset="0"/>
                <a:ea typeface="Times New Roman" panose="02020603050405020304" pitchFamily="18" charset="0"/>
              </a:rPr>
              <a:t>aj</a:t>
            </a:r>
            <a:r>
              <a:rPr lang="nl-NL" sz="7100" dirty="0">
                <a:effectLst/>
                <a:latin typeface="Arial" panose="020B0604020202020204" pitchFamily="34" charset="0"/>
                <a:ea typeface="Times New Roman" panose="02020603050405020304" pitchFamily="18" charset="0"/>
              </a:rPr>
              <a:t>/ 	</a:t>
            </a:r>
          </a:p>
          <a:p>
            <a:r>
              <a:rPr kumimoji="0" lang="nl-NL" sz="71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a:t>
            </a:r>
            <a:r>
              <a:rPr kumimoji="0" lang="nl-NL" sz="71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oj</a:t>
            </a:r>
            <a:r>
              <a:rPr kumimoji="0" lang="nl-NL" sz="71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a:t>
            </a:r>
          </a:p>
          <a:p>
            <a:r>
              <a:rPr lang="nl-NL" sz="7100" dirty="0">
                <a:effectLst/>
                <a:latin typeface="Arial" panose="020B0604020202020204" pitchFamily="34" charset="0"/>
                <a:ea typeface="Times New Roman" panose="02020603050405020304" pitchFamily="18" charset="0"/>
              </a:rPr>
              <a:t>/au/</a:t>
            </a:r>
            <a:endParaRPr kumimoji="0" lang="nl-NL" sz="71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endParaRPr>
          </a:p>
          <a:p>
            <a:endParaRPr lang="nl-NL" sz="6000" dirty="0">
              <a:latin typeface="Arial" panose="020B0604020202020204" pitchFamily="34" charset="0"/>
            </a:endParaRPr>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a:effectLst/>
                <a:latin typeface="Arial" panose="020B0604020202020204" pitchFamily="34" charset="0"/>
                <a:ea typeface="Times New Roman" panose="02020603050405020304" pitchFamily="18" charset="0"/>
              </a:rPr>
              <a:t>line</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mind</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fight</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die</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eye</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400" dirty="0">
              <a:effectLst/>
              <a:latin typeface="Times New Roman" panose="02020603050405020304" pitchFamily="18" charset="0"/>
              <a:ea typeface="Times New Roman" panose="02020603050405020304" pitchFamily="18" charset="0"/>
            </a:endParaRPr>
          </a:p>
          <a:p>
            <a:r>
              <a:rPr lang="nl-NL" sz="2400" dirty="0">
                <a:latin typeface="Arial" panose="020B0604020202020204" pitchFamily="34" charset="0"/>
                <a:ea typeface="Times New Roman" panose="02020603050405020304" pitchFamily="18" charset="0"/>
              </a:rPr>
              <a:t>b</a:t>
            </a:r>
            <a:r>
              <a:rPr lang="nl-NL" sz="2400" dirty="0">
                <a:effectLst/>
                <a:latin typeface="Arial" panose="020B0604020202020204" pitchFamily="34" charset="0"/>
                <a:ea typeface="Times New Roman" panose="02020603050405020304" pitchFamily="18" charset="0"/>
              </a:rPr>
              <a:t>oy		</a:t>
            </a:r>
            <a:endParaRPr lang="nl-NL" sz="2400" dirty="0">
              <a:effectLst/>
              <a:latin typeface="Times New Roman" panose="02020603050405020304" pitchFamily="18" charset="0"/>
              <a:ea typeface="Times New Roman" panose="02020603050405020304" pitchFamily="18" charset="0"/>
            </a:endParaRPr>
          </a:p>
          <a:p>
            <a:r>
              <a:rPr lang="nl-NL" sz="2400" dirty="0" err="1">
                <a:latin typeface="Arial" panose="020B0604020202020204" pitchFamily="34" charset="0"/>
                <a:ea typeface="Times New Roman" panose="02020603050405020304" pitchFamily="18" charset="0"/>
              </a:rPr>
              <a:t>l</a:t>
            </a:r>
            <a:r>
              <a:rPr lang="nl-NL" sz="2400" dirty="0" err="1">
                <a:effectLst/>
                <a:latin typeface="Arial" panose="020B0604020202020204" pitchFamily="34" charset="0"/>
                <a:ea typeface="Times New Roman" panose="02020603050405020304" pitchFamily="18" charset="0"/>
              </a:rPr>
              <a:t>oin</a:t>
            </a:r>
            <a:r>
              <a:rPr lang="nl-NL" sz="2400" dirty="0">
                <a:effectLst/>
                <a:latin typeface="Arial" panose="020B0604020202020204" pitchFamily="34" charset="0"/>
                <a:ea typeface="Times New Roman" panose="02020603050405020304" pitchFamily="18" charset="0"/>
              </a:rPr>
              <a:t>				</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r>
              <a:rPr lang="nl-NL" sz="2400" dirty="0">
                <a:effectLst/>
                <a:latin typeface="Arial" panose="020B0604020202020204" pitchFamily="34" charset="0"/>
                <a:ea typeface="Times New Roman" panose="02020603050405020304" pitchFamily="18" charset="0"/>
              </a:rPr>
              <a:t>down</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mouth</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604079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a:t>
            </a:r>
            <a:r>
              <a:rPr lang="nl-NL" sz="6000" dirty="0" err="1">
                <a:effectLst/>
                <a:latin typeface="Arial" panose="020B0604020202020204" pitchFamily="34" charset="0"/>
                <a:ea typeface="Times New Roman" panose="02020603050405020304" pitchFamily="18" charset="0"/>
              </a:rPr>
              <a:t>oo</a:t>
            </a:r>
            <a:r>
              <a:rPr lang="nl-NL" sz="6000" dirty="0">
                <a:effectLst/>
                <a:latin typeface="Arial" panose="020B0604020202020204" pitchFamily="34" charset="0"/>
                <a:ea typeface="Times New Roman" panose="02020603050405020304" pitchFamily="18" charset="0"/>
              </a:rPr>
              <a:t>/</a:t>
            </a:r>
            <a:endParaRPr lang="nl-NL" sz="6000" dirty="0">
              <a:latin typeface="Arial" panose="020B0604020202020204" pitchFamily="34" charset="0"/>
            </a:endParaRPr>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a:xfrm>
            <a:off x="6256020" y="685800"/>
            <a:ext cx="5212080" cy="5684519"/>
          </a:xfrm>
        </p:spPr>
        <p:txBody>
          <a:bodyPr>
            <a:normAutofit/>
          </a:bodyPr>
          <a:lstStyle/>
          <a:p>
            <a:r>
              <a:rPr lang="nl-NL" sz="2400" dirty="0" err="1">
                <a:effectLst/>
                <a:latin typeface="Arial" panose="020B0604020202020204" pitchFamily="34" charset="0"/>
                <a:ea typeface="Times New Roman" panose="02020603050405020304" pitchFamily="18" charset="0"/>
              </a:rPr>
              <a:t>old</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shoulder</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though</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goes</a:t>
            </a:r>
            <a:endParaRPr lang="nl-NL" sz="2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94000"/>
              </a:lnSpc>
              <a:spcBef>
                <a:spcPts val="1000"/>
              </a:spcBef>
              <a:spcAft>
                <a:spcPts val="200"/>
              </a:spcAft>
              <a:buClrTx/>
              <a:buSzTx/>
              <a:buNone/>
              <a:tabLst/>
              <a:defRPr/>
            </a:pP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a:p>
            <a:pPr marL="0" marR="0" lvl="0" indent="0" algn="l" defTabSz="914400" rtl="0" eaLnBrk="1" fontAlgn="auto" latinLnBrk="0" hangingPunct="1">
              <a:lnSpc>
                <a:spcPct val="94000"/>
              </a:lnSpc>
              <a:spcBef>
                <a:spcPts val="1000"/>
              </a:spcBef>
              <a:spcAft>
                <a:spcPts val="200"/>
              </a:spcAft>
              <a:buClrTx/>
              <a:buSzTx/>
              <a:buNone/>
              <a:tabLst/>
              <a:defRPr/>
            </a:pPr>
            <a:r>
              <a:rPr lang="nl-NL" sz="2400" dirty="0">
                <a:solidFill>
                  <a:srgbClr val="1A2E40"/>
                </a:solidFill>
                <a:latin typeface="Franklin Gothic Book" panose="020B0503020102020204"/>
              </a:rPr>
              <a:t>Let op: geen ronde/getuite lippen!</a:t>
            </a:r>
            <a:endParaRPr kumimoji="0" lang="nl-NL" sz="2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195781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5E7EFA-720B-E713-2B42-F0ADAAA4FA9C}"/>
              </a:ext>
            </a:extLst>
          </p:cNvPr>
          <p:cNvSpPr>
            <a:spLocks noGrp="1"/>
          </p:cNvSpPr>
          <p:nvPr>
            <p:ph type="title"/>
          </p:nvPr>
        </p:nvSpPr>
        <p:spPr/>
        <p:txBody>
          <a:bodyPr/>
          <a:lstStyle/>
          <a:p>
            <a:r>
              <a:rPr lang="nl-NL" sz="4400" b="1" dirty="0">
                <a:effectLst/>
                <a:latin typeface="Arial" panose="020B0604020202020204" pitchFamily="34" charset="0"/>
                <a:ea typeface="Times New Roman" panose="02020603050405020304" pitchFamily="18" charset="0"/>
              </a:rPr>
              <a:t>Lengte van 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B6E36AC4-382B-7FB6-021F-9BA1F81B7D53}"/>
              </a:ext>
            </a:extLst>
          </p:cNvPr>
          <p:cNvSpPr>
            <a:spLocks noGrp="1"/>
          </p:cNvSpPr>
          <p:nvPr>
            <p:ph idx="1"/>
          </p:nvPr>
        </p:nvSpPr>
        <p:spPr>
          <a:xfrm>
            <a:off x="1371600" y="1534160"/>
            <a:ext cx="9601200" cy="2936240"/>
          </a:xfrm>
        </p:spPr>
        <p:txBody>
          <a:bodyPr>
            <a:normAutofit lnSpcReduction="10000"/>
          </a:bodyPr>
          <a:lstStyle/>
          <a:p>
            <a:r>
              <a:rPr lang="nl-NL" sz="2200" dirty="0">
                <a:effectLst/>
                <a:latin typeface="Arial" panose="020B0604020202020204" pitchFamily="34" charset="0"/>
                <a:ea typeface="Times New Roman" panose="02020603050405020304" pitchFamily="18" charset="0"/>
              </a:rPr>
              <a:t>De lengte van klinkers hangt ook af van de klanken die erna komen. Klinkers voor b, d, g, v, </a:t>
            </a:r>
            <a:r>
              <a:rPr lang="nl-NL" sz="2200" dirty="0" err="1">
                <a:effectLst/>
                <a:latin typeface="Arial" panose="020B0604020202020204" pitchFamily="34" charset="0"/>
                <a:ea typeface="Times New Roman" panose="02020603050405020304" pitchFamily="18" charset="0"/>
              </a:rPr>
              <a:t>z</a:t>
            </a:r>
            <a:r>
              <a:rPr lang="nl-NL" sz="2200" dirty="0">
                <a:effectLst/>
                <a:latin typeface="Arial" panose="020B0604020202020204" pitchFamily="34" charset="0"/>
                <a:ea typeface="Times New Roman" panose="02020603050405020304" pitchFamily="18" charset="0"/>
              </a:rPr>
              <a:t> of op het einde van een woord zijn </a:t>
            </a:r>
            <a:r>
              <a:rPr lang="nl-NL" sz="2200" b="1" dirty="0">
                <a:effectLst/>
                <a:latin typeface="Arial" panose="020B0604020202020204" pitchFamily="34" charset="0"/>
                <a:ea typeface="Times New Roman" panose="02020603050405020304" pitchFamily="18" charset="0"/>
              </a:rPr>
              <a:t>twee keer zo lang</a:t>
            </a:r>
            <a:r>
              <a:rPr lang="nl-NL" sz="2200" dirty="0">
                <a:effectLst/>
                <a:latin typeface="Arial" panose="020B0604020202020204" pitchFamily="34" charset="0"/>
                <a:ea typeface="Times New Roman" panose="02020603050405020304" pitchFamily="18" charset="0"/>
              </a:rPr>
              <a:t> als klinkers voor p, t, k, f, s. </a:t>
            </a:r>
            <a:endParaRPr lang="nl-NL" sz="2200" dirty="0">
              <a:effectLst/>
              <a:latin typeface="Times New Roman" panose="02020603050405020304" pitchFamily="18" charset="0"/>
              <a:ea typeface="Times New Roman" panose="02020603050405020304" pitchFamily="18" charset="0"/>
            </a:endParaRPr>
          </a:p>
          <a:p>
            <a:pPr marL="0" indent="0">
              <a:buNone/>
            </a:pPr>
            <a:endParaRPr lang="nl-NL" sz="2200" dirty="0">
              <a:effectLst/>
              <a:latin typeface="Times New Roman" panose="02020603050405020304" pitchFamily="18" charset="0"/>
              <a:ea typeface="Times New Roman" panose="02020603050405020304" pitchFamily="18" charset="0"/>
            </a:endParaRPr>
          </a:p>
          <a:p>
            <a:r>
              <a:rPr lang="nl-NL" sz="2200" dirty="0">
                <a:effectLst/>
                <a:latin typeface="Arial" panose="020B0604020202020204" pitchFamily="34" charset="0"/>
                <a:ea typeface="Times New Roman" panose="02020603050405020304" pitchFamily="18" charset="0"/>
              </a:rPr>
              <a:t>Voor Nederlanders is het sowieso moeilijk dat woorden op </a:t>
            </a:r>
            <a:r>
              <a:rPr lang="nl-NL" sz="2200" dirty="0" err="1">
                <a:effectLst/>
                <a:latin typeface="Arial" panose="020B0604020202020204" pitchFamily="34" charset="0"/>
                <a:ea typeface="Times New Roman" panose="02020603050405020304" pitchFamily="18" charset="0"/>
              </a:rPr>
              <a:t>b,d,v,z</a:t>
            </a:r>
            <a:r>
              <a:rPr lang="nl-NL" sz="2200" dirty="0">
                <a:effectLst/>
                <a:latin typeface="Arial" panose="020B0604020202020204" pitchFamily="34" charset="0"/>
                <a:ea typeface="Times New Roman" panose="02020603050405020304" pitchFamily="18" charset="0"/>
              </a:rPr>
              <a:t> eindigen. Wij maken daar automatisch </a:t>
            </a:r>
            <a:r>
              <a:rPr lang="nl-NL" sz="2200" dirty="0" err="1">
                <a:effectLst/>
                <a:latin typeface="Arial" panose="020B0604020202020204" pitchFamily="34" charset="0"/>
                <a:ea typeface="Times New Roman" panose="02020603050405020304" pitchFamily="18" charset="0"/>
              </a:rPr>
              <a:t>p,t,f,s</a:t>
            </a:r>
            <a:r>
              <a:rPr lang="nl-NL" sz="2200" dirty="0">
                <a:effectLst/>
                <a:latin typeface="Arial" panose="020B0604020202020204" pitchFamily="34" charset="0"/>
                <a:ea typeface="Times New Roman" panose="02020603050405020304" pitchFamily="18" charset="0"/>
              </a:rPr>
              <a:t> van. Zo is er geen verschil tussen ‘eet’ en ‘eed’. In het Engels is dat verschil er wel. Het verschil zit dus zowel in de eindklank als in de lengte van de klinker.</a:t>
            </a:r>
          </a:p>
          <a:p>
            <a:pPr marL="0" indent="0">
              <a:buNone/>
            </a:pPr>
            <a:endParaRPr lang="nl-NL" dirty="0"/>
          </a:p>
        </p:txBody>
      </p:sp>
      <p:sp>
        <p:nvSpPr>
          <p:cNvPr id="4" name="Tekstvak 3">
            <a:extLst>
              <a:ext uri="{FF2B5EF4-FFF2-40B4-BE49-F238E27FC236}">
                <a16:creationId xmlns:a16="http://schemas.microsoft.com/office/drawing/2014/main" id="{DBD8FE37-8A7A-C9A1-6F87-30B20A9AF26C}"/>
              </a:ext>
            </a:extLst>
          </p:cNvPr>
          <p:cNvSpPr txBox="1"/>
          <p:nvPr/>
        </p:nvSpPr>
        <p:spPr>
          <a:xfrm>
            <a:off x="1656080" y="4470400"/>
            <a:ext cx="9814560" cy="2462213"/>
          </a:xfrm>
          <a:prstGeom prst="rect">
            <a:avLst/>
          </a:prstGeom>
          <a:noFill/>
        </p:spPr>
        <p:txBody>
          <a:bodyPr wrap="square" numCol="2" rtlCol="0">
            <a:spAutoFit/>
          </a:bodyPr>
          <a:lstStyle/>
          <a:p>
            <a:r>
              <a:rPr lang="nl-NL" sz="2200" b="1" dirty="0">
                <a:effectLst/>
                <a:latin typeface="Arial" panose="020B0604020202020204" pitchFamily="34" charset="0"/>
                <a:ea typeface="Times New Roman" panose="02020603050405020304" pitchFamily="18" charset="0"/>
              </a:rPr>
              <a:t>Probeer maar:</a:t>
            </a:r>
          </a:p>
          <a:p>
            <a:endParaRPr lang="nl-NL" sz="2200" dirty="0">
              <a:latin typeface="Times New Roman" panose="02020603050405020304" pitchFamily="18"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m</a:t>
            </a:r>
            <a:r>
              <a:rPr lang="en-GB" sz="2200" dirty="0">
                <a:effectLst/>
                <a:latin typeface="Arial" panose="020B0604020202020204" pitchFamily="34" charset="0"/>
                <a:ea typeface="Times New Roman" panose="02020603050405020304" pitchFamily="18" charset="0"/>
              </a:rPr>
              <a:t>ate  - made</a:t>
            </a:r>
            <a:endParaRPr lang="nl-NL" sz="2200" dirty="0">
              <a:effectLst/>
              <a:latin typeface="Times New Roman" panose="02020603050405020304" pitchFamily="18"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r</a:t>
            </a:r>
            <a:r>
              <a:rPr lang="en-GB" sz="2200" dirty="0">
                <a:effectLst/>
                <a:latin typeface="Arial" panose="020B0604020202020204" pitchFamily="34" charset="0"/>
                <a:ea typeface="Times New Roman" panose="02020603050405020304" pitchFamily="18" charset="0"/>
              </a:rPr>
              <a:t>ope - robe</a:t>
            </a:r>
            <a:endParaRPr lang="nl-NL" sz="2200" dirty="0">
              <a:effectLst/>
              <a:latin typeface="Times New Roman" panose="02020603050405020304" pitchFamily="18"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l</a:t>
            </a:r>
            <a:r>
              <a:rPr lang="en-GB" sz="2200" dirty="0">
                <a:effectLst/>
                <a:latin typeface="Arial" panose="020B0604020202020204" pitchFamily="34" charset="0"/>
                <a:ea typeface="Times New Roman" panose="02020603050405020304" pitchFamily="18" charset="0"/>
              </a:rPr>
              <a:t>eaf   - leave</a:t>
            </a:r>
            <a:endParaRPr lang="en-GB" sz="2200" dirty="0">
              <a:latin typeface="Arial" panose="020B0604020202020204" pitchFamily="34" charset="0"/>
              <a:ea typeface="Times New Roman" panose="02020603050405020304" pitchFamily="18" charset="0"/>
            </a:endParaRPr>
          </a:p>
          <a:p>
            <a:r>
              <a:rPr lang="en-GB" sz="2200" dirty="0">
                <a:latin typeface="Arial" panose="020B0604020202020204" pitchFamily="34" charset="0"/>
                <a:ea typeface="Times New Roman" panose="02020603050405020304" pitchFamily="18" charset="0"/>
              </a:rPr>
              <a:t>h</a:t>
            </a:r>
            <a:r>
              <a:rPr lang="en-GB" sz="2200" dirty="0">
                <a:effectLst/>
                <a:latin typeface="Arial" panose="020B0604020202020204" pitchFamily="34" charset="0"/>
                <a:ea typeface="Times New Roman" panose="02020603050405020304" pitchFamily="18" charset="0"/>
              </a:rPr>
              <a:t>iss   - his</a:t>
            </a:r>
            <a:endParaRPr lang="nl-NL" sz="2200" dirty="0">
              <a:latin typeface="Times New Roman" panose="02020603050405020304" pitchFamily="18" charset="0"/>
              <a:ea typeface="Times New Roman" panose="02020603050405020304" pitchFamily="18" charset="0"/>
            </a:endParaRPr>
          </a:p>
          <a:p>
            <a:endParaRPr lang="nl-NL" sz="2200" dirty="0">
              <a:latin typeface="Times New Roman" panose="02020603050405020304" pitchFamily="18" charset="0"/>
              <a:ea typeface="Times New Roman" panose="02020603050405020304" pitchFamily="18" charset="0"/>
            </a:endParaRPr>
          </a:p>
          <a:p>
            <a:endParaRPr lang="nl-NL" sz="2200" dirty="0">
              <a:latin typeface="Times New Roman" panose="02020603050405020304" pitchFamily="18" charset="0"/>
              <a:ea typeface="Times New Roman" panose="02020603050405020304" pitchFamily="18" charset="0"/>
            </a:endParaRPr>
          </a:p>
          <a:p>
            <a:endParaRPr lang="nl-NL" sz="2200" dirty="0">
              <a:latin typeface="Times New Roman" panose="02020603050405020304" pitchFamily="18" charset="0"/>
              <a:ea typeface="Times New Roman" panose="02020603050405020304" pitchFamily="18" charset="0"/>
            </a:endParaRPr>
          </a:p>
          <a:p>
            <a:r>
              <a:rPr lang="en-GB" sz="2200" dirty="0">
                <a:effectLst/>
                <a:latin typeface="Arial" panose="020B0604020202020204" pitchFamily="34" charset="0"/>
                <a:ea typeface="Times New Roman" panose="02020603050405020304" pitchFamily="18" charset="0"/>
              </a:rPr>
              <a:t>wrote –rode</a:t>
            </a:r>
            <a:endParaRPr lang="nl-NL" sz="2200" dirty="0">
              <a:effectLst/>
              <a:latin typeface="Times New Roman" panose="02020603050405020304" pitchFamily="18" charset="0"/>
              <a:ea typeface="Times New Roman" panose="02020603050405020304" pitchFamily="18" charset="0"/>
            </a:endParaRPr>
          </a:p>
          <a:p>
            <a:r>
              <a:rPr lang="en-GB" sz="2200" dirty="0">
                <a:effectLst/>
                <a:latin typeface="Arial" panose="020B0604020202020204" pitchFamily="34" charset="0"/>
                <a:ea typeface="Times New Roman" panose="02020603050405020304" pitchFamily="18" charset="0"/>
              </a:rPr>
              <a:t>peace- peas</a:t>
            </a:r>
          </a:p>
          <a:p>
            <a:r>
              <a:rPr lang="en-GB" sz="2200" dirty="0">
                <a:latin typeface="Arial" panose="020B0604020202020204" pitchFamily="34" charset="0"/>
                <a:ea typeface="Times New Roman" panose="02020603050405020304" pitchFamily="18" charset="0"/>
              </a:rPr>
              <a:t>n</a:t>
            </a:r>
            <a:r>
              <a:rPr lang="en-GB" sz="2200" dirty="0">
                <a:effectLst/>
                <a:latin typeface="Arial" panose="020B0604020202020204" pitchFamily="34" charset="0"/>
                <a:ea typeface="Times New Roman" panose="02020603050405020304" pitchFamily="18" charset="0"/>
              </a:rPr>
              <a:t>iece – knees (</a:t>
            </a:r>
            <a:r>
              <a:rPr lang="en-GB" sz="2200" dirty="0" err="1">
                <a:effectLst/>
                <a:latin typeface="Arial" panose="020B0604020202020204" pitchFamily="34" charset="0"/>
                <a:ea typeface="Times New Roman" panose="02020603050405020304" pitchFamily="18" charset="0"/>
              </a:rPr>
              <a:t>meervoud</a:t>
            </a:r>
            <a:r>
              <a:rPr lang="en-GB" sz="2200" dirty="0">
                <a:effectLst/>
                <a:latin typeface="Arial" panose="020B0604020202020204" pitchFamily="34" charset="0"/>
                <a:ea typeface="Times New Roman" panose="02020603050405020304" pitchFamily="18" charset="0"/>
              </a:rPr>
              <a:t> ‘s ’is in de </a:t>
            </a:r>
            <a:r>
              <a:rPr lang="en-GB" sz="2200" dirty="0" err="1">
                <a:effectLst/>
                <a:latin typeface="Arial" panose="020B0604020202020204" pitchFamily="34" charset="0"/>
                <a:ea typeface="Times New Roman" panose="02020603050405020304" pitchFamily="18" charset="0"/>
              </a:rPr>
              <a:t>uitspraak</a:t>
            </a:r>
            <a:r>
              <a:rPr lang="en-GB" sz="2200" dirty="0">
                <a:effectLst/>
                <a:latin typeface="Arial" panose="020B0604020202020204" pitchFamily="34" charset="0"/>
                <a:ea typeface="Times New Roman" panose="02020603050405020304" pitchFamily="18" charset="0"/>
              </a:rPr>
              <a:t> </a:t>
            </a:r>
            <a:r>
              <a:rPr lang="en-GB" sz="2200" dirty="0" err="1">
                <a:effectLst/>
                <a:latin typeface="Arial" panose="020B0604020202020204" pitchFamily="34" charset="0"/>
                <a:ea typeface="Times New Roman" panose="02020603050405020304" pitchFamily="18" charset="0"/>
              </a:rPr>
              <a:t>een</a:t>
            </a:r>
            <a:r>
              <a:rPr lang="en-GB" sz="2200" dirty="0">
                <a:effectLst/>
                <a:latin typeface="Arial" panose="020B0604020202020204" pitchFamily="34" charset="0"/>
                <a:ea typeface="Times New Roman" panose="02020603050405020304" pitchFamily="18" charset="0"/>
              </a:rPr>
              <a:t> ‘z’)</a:t>
            </a:r>
            <a:endParaRPr lang="nl-NL"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32657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fontScale="85000" lnSpcReduction="20000"/>
          </a:bodyPr>
          <a:lstStyle/>
          <a:p>
            <a:pPr marL="0" indent="0">
              <a:buNone/>
            </a:pPr>
            <a:r>
              <a:rPr lang="nl-NL" sz="2800" dirty="0">
                <a:effectLst/>
                <a:latin typeface="Arial" panose="020B0604020202020204" pitchFamily="34" charset="0"/>
                <a:ea typeface="Times New Roman" panose="02020603050405020304" pitchFamily="18" charset="0"/>
              </a:rPr>
              <a:t>Als een woord begint met p, t, k, gevolgd door een klinker, hoor je tussen de eerste medeklinker en de klinker een beetje lucht ontsnappen, alsof er een h tussen staat.</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P(h)ay</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a:t>
            </a:r>
            <a:r>
              <a:rPr lang="en-GB" sz="2800" dirty="0" err="1">
                <a:effectLst/>
                <a:latin typeface="Arial" panose="020B0604020202020204" pitchFamily="34" charset="0"/>
                <a:ea typeface="Times New Roman" panose="02020603050405020304" pitchFamily="18" charset="0"/>
              </a:rPr>
              <a:t>ea</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C(h)</a:t>
            </a:r>
            <a:r>
              <a:rPr lang="en-GB" sz="2800" dirty="0" err="1">
                <a:effectLst/>
                <a:latin typeface="Arial" panose="020B0604020202020204" pitchFamily="34" charset="0"/>
                <a:ea typeface="Times New Roman" panose="02020603050405020304" pitchFamily="18" charset="0"/>
              </a:rPr>
              <a:t>ar</a:t>
            </a:r>
            <a:endParaRPr lang="nl-NL" sz="2800" dirty="0">
              <a:effectLst/>
              <a:latin typeface="Times New Roman" panose="02020603050405020304" pitchFamily="18" charset="0"/>
              <a:ea typeface="Times New Roman" panose="02020603050405020304" pitchFamily="18" charset="0"/>
            </a:endParaRPr>
          </a:p>
          <a:p>
            <a:pPr marL="0" indent="0">
              <a:buNone/>
            </a:pPr>
            <a:endParaRPr lang="nl-NL" sz="2800" dirty="0">
              <a:effectLst/>
              <a:latin typeface="Arial" panose="020B0604020202020204" pitchFamily="34" charset="0"/>
              <a:ea typeface="Times New Roman" panose="02020603050405020304" pitchFamily="18" charset="0"/>
            </a:endParaRPr>
          </a:p>
          <a:p>
            <a:pPr marL="0" indent="0">
              <a:buNone/>
            </a:pPr>
            <a:r>
              <a:rPr lang="nl-NL" sz="2800" dirty="0">
                <a:effectLst/>
                <a:latin typeface="Arial" panose="020B0604020202020204" pitchFamily="34" charset="0"/>
                <a:ea typeface="Times New Roman" panose="02020603050405020304" pitchFamily="18" charset="0"/>
              </a:rPr>
              <a:t>Probeer: </a:t>
            </a:r>
            <a:r>
              <a:rPr lang="nl-NL" sz="2800" dirty="0" err="1">
                <a:effectLst/>
                <a:latin typeface="Arial" panose="020B0604020202020204" pitchFamily="34" charset="0"/>
                <a:ea typeface="Times New Roman" panose="02020603050405020304" pitchFamily="18" charset="0"/>
              </a:rPr>
              <a:t>pie</a:t>
            </a:r>
            <a:r>
              <a:rPr lang="nl-NL" sz="2800" dirty="0">
                <a:effectLst/>
                <a:latin typeface="Arial" panose="020B0604020202020204" pitchFamily="34" charset="0"/>
                <a:ea typeface="Times New Roman" panose="02020603050405020304" pitchFamily="18" charset="0"/>
              </a:rPr>
              <a:t>, top, </a:t>
            </a:r>
            <a:r>
              <a:rPr lang="nl-NL" sz="2800" dirty="0" err="1">
                <a:effectLst/>
                <a:latin typeface="Arial" panose="020B0604020202020204" pitchFamily="34" charset="0"/>
                <a:ea typeface="Times New Roman" panose="02020603050405020304" pitchFamily="18" charset="0"/>
              </a:rPr>
              <a:t>cod</a:t>
            </a:r>
            <a:r>
              <a:rPr lang="nl-NL" sz="2800" dirty="0">
                <a:effectLst/>
                <a:latin typeface="Arial" panose="020B0604020202020204" pitchFamily="34" charset="0"/>
                <a:ea typeface="Times New Roman" panose="02020603050405020304" pitchFamily="18" charset="0"/>
              </a:rPr>
              <a:t>, cup, coffee, </a:t>
            </a:r>
            <a:r>
              <a:rPr lang="nl-NL" sz="2800" dirty="0" err="1">
                <a:effectLst/>
                <a:latin typeface="Arial" panose="020B0604020202020204" pitchFamily="34" charset="0"/>
                <a:ea typeface="Times New Roman" panose="02020603050405020304" pitchFamily="18" charset="0"/>
              </a:rPr>
              <a:t>pound</a:t>
            </a:r>
            <a:endParaRPr lang="nl-NL" sz="2800" dirty="0">
              <a:effectLst/>
              <a:latin typeface="Times New Roman" panose="02020603050405020304" pitchFamily="18" charset="0"/>
              <a:ea typeface="Times New Roman" panose="02020603050405020304" pitchFamily="18" charset="0"/>
            </a:endParaRPr>
          </a:p>
          <a:p>
            <a:pPr marL="0" indent="0">
              <a:buNone/>
            </a:pPr>
            <a:r>
              <a:rPr lang="nl-NL" sz="2800" dirty="0">
                <a:effectLst/>
                <a:latin typeface="Arial" panose="020B0604020202020204" pitchFamily="34" charset="0"/>
                <a:ea typeface="Times New Roman" panose="02020603050405020304" pitchFamily="18" charset="0"/>
              </a:rPr>
              <a:t> </a:t>
            </a:r>
            <a:endParaRPr lang="nl-NL" sz="2800" dirty="0">
              <a:effectLst/>
              <a:latin typeface="Times New Roman" panose="02020603050405020304" pitchFamily="18" charset="0"/>
              <a:ea typeface="Times New Roman" panose="02020603050405020304" pitchFamily="18" charset="0"/>
            </a:endParaRPr>
          </a:p>
          <a:p>
            <a:pPr marL="0" indent="0">
              <a:buNone/>
            </a:pPr>
            <a:r>
              <a:rPr lang="nl-NL" sz="2800" dirty="0">
                <a:effectLst/>
                <a:latin typeface="Arial" panose="020B0604020202020204" pitchFamily="34" charset="0"/>
                <a:ea typeface="Times New Roman" panose="02020603050405020304" pitchFamily="18" charset="0"/>
              </a:rPr>
              <a:t>Als er na de eerste medeklinker een andere medeklinker komt, gebeurt dit niet.</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P(h)ay – play</a:t>
            </a:r>
            <a:endParaRPr lang="nl-NL" sz="2800" dirty="0">
              <a:effectLst/>
              <a:latin typeface="Times New Roman" panose="02020603050405020304" pitchFamily="18" charset="0"/>
              <a:ea typeface="Times New Roman" panose="02020603050405020304" pitchFamily="18" charset="0"/>
            </a:endParaRPr>
          </a:p>
          <a:p>
            <a:r>
              <a:rPr lang="en-GB" sz="2800" dirty="0">
                <a:effectLst/>
                <a:latin typeface="Arial" panose="020B0604020202020204" pitchFamily="34" charset="0"/>
                <a:ea typeface="Times New Roman" panose="02020603050405020304" pitchFamily="18" charset="0"/>
              </a:rPr>
              <a:t>T(h)</a:t>
            </a:r>
            <a:r>
              <a:rPr lang="en-GB" sz="2800" dirty="0" err="1">
                <a:effectLst/>
                <a:latin typeface="Arial" panose="020B0604020202020204" pitchFamily="34" charset="0"/>
                <a:ea typeface="Times New Roman" panose="02020603050405020304" pitchFamily="18" charset="0"/>
              </a:rPr>
              <a:t>ea</a:t>
            </a:r>
            <a:r>
              <a:rPr lang="en-GB" sz="2800" dirty="0">
                <a:effectLst/>
                <a:latin typeface="Arial" panose="020B0604020202020204" pitchFamily="34" charset="0"/>
                <a:ea typeface="Times New Roman" panose="02020603050405020304" pitchFamily="18" charset="0"/>
              </a:rPr>
              <a:t> – tree</a:t>
            </a:r>
            <a:endParaRPr lang="nl-NL" sz="2800" dirty="0">
              <a:effectLst/>
              <a:latin typeface="Times New Roman" panose="02020603050405020304" pitchFamily="18" charset="0"/>
              <a:ea typeface="Times New Roman" panose="02020603050405020304" pitchFamily="18" charset="0"/>
            </a:endParaRPr>
          </a:p>
          <a:p>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nl-NL" sz="6000" dirty="0" err="1">
                <a:latin typeface="Arial" panose="020B0604020202020204" pitchFamily="34" charset="0"/>
                <a:cs typeface="Arial" panose="020B0604020202020204" pitchFamily="34" charset="0"/>
              </a:rPr>
              <a:t>Aspiration</a:t>
            </a:r>
            <a:endParaRPr lang="nl-NL"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9326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fontScale="92500"/>
          </a:bodyPr>
          <a:lstStyle/>
          <a:p>
            <a:r>
              <a:rPr lang="nl-NL" sz="2200" dirty="0">
                <a:effectLst/>
                <a:latin typeface="Arial" panose="020B0604020202020204" pitchFamily="34" charset="0"/>
                <a:ea typeface="Times New Roman" panose="02020603050405020304" pitchFamily="18" charset="0"/>
              </a:rPr>
              <a:t>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in ‘</a:t>
            </a:r>
            <a:r>
              <a:rPr lang="nl-NL" sz="2200" dirty="0" err="1">
                <a:effectLst/>
                <a:latin typeface="Arial" panose="020B0604020202020204" pitchFamily="34" charset="0"/>
                <a:ea typeface="Times New Roman" panose="02020603050405020304" pitchFamily="18" charset="0"/>
              </a:rPr>
              <a:t>think</a:t>
            </a:r>
            <a:r>
              <a:rPr lang="nl-NL" sz="2200" dirty="0">
                <a:effectLst/>
                <a:latin typeface="Arial" panose="020B0604020202020204" pitchFamily="34" charset="0"/>
                <a:ea typeface="Times New Roman" panose="02020603050405020304" pitchFamily="18" charset="0"/>
              </a:rPr>
              <a:t>’ /  </a:t>
            </a:r>
            <a:r>
              <a:rPr lang="nl-NL" sz="2200" dirty="0">
                <a:solidFill>
                  <a:srgbClr val="3C4043"/>
                </a:solidFill>
                <a:effectLst/>
                <a:latin typeface="Arial" panose="020B0604020202020204" pitchFamily="34" charset="0"/>
                <a:ea typeface="Times New Roman" panose="02020603050405020304" pitchFamily="18" charset="0"/>
              </a:rPr>
              <a:t>θ</a:t>
            </a:r>
            <a:r>
              <a:rPr lang="nl-NL" sz="2200" dirty="0">
                <a:effectLst/>
                <a:latin typeface="Arial" panose="020B0604020202020204" pitchFamily="34" charset="0"/>
                <a:ea typeface="Times New Roman" panose="02020603050405020304" pitchFamily="18" charset="0"/>
              </a:rPr>
              <a:t> /  Voor 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plaats je het puntje van je tong tegen de binnenkant van je boventanden, zodanig dat er lucht tussendoor kan. Zeg dan een ‘s’. Als je het moeilijk vindt kun je ook het puntje van je tong tussen je boven- en ondertanden doorsteken. </a:t>
            </a:r>
          </a:p>
          <a:p>
            <a:pPr marL="0" indent="0">
              <a:buNone/>
            </a:pPr>
            <a:endParaRPr lang="nl-NL" sz="2200" dirty="0">
              <a:effectLst/>
              <a:latin typeface="Times New Roman" panose="02020603050405020304" pitchFamily="18" charset="0"/>
              <a:ea typeface="Times New Roman" panose="02020603050405020304" pitchFamily="18" charset="0"/>
            </a:endParaRPr>
          </a:p>
          <a:p>
            <a:r>
              <a:rPr lang="nl-NL" sz="2200" dirty="0">
                <a:effectLst/>
                <a:latin typeface="Arial" panose="020B0604020202020204" pitchFamily="34" charset="0"/>
                <a:ea typeface="Times New Roman" panose="02020603050405020304" pitchFamily="18" charset="0"/>
              </a:rPr>
              <a:t>Oefen:  </a:t>
            </a:r>
            <a:r>
              <a:rPr lang="nl-NL" sz="2200" dirty="0" err="1">
                <a:effectLst/>
                <a:latin typeface="Arial" panose="020B0604020202020204" pitchFamily="34" charset="0"/>
                <a:ea typeface="Times New Roman" panose="02020603050405020304" pitchFamily="18" charset="0"/>
              </a:rPr>
              <a:t>thick</a:t>
            </a:r>
            <a:r>
              <a:rPr lang="nl-NL" sz="2200" dirty="0">
                <a:effectLst/>
                <a:latin typeface="Arial" panose="020B0604020202020204" pitchFamily="34" charset="0"/>
                <a:ea typeface="Times New Roman" panose="02020603050405020304" pitchFamily="18" charset="0"/>
              </a:rPr>
              <a:t>, </a:t>
            </a:r>
            <a:r>
              <a:rPr lang="nl-NL" sz="2200" dirty="0" err="1">
                <a:effectLst/>
                <a:latin typeface="Arial" panose="020B0604020202020204" pitchFamily="34" charset="0"/>
                <a:ea typeface="Times New Roman" panose="02020603050405020304" pitchFamily="18" charset="0"/>
              </a:rPr>
              <a:t>theatre</a:t>
            </a:r>
            <a:r>
              <a:rPr lang="nl-NL" sz="2200" dirty="0">
                <a:effectLst/>
                <a:latin typeface="Arial" panose="020B0604020202020204" pitchFamily="34" charset="0"/>
                <a:ea typeface="Times New Roman" panose="02020603050405020304" pitchFamily="18" charset="0"/>
              </a:rPr>
              <a:t>, </a:t>
            </a:r>
            <a:r>
              <a:rPr lang="nl-NL" sz="2200" dirty="0" err="1">
                <a:effectLst/>
                <a:latin typeface="Arial" panose="020B0604020202020204" pitchFamily="34" charset="0"/>
                <a:ea typeface="Times New Roman" panose="02020603050405020304" pitchFamily="18" charset="0"/>
              </a:rPr>
              <a:t>author</a:t>
            </a:r>
            <a:r>
              <a:rPr lang="nl-NL" sz="2200" dirty="0">
                <a:effectLst/>
                <a:latin typeface="Arial" panose="020B0604020202020204" pitchFamily="34" charset="0"/>
                <a:ea typeface="Times New Roman" panose="02020603050405020304" pitchFamily="18" charset="0"/>
              </a:rPr>
              <a:t>, </a:t>
            </a:r>
            <a:r>
              <a:rPr lang="nl-NL" sz="2200" dirty="0" err="1">
                <a:effectLst/>
                <a:latin typeface="Arial" panose="020B0604020202020204" pitchFamily="34" charset="0"/>
                <a:ea typeface="Times New Roman" panose="02020603050405020304" pitchFamily="18" charset="0"/>
              </a:rPr>
              <a:t>think</a:t>
            </a:r>
            <a:endParaRPr lang="nl-NL" sz="2200" dirty="0">
              <a:effectLst/>
              <a:latin typeface="Times New Roman" panose="02020603050405020304" pitchFamily="18" charset="0"/>
              <a:ea typeface="Times New Roman" panose="02020603050405020304" pitchFamily="18" charset="0"/>
            </a:endParaRPr>
          </a:p>
          <a:p>
            <a:endParaRPr lang="nl-NL" sz="2200" dirty="0"/>
          </a:p>
          <a:p>
            <a:r>
              <a:rPr lang="nl-NL" sz="2200" dirty="0">
                <a:effectLst/>
                <a:latin typeface="Arial" panose="020B0604020202020204" pitchFamily="34" charset="0"/>
                <a:ea typeface="Times New Roman" panose="02020603050405020304" pitchFamily="18" charset="0"/>
              </a:rPr>
              <a:t>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in ‘</a:t>
            </a:r>
            <a:r>
              <a:rPr lang="nl-NL" sz="2200" dirty="0" err="1">
                <a:effectLst/>
                <a:latin typeface="Arial" panose="020B0604020202020204" pitchFamily="34" charset="0"/>
                <a:ea typeface="Times New Roman" panose="02020603050405020304" pitchFamily="18" charset="0"/>
              </a:rPr>
              <a:t>the</a:t>
            </a:r>
            <a:r>
              <a:rPr lang="nl-NL" sz="2200" dirty="0">
                <a:effectLst/>
                <a:latin typeface="Arial" panose="020B0604020202020204" pitchFamily="34" charset="0"/>
                <a:ea typeface="Times New Roman" panose="02020603050405020304" pitchFamily="18" charset="0"/>
              </a:rPr>
              <a:t>’ /  </a:t>
            </a:r>
            <a:r>
              <a:rPr lang="nl-NL" sz="2200" dirty="0">
                <a:solidFill>
                  <a:srgbClr val="3C4043"/>
                </a:solidFill>
                <a:effectLst/>
                <a:latin typeface="Arial" panose="020B0604020202020204" pitchFamily="34" charset="0"/>
                <a:ea typeface="Times New Roman" panose="02020603050405020304" pitchFamily="18" charset="0"/>
              </a:rPr>
              <a:t>ð</a:t>
            </a:r>
            <a:r>
              <a:rPr lang="nl-NL" sz="2200" dirty="0">
                <a:effectLst/>
                <a:latin typeface="Arial" panose="020B0604020202020204" pitchFamily="34" charset="0"/>
                <a:ea typeface="Times New Roman" panose="02020603050405020304" pitchFamily="18" charset="0"/>
              </a:rPr>
              <a:t>  /  Voor deze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houd je de punt van je tang tussen je tanden en je zegt een ‘</a:t>
            </a:r>
            <a:r>
              <a:rPr lang="nl-NL" sz="2200" dirty="0" err="1">
                <a:effectLst/>
                <a:latin typeface="Arial" panose="020B0604020202020204" pitchFamily="34" charset="0"/>
                <a:ea typeface="Times New Roman" panose="02020603050405020304" pitchFamily="18" charset="0"/>
              </a:rPr>
              <a:t>z</a:t>
            </a:r>
            <a:r>
              <a:rPr lang="nl-NL" sz="2200" dirty="0">
                <a:effectLst/>
                <a:latin typeface="Arial" panose="020B0604020202020204" pitchFamily="34" charset="0"/>
                <a:ea typeface="Times New Roman" panose="02020603050405020304" pitchFamily="18" charset="0"/>
              </a:rPr>
              <a:t>’. Het is een minder scherpe variant op de ‘</a:t>
            </a:r>
            <a:r>
              <a:rPr lang="nl-NL" sz="2200" dirty="0" err="1">
                <a:effectLst/>
                <a:latin typeface="Arial" panose="020B0604020202020204" pitchFamily="34" charset="0"/>
                <a:ea typeface="Times New Roman" panose="02020603050405020304" pitchFamily="18" charset="0"/>
              </a:rPr>
              <a:t>th</a:t>
            </a:r>
            <a:r>
              <a:rPr lang="nl-NL" sz="2200" dirty="0">
                <a:effectLst/>
                <a:latin typeface="Arial" panose="020B0604020202020204" pitchFamily="34" charset="0"/>
                <a:ea typeface="Times New Roman" panose="02020603050405020304" pitchFamily="18" charset="0"/>
              </a:rPr>
              <a:t>’ hierboven. </a:t>
            </a:r>
          </a:p>
          <a:p>
            <a:pPr marL="0" indent="0">
              <a:buNone/>
            </a:pPr>
            <a:endParaRPr lang="nl-NL" sz="2200" dirty="0">
              <a:effectLst/>
              <a:latin typeface="Times New Roman" panose="02020603050405020304" pitchFamily="18" charset="0"/>
              <a:ea typeface="Times New Roman" panose="02020603050405020304" pitchFamily="18" charset="0"/>
            </a:endParaRPr>
          </a:p>
          <a:p>
            <a:r>
              <a:rPr lang="en-GB" sz="2200" dirty="0" err="1">
                <a:effectLst/>
                <a:latin typeface="Arial" panose="020B0604020202020204" pitchFamily="34" charset="0"/>
                <a:ea typeface="Times New Roman" panose="02020603050405020304" pitchFamily="18" charset="0"/>
              </a:rPr>
              <a:t>Oefen</a:t>
            </a:r>
            <a:r>
              <a:rPr lang="en-GB" sz="2200" dirty="0">
                <a:effectLst/>
                <a:latin typeface="Arial" panose="020B0604020202020204" pitchFamily="34" charset="0"/>
                <a:ea typeface="Times New Roman" panose="02020603050405020304" pitchFamily="18" charset="0"/>
              </a:rPr>
              <a:t>: the, this, they, father, mother, either</a:t>
            </a:r>
            <a:endParaRPr lang="nl-NL" sz="2200" dirty="0">
              <a:effectLst/>
              <a:latin typeface="Times New Roman" panose="02020603050405020304" pitchFamily="18" charset="0"/>
              <a:ea typeface="Times New Roman" panose="02020603050405020304" pitchFamily="18" charset="0"/>
            </a:endParaRPr>
          </a:p>
          <a:p>
            <a:pPr marL="0" indent="0">
              <a:buNone/>
            </a:pPr>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el-GR" sz="6600" i="0" dirty="0">
                <a:solidFill>
                  <a:schemeClr val="tx1"/>
                </a:solidFill>
                <a:effectLst/>
                <a:latin typeface="proxima-nova"/>
              </a:rPr>
              <a:t>/θ/</a:t>
            </a:r>
            <a:r>
              <a:rPr lang="nl-NL" sz="6600" i="0" dirty="0">
                <a:solidFill>
                  <a:schemeClr val="tx1"/>
                </a:solidFill>
                <a:effectLst/>
                <a:latin typeface="proxima-nova"/>
              </a:rPr>
              <a:t> </a:t>
            </a:r>
          </a:p>
          <a:p>
            <a:r>
              <a:rPr lang="nl-NL" sz="6600" i="0" dirty="0">
                <a:solidFill>
                  <a:schemeClr val="tx1"/>
                </a:solidFill>
                <a:effectLst/>
                <a:latin typeface="proxima-nova"/>
              </a:rPr>
              <a:t>/ð/</a:t>
            </a:r>
            <a:endParaRPr lang="nl-NL" sz="6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059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a:bodyPr>
          <a:lstStyle/>
          <a:p>
            <a:pPr marL="0" indent="0">
              <a:buNone/>
            </a:pPr>
            <a:r>
              <a:rPr lang="nl-NL" sz="2400" dirty="0">
                <a:effectLst/>
                <a:latin typeface="Arial" panose="020B0604020202020204" pitchFamily="34" charset="0"/>
                <a:ea typeface="Times New Roman" panose="02020603050405020304" pitchFamily="18" charset="0"/>
              </a:rPr>
              <a:t>In Brits Engels spreek je een ‘r’ alleen uit voor een klinker. </a:t>
            </a:r>
            <a:endParaRPr lang="nl-NL" sz="2400" dirty="0">
              <a:effectLst/>
              <a:latin typeface="Times New Roman" panose="02020603050405020304" pitchFamily="18"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Probeer: </a:t>
            </a:r>
            <a:r>
              <a:rPr lang="nl-NL" sz="2400" dirty="0" err="1">
                <a:effectLst/>
                <a:latin typeface="Arial" panose="020B0604020202020204" pitchFamily="34" charset="0"/>
                <a:ea typeface="Times New Roman" panose="02020603050405020304" pitchFamily="18" charset="0"/>
              </a:rPr>
              <a:t>rather</a:t>
            </a:r>
            <a:r>
              <a:rPr lang="nl-NL" sz="2400" dirty="0">
                <a:effectLst/>
                <a:latin typeface="Arial" panose="020B0604020202020204" pitchFamily="34" charset="0"/>
                <a:ea typeface="Times New Roman" panose="02020603050405020304" pitchFamily="18" charset="0"/>
              </a:rPr>
              <a:t>, rare, hard, start</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400" dirty="0">
              <a:effectLst/>
              <a:latin typeface="Arial" panose="020B0604020202020204" pitchFamily="34"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Let op: die klinker hoeft niet bij hetzelfde woord te horen! Zo is er geen hoorbare ‘r’ in ‘</a:t>
            </a:r>
            <a:r>
              <a:rPr lang="nl-NL" sz="2400" dirty="0" err="1">
                <a:effectLst/>
                <a:latin typeface="Arial" panose="020B0604020202020204" pitchFamily="34" charset="0"/>
                <a:ea typeface="Times New Roman" panose="02020603050405020304" pitchFamily="18" charset="0"/>
              </a:rPr>
              <a:t>Chapter</a:t>
            </a:r>
            <a:r>
              <a:rPr lang="nl-NL" sz="2400" dirty="0">
                <a:effectLst/>
                <a:latin typeface="Arial" panose="020B0604020202020204" pitchFamily="34" charset="0"/>
                <a:ea typeface="Times New Roman" panose="02020603050405020304" pitchFamily="18" charset="0"/>
              </a:rPr>
              <a:t> </a:t>
            </a:r>
            <a:r>
              <a:rPr lang="nl-NL" sz="2400" dirty="0" err="1">
                <a:effectLst/>
                <a:latin typeface="Arial" panose="020B0604020202020204" pitchFamily="34" charset="0"/>
                <a:ea typeface="Times New Roman" panose="02020603050405020304" pitchFamily="18" charset="0"/>
              </a:rPr>
              <a:t>seven</a:t>
            </a:r>
            <a:r>
              <a:rPr lang="nl-NL" sz="2400" dirty="0">
                <a:effectLst/>
                <a:latin typeface="Arial" panose="020B0604020202020204" pitchFamily="34" charset="0"/>
                <a:ea typeface="Times New Roman" panose="02020603050405020304" pitchFamily="18" charset="0"/>
              </a:rPr>
              <a:t>’, maar wel in ‘</a:t>
            </a:r>
            <a:r>
              <a:rPr lang="nl-NL" sz="2400" dirty="0" err="1">
                <a:effectLst/>
                <a:latin typeface="Arial" panose="020B0604020202020204" pitchFamily="34" charset="0"/>
                <a:ea typeface="Times New Roman" panose="02020603050405020304" pitchFamily="18" charset="0"/>
              </a:rPr>
              <a:t>chapter</a:t>
            </a:r>
            <a:r>
              <a:rPr lang="nl-NL" sz="2400" dirty="0">
                <a:effectLst/>
                <a:latin typeface="Arial" panose="020B0604020202020204" pitchFamily="34" charset="0"/>
                <a:ea typeface="Times New Roman" panose="02020603050405020304" pitchFamily="18" charset="0"/>
              </a:rPr>
              <a:t> </a:t>
            </a:r>
            <a:r>
              <a:rPr lang="nl-NL" sz="2400" dirty="0" err="1">
                <a:effectLst/>
                <a:latin typeface="Arial" panose="020B0604020202020204" pitchFamily="34" charset="0"/>
                <a:ea typeface="Times New Roman" panose="02020603050405020304" pitchFamily="18" charset="0"/>
              </a:rPr>
              <a:t>eight</a:t>
            </a:r>
            <a:r>
              <a:rPr lang="nl-NL" sz="2400" dirty="0">
                <a:effectLst/>
                <a:latin typeface="Arial" panose="020B0604020202020204" pitchFamily="34" charset="0"/>
                <a:ea typeface="Times New Roman" panose="02020603050405020304" pitchFamily="18" charset="0"/>
              </a:rPr>
              <a:t>’.</a:t>
            </a:r>
          </a:p>
          <a:p>
            <a:pPr marL="0" indent="0">
              <a:buNone/>
            </a:pPr>
            <a:r>
              <a:rPr lang="nl-NL" sz="2400" dirty="0">
                <a:effectLst/>
                <a:latin typeface="Arial" panose="020B0604020202020204" pitchFamily="34" charset="0"/>
                <a:ea typeface="Times New Roman" panose="02020603050405020304" pitchFamily="18" charset="0"/>
              </a:rPr>
              <a:t> </a:t>
            </a:r>
            <a:endParaRPr lang="nl-NL" sz="2400" dirty="0">
              <a:effectLst/>
              <a:latin typeface="Times New Roman" panose="02020603050405020304" pitchFamily="18" charset="0"/>
              <a:ea typeface="Times New Roman" panose="02020603050405020304" pitchFamily="18" charset="0"/>
            </a:endParaRPr>
          </a:p>
          <a:p>
            <a:pPr marL="0" indent="0">
              <a:buNone/>
            </a:pPr>
            <a:r>
              <a:rPr lang="en-GB" sz="2400" dirty="0" err="1">
                <a:effectLst/>
                <a:latin typeface="Arial" panose="020B0604020202020204" pitchFamily="34" charset="0"/>
                <a:ea typeface="Times New Roman" panose="02020603050405020304" pitchFamily="18" charset="0"/>
              </a:rPr>
              <a:t>Oefen</a:t>
            </a:r>
            <a:r>
              <a:rPr lang="en-GB" sz="2400" dirty="0">
                <a:effectLst/>
                <a:latin typeface="Arial" panose="020B0604020202020204" pitchFamily="34" charset="0"/>
                <a:ea typeface="Times New Roman" panose="02020603050405020304" pitchFamily="18" charset="0"/>
              </a:rPr>
              <a:t>:</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Far – far away</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Four – four hours</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Share – share </a:t>
            </a:r>
            <a:r>
              <a:rPr lang="nl-NL" sz="2400" dirty="0" err="1">
                <a:effectLst/>
                <a:latin typeface="Arial" panose="020B0604020202020204" pitchFamily="34" charset="0"/>
                <a:ea typeface="Times New Roman" panose="02020603050405020304" pitchFamily="18" charset="0"/>
              </a:rPr>
              <a:t>it</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000" dirty="0">
              <a:effectLst/>
              <a:latin typeface="Times New Roman" panose="02020603050405020304" pitchFamily="18" charset="0"/>
              <a:ea typeface="Times New Roman" panose="02020603050405020304" pitchFamily="18" charset="0"/>
            </a:endParaRPr>
          </a:p>
          <a:p>
            <a:pPr marL="0" indent="0">
              <a:buNone/>
            </a:pPr>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nl-NL" sz="7100" b="1" dirty="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nl-NL" sz="7100" b="1" dirty="0">
                <a:effectLst/>
                <a:latin typeface="Arial" panose="020B0604020202020204" pitchFamily="34" charset="0"/>
                <a:ea typeface="Times New Roman" panose="02020603050405020304" pitchFamily="18" charset="0"/>
              </a:rPr>
              <a:t>r</a:t>
            </a:r>
            <a:r>
              <a:rPr lang="nl-NL" sz="7100" b="1" dirty="0">
                <a:latin typeface="Arial" panose="020B0604020202020204" pitchFamily="34" charset="0"/>
                <a:ea typeface="Times New Roman" panose="02020603050405020304" pitchFamily="18" charset="0"/>
              </a:rPr>
              <a:t>/</a:t>
            </a:r>
            <a:endParaRPr lang="nl-NL" sz="7100" dirty="0">
              <a:effectLst/>
              <a:latin typeface="Times New Roman" panose="02020603050405020304" pitchFamily="18" charset="0"/>
              <a:ea typeface="Times New Roman" panose="02020603050405020304" pitchFamily="18" charset="0"/>
            </a:endParaRPr>
          </a:p>
          <a:p>
            <a:r>
              <a:rPr lang="nl-NL" sz="6600" i="0" dirty="0">
                <a:solidFill>
                  <a:schemeClr val="tx1"/>
                </a:solidFill>
                <a:effectLst/>
                <a:latin typeface="proxima-nova"/>
              </a:rPr>
              <a:t> </a:t>
            </a:r>
          </a:p>
          <a:p>
            <a:endParaRPr lang="nl-NL" sz="6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8755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7D8FF-2039-7F34-B9E5-494283BB4A03}"/>
              </a:ext>
            </a:extLst>
          </p:cNvPr>
          <p:cNvSpPr>
            <a:spLocks noGrp="1"/>
          </p:cNvSpPr>
          <p:nvPr>
            <p:ph type="title"/>
          </p:nvPr>
        </p:nvSpPr>
        <p:spPr>
          <a:xfrm>
            <a:off x="723900" y="685800"/>
            <a:ext cx="4142740" cy="2157884"/>
          </a:xfrm>
        </p:spPr>
        <p:txBody>
          <a:bodyPr/>
          <a:lstStyle/>
          <a:p>
            <a:r>
              <a:rPr lang="nl-NL" sz="4800" b="1" dirty="0">
                <a:effectLst/>
                <a:latin typeface="Arial" panose="020B0604020202020204" pitchFamily="34" charset="0"/>
                <a:ea typeface="Times New Roman" panose="02020603050405020304" pitchFamily="18" charset="0"/>
              </a:rPr>
              <a:t>Deel 2: medeklinkers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9A0327DC-ED73-62B4-B221-065F479D2EB1}"/>
              </a:ext>
            </a:extLst>
          </p:cNvPr>
          <p:cNvSpPr>
            <a:spLocks noGrp="1"/>
          </p:cNvSpPr>
          <p:nvPr>
            <p:ph idx="1"/>
          </p:nvPr>
        </p:nvSpPr>
        <p:spPr>
          <a:xfrm>
            <a:off x="6256020" y="304800"/>
            <a:ext cx="5212080" cy="6248399"/>
          </a:xfrm>
        </p:spPr>
        <p:txBody>
          <a:bodyPr>
            <a:normAutofit/>
          </a:bodyPr>
          <a:lstStyle/>
          <a:p>
            <a:pPr marL="0" indent="0">
              <a:buNone/>
            </a:pPr>
            <a:endParaRPr lang="nl-NL" sz="2400" dirty="0">
              <a:effectLst/>
              <a:latin typeface="Arial" panose="020B0604020202020204" pitchFamily="34"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Zorg er voor dat je de ‘</a:t>
            </a:r>
            <a:r>
              <a:rPr lang="nl-NL" sz="2400" dirty="0" err="1">
                <a:effectLst/>
                <a:latin typeface="Arial" panose="020B0604020202020204" pitchFamily="34" charset="0"/>
                <a:ea typeface="Times New Roman" panose="02020603050405020304" pitchFamily="18" charset="0"/>
              </a:rPr>
              <a:t>dzj</a:t>
            </a:r>
            <a:r>
              <a:rPr lang="nl-NL" sz="2400" dirty="0">
                <a:effectLst/>
                <a:latin typeface="Arial" panose="020B0604020202020204" pitchFamily="34" charset="0"/>
                <a:ea typeface="Times New Roman" panose="02020603050405020304" pitchFamily="18" charset="0"/>
              </a:rPr>
              <a:t>’ als in ‘bridge’ niet uitspreekt als ‘</a:t>
            </a:r>
            <a:r>
              <a:rPr lang="nl-NL" sz="2400" dirty="0" err="1">
                <a:effectLst/>
                <a:latin typeface="Arial" panose="020B0604020202020204" pitchFamily="34" charset="0"/>
                <a:ea typeface="Times New Roman" panose="02020603050405020304" pitchFamily="18" charset="0"/>
              </a:rPr>
              <a:t>tsj</a:t>
            </a:r>
            <a:r>
              <a:rPr lang="nl-NL" sz="2400" dirty="0">
                <a:effectLst/>
                <a:latin typeface="Arial" panose="020B0604020202020204" pitchFamily="34" charset="0"/>
                <a:ea typeface="Times New Roman" panose="02020603050405020304" pitchFamily="18" charset="0"/>
              </a:rPr>
              <a:t>’, ook niet aan het eind van een woord. </a:t>
            </a:r>
          </a:p>
          <a:p>
            <a:pPr marL="0" indent="0">
              <a:buNone/>
            </a:pPr>
            <a:endParaRPr lang="nl-NL" sz="2400" dirty="0">
              <a:latin typeface="Arial" panose="020B0604020202020204" pitchFamily="34" charset="0"/>
              <a:ea typeface="Times New Roman" panose="02020603050405020304" pitchFamily="18" charset="0"/>
            </a:endParaRPr>
          </a:p>
          <a:p>
            <a:pPr marL="0" indent="0">
              <a:buNone/>
            </a:pPr>
            <a:r>
              <a:rPr lang="nl-NL" sz="2400" dirty="0">
                <a:effectLst/>
                <a:latin typeface="Arial" panose="020B0604020202020204" pitchFamily="34" charset="0"/>
                <a:ea typeface="Times New Roman" panose="02020603050405020304" pitchFamily="18" charset="0"/>
              </a:rPr>
              <a:t>Oefen met: </a:t>
            </a:r>
            <a:r>
              <a:rPr lang="nl-NL" sz="2400" dirty="0" err="1">
                <a:effectLst/>
                <a:latin typeface="Arial" panose="020B0604020202020204" pitchFamily="34" charset="0"/>
                <a:ea typeface="Times New Roman" panose="02020603050405020304" pitchFamily="18" charset="0"/>
              </a:rPr>
              <a:t>edge</a:t>
            </a:r>
            <a:r>
              <a:rPr lang="nl-NL" sz="2400" dirty="0">
                <a:effectLst/>
                <a:latin typeface="Arial" panose="020B0604020202020204" pitchFamily="34" charset="0"/>
                <a:ea typeface="Times New Roman" panose="02020603050405020304" pitchFamily="18" charset="0"/>
              </a:rPr>
              <a:t>, </a:t>
            </a:r>
            <a:r>
              <a:rPr lang="nl-NL" sz="2400" dirty="0" err="1">
                <a:effectLst/>
                <a:latin typeface="Arial" panose="020B0604020202020204" pitchFamily="34" charset="0"/>
                <a:ea typeface="Times New Roman" panose="02020603050405020304" pitchFamily="18" charset="0"/>
              </a:rPr>
              <a:t>damage</a:t>
            </a:r>
            <a:r>
              <a:rPr lang="nl-NL" sz="2400" dirty="0">
                <a:effectLst/>
                <a:latin typeface="Arial" panose="020B0604020202020204" pitchFamily="34" charset="0"/>
                <a:ea typeface="Times New Roman" panose="02020603050405020304" pitchFamily="18" charset="0"/>
              </a:rPr>
              <a:t>, fridge, George </a:t>
            </a:r>
            <a:endParaRPr lang="nl-NL" sz="2400" dirty="0">
              <a:effectLst/>
              <a:latin typeface="Times New Roman" panose="02020603050405020304" pitchFamily="18" charset="0"/>
              <a:ea typeface="Times New Roman" panose="02020603050405020304" pitchFamily="18" charset="0"/>
            </a:endParaRPr>
          </a:p>
          <a:p>
            <a:pPr marL="0" indent="0">
              <a:buNone/>
            </a:pPr>
            <a:endParaRPr lang="nl-NL" sz="2000" dirty="0">
              <a:effectLst/>
              <a:latin typeface="Times New Roman" panose="02020603050405020304" pitchFamily="18" charset="0"/>
              <a:ea typeface="Times New Roman" panose="02020603050405020304" pitchFamily="18" charset="0"/>
            </a:endParaRPr>
          </a:p>
          <a:p>
            <a:pPr marL="0" indent="0">
              <a:buNone/>
            </a:pPr>
            <a:endParaRPr lang="nl-NL" dirty="0"/>
          </a:p>
        </p:txBody>
      </p:sp>
      <p:sp>
        <p:nvSpPr>
          <p:cNvPr id="4" name="Tijdelijke aanduiding voor tekst 3">
            <a:extLst>
              <a:ext uri="{FF2B5EF4-FFF2-40B4-BE49-F238E27FC236}">
                <a16:creationId xmlns:a16="http://schemas.microsoft.com/office/drawing/2014/main" id="{722C71A8-AA6F-DC95-3B82-355E3A1BF30B}"/>
              </a:ext>
            </a:extLst>
          </p:cNvPr>
          <p:cNvSpPr>
            <a:spLocks noGrp="1"/>
          </p:cNvSpPr>
          <p:nvPr>
            <p:ph type="body" sz="half" idx="2"/>
          </p:nvPr>
        </p:nvSpPr>
        <p:spPr/>
        <p:txBody>
          <a:bodyPr>
            <a:normAutofit/>
          </a:bodyPr>
          <a:lstStyle/>
          <a:p>
            <a:r>
              <a:rPr lang="nl-NL" sz="7200" b="1" dirty="0">
                <a:effectLst/>
                <a:latin typeface="Arial" panose="020B0604020202020204" pitchFamily="34" charset="0"/>
                <a:ea typeface="Times New Roman" panose="02020603050405020304" pitchFamily="18" charset="0"/>
              </a:rPr>
              <a:t>/</a:t>
            </a:r>
            <a:r>
              <a:rPr lang="nl-NL" sz="7200" b="1" dirty="0" err="1">
                <a:effectLst/>
                <a:latin typeface="Arial" panose="020B0604020202020204" pitchFamily="34" charset="0"/>
                <a:ea typeface="Times New Roman" panose="02020603050405020304" pitchFamily="18" charset="0"/>
              </a:rPr>
              <a:t>dzj</a:t>
            </a:r>
            <a:r>
              <a:rPr lang="nl-NL" sz="7200" b="1" dirty="0">
                <a:effectLst/>
                <a:latin typeface="Arial" panose="020B0604020202020204" pitchFamily="34" charset="0"/>
                <a:ea typeface="Times New Roman" panose="02020603050405020304" pitchFamily="18" charset="0"/>
              </a:rPr>
              <a:t>/</a:t>
            </a:r>
            <a:endParaRPr lang="nl-NL" sz="7100" dirty="0">
              <a:effectLst/>
              <a:latin typeface="Times New Roman" panose="02020603050405020304" pitchFamily="18" charset="0"/>
              <a:ea typeface="Times New Roman" panose="02020603050405020304" pitchFamily="18" charset="0"/>
            </a:endParaRPr>
          </a:p>
          <a:p>
            <a:r>
              <a:rPr lang="nl-NL" sz="6600" i="0" dirty="0">
                <a:solidFill>
                  <a:schemeClr val="tx1"/>
                </a:solidFill>
                <a:effectLst/>
                <a:latin typeface="proxima-nova"/>
              </a:rPr>
              <a:t> </a:t>
            </a:r>
          </a:p>
          <a:p>
            <a:endParaRPr lang="nl-NL" sz="6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8155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7D0B50-2419-D0D6-186A-31041652194D}"/>
              </a:ext>
            </a:extLst>
          </p:cNvPr>
          <p:cNvSpPr>
            <a:spLocks noGrp="1"/>
          </p:cNvSpPr>
          <p:nvPr>
            <p:ph type="title"/>
          </p:nvPr>
        </p:nvSpPr>
        <p:spPr/>
        <p:txBody>
          <a:bodyPr/>
          <a:lstStyle/>
          <a:p>
            <a:r>
              <a:rPr lang="nl-NL" b="1" dirty="0"/>
              <a:t>Intonatie</a:t>
            </a:r>
          </a:p>
        </p:txBody>
      </p:sp>
      <p:sp>
        <p:nvSpPr>
          <p:cNvPr id="3" name="Tijdelijke aanduiding voor inhoud 2">
            <a:extLst>
              <a:ext uri="{FF2B5EF4-FFF2-40B4-BE49-F238E27FC236}">
                <a16:creationId xmlns:a16="http://schemas.microsoft.com/office/drawing/2014/main" id="{71A96CDB-2B8E-6322-6C99-CFBB331237E2}"/>
              </a:ext>
            </a:extLst>
          </p:cNvPr>
          <p:cNvSpPr>
            <a:spLocks noGrp="1"/>
          </p:cNvSpPr>
          <p:nvPr>
            <p:ph idx="1"/>
          </p:nvPr>
        </p:nvSpPr>
        <p:spPr/>
        <p:txBody>
          <a:bodyPr/>
          <a:lstStyle/>
          <a:p>
            <a:r>
              <a:rPr lang="nl-NL" sz="2400" dirty="0">
                <a:effectLst/>
                <a:latin typeface="Arial" panose="020B0604020202020204" pitchFamily="34" charset="0"/>
                <a:ea typeface="Times New Roman" panose="02020603050405020304" pitchFamily="18" charset="0"/>
              </a:rPr>
              <a:t>Wat betreft intonatie variëren Engelsen meer dan Nederlanders; ze hebben een groter bereik (zeker vrouwen!). Vergeleken met het Engels is de Nederlandse intonatie wat mat of saai. Door voor je gevoel nogal te overdrijven bij het uiten van verbazing of blijdschap klink je dan ook ‘Engelser’. </a:t>
            </a:r>
            <a:endParaRPr lang="nl-NL" sz="2400" dirty="0">
              <a:effectLst/>
              <a:latin typeface="Times New Roman" panose="02020603050405020304" pitchFamily="18" charset="0"/>
              <a:ea typeface="Times New Roman" panose="02020603050405020304" pitchFamily="18" charset="0"/>
            </a:endParaRPr>
          </a:p>
          <a:p>
            <a:pPr marL="0" indent="0">
              <a:buNone/>
            </a:pPr>
            <a:r>
              <a:rPr lang="nl-NL" sz="2000" dirty="0">
                <a:effectLst/>
                <a:latin typeface="Arial" panose="020B0604020202020204" pitchFamily="34" charset="0"/>
                <a:ea typeface="Times New Roman" panose="02020603050405020304" pitchFamily="18" charset="0"/>
              </a:rPr>
              <a:t> </a:t>
            </a:r>
            <a:endParaRPr lang="nl-NL" sz="2000" dirty="0">
              <a:effectLst/>
              <a:latin typeface="Times New Roman" panose="02020603050405020304" pitchFamily="18" charset="0"/>
              <a:ea typeface="Times New Roman" panose="02020603050405020304" pitchFamily="18" charset="0"/>
            </a:endParaRPr>
          </a:p>
          <a:p>
            <a:pPr marL="0" indent="0">
              <a:buNone/>
            </a:pPr>
            <a:endParaRPr lang="nl-NL" dirty="0"/>
          </a:p>
        </p:txBody>
      </p:sp>
    </p:spTree>
    <p:extLst>
      <p:ext uri="{BB962C8B-B14F-4D97-AF65-F5344CB8AC3E}">
        <p14:creationId xmlns:p14="http://schemas.microsoft.com/office/powerpoint/2010/main" val="2242134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5B86CC-0218-3F1A-2034-0E0A73873580}"/>
              </a:ext>
            </a:extLst>
          </p:cNvPr>
          <p:cNvSpPr>
            <a:spLocks noGrp="1"/>
          </p:cNvSpPr>
          <p:nvPr>
            <p:ph type="title"/>
          </p:nvPr>
        </p:nvSpPr>
        <p:spPr/>
        <p:txBody>
          <a:bodyPr/>
          <a:lstStyle/>
          <a:p>
            <a:r>
              <a:rPr lang="nl-NL" dirty="0"/>
              <a:t>Hoe spreek je deze woorden uit?</a:t>
            </a:r>
            <a:br>
              <a:rPr lang="nl-NL" dirty="0"/>
            </a:br>
            <a:r>
              <a:rPr lang="nl-NL" dirty="0"/>
              <a:t>Zoek op in je woordenboek</a:t>
            </a:r>
          </a:p>
        </p:txBody>
      </p:sp>
      <p:sp>
        <p:nvSpPr>
          <p:cNvPr id="3" name="Tijdelijke aanduiding voor inhoud 2">
            <a:extLst>
              <a:ext uri="{FF2B5EF4-FFF2-40B4-BE49-F238E27FC236}">
                <a16:creationId xmlns:a16="http://schemas.microsoft.com/office/drawing/2014/main" id="{6B9FB862-FA50-B365-2544-4503C131BCBB}"/>
              </a:ext>
            </a:extLst>
          </p:cNvPr>
          <p:cNvSpPr>
            <a:spLocks noGrp="1"/>
          </p:cNvSpPr>
          <p:nvPr>
            <p:ph idx="1"/>
          </p:nvPr>
        </p:nvSpPr>
        <p:spPr>
          <a:xfrm>
            <a:off x="1371600" y="2286000"/>
            <a:ext cx="9601200" cy="4064000"/>
          </a:xfrm>
        </p:spPr>
        <p:txBody>
          <a:bodyPr>
            <a:normAutofit/>
          </a:bodyPr>
          <a:lstStyle/>
          <a:p>
            <a:r>
              <a:rPr lang="nl-NL" sz="2400" dirty="0" err="1">
                <a:latin typeface="Arial" panose="020B0604020202020204" pitchFamily="34" charset="0"/>
                <a:cs typeface="Arial" panose="020B0604020202020204" pitchFamily="34" charset="0"/>
              </a:rPr>
              <a:t>Develop</a:t>
            </a:r>
            <a:endParaRPr lang="nl-NL" sz="2400" dirty="0">
              <a:latin typeface="Arial" panose="020B0604020202020204" pitchFamily="34" charset="0"/>
              <a:cs typeface="Arial" panose="020B0604020202020204" pitchFamily="34" charset="0"/>
            </a:endParaRPr>
          </a:p>
          <a:p>
            <a:pPr marL="0" lvl="0" indent="0">
              <a:buNone/>
            </a:pPr>
            <a:r>
              <a:rPr lang="nl-NL" sz="2400" dirty="0">
                <a:latin typeface="Arial" panose="020B0604020202020204" pitchFamily="34" charset="0"/>
                <a:cs typeface="Arial" panose="020B0604020202020204" pitchFamily="34" charset="0"/>
              </a:rPr>
              <a:t>[</a:t>
            </a:r>
            <a:r>
              <a:rPr lang="nl-NL" sz="2400" dirty="0" err="1">
                <a:latin typeface="Arial" panose="020B0604020202020204" pitchFamily="34" charset="0"/>
                <a:cs typeface="Arial" panose="020B0604020202020204" pitchFamily="34" charset="0"/>
              </a:rPr>
              <a:t>div</a:t>
            </a:r>
            <a:r>
              <a:rPr lang="nl-NL" sz="2400" u="sng" dirty="0" err="1">
                <a:latin typeface="Arial" panose="020B0604020202020204" pitchFamily="34" charset="0"/>
                <a:cs typeface="Arial" panose="020B0604020202020204" pitchFamily="34" charset="0"/>
              </a:rPr>
              <a:t>e</a:t>
            </a:r>
            <a:r>
              <a:rPr lang="nl-NL" sz="2400" dirty="0" err="1">
                <a:latin typeface="Arial" panose="020B0604020202020204" pitchFamily="34" charset="0"/>
                <a:cs typeface="Arial" panose="020B0604020202020204" pitchFamily="34" charset="0"/>
              </a:rPr>
              <a:t>ll</a:t>
            </a:r>
            <a:r>
              <a:rPr lang="nl-NL" sz="2400" dirty="0" err="1">
                <a:solidFill>
                  <a:srgbClr val="4D5156"/>
                </a:solidFill>
                <a:latin typeface="Arial" panose="020B0604020202020204" pitchFamily="34" charset="0"/>
                <a:cs typeface="Arial" panose="020B0604020202020204" pitchFamily="34" charset="0"/>
              </a:rPr>
              <a:t>əp</a:t>
            </a:r>
            <a:r>
              <a:rPr lang="nl-NL" sz="2400" dirty="0">
                <a:solidFill>
                  <a:srgbClr val="4D5156"/>
                </a:solidFill>
                <a:latin typeface="Arial" panose="020B0604020202020204" pitchFamily="34" charset="0"/>
                <a:cs typeface="Arial" panose="020B0604020202020204" pitchFamily="34" charset="0"/>
              </a:rPr>
              <a:t>]</a:t>
            </a:r>
            <a:endParaRPr lang="nl-NL" sz="2400" dirty="0">
              <a:solidFill>
                <a:srgbClr val="1A2E40"/>
              </a:solidFill>
              <a:latin typeface="Arial" panose="020B0604020202020204" pitchFamily="34" charset="0"/>
              <a:cs typeface="Arial" panose="020B0604020202020204" pitchFamily="34" charset="0"/>
            </a:endParaRPr>
          </a:p>
          <a:p>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Rebel (</a:t>
            </a:r>
            <a:r>
              <a:rPr lang="nl-NL" sz="2400" dirty="0" err="1">
                <a:latin typeface="Arial" panose="020B0604020202020204" pitchFamily="34" charset="0"/>
                <a:cs typeface="Arial" panose="020B0604020202020204" pitchFamily="34" charset="0"/>
              </a:rPr>
              <a:t>zelfst.nw</a:t>
            </a:r>
            <a:r>
              <a:rPr lang="nl-NL" sz="2400" dirty="0">
                <a:latin typeface="Arial" panose="020B0604020202020204" pitchFamily="34" charset="0"/>
                <a:cs typeface="Arial" panose="020B0604020202020204" pitchFamily="34" charset="0"/>
              </a:rPr>
              <a:t>) en rebel (</a:t>
            </a:r>
            <a:r>
              <a:rPr lang="nl-NL" sz="2400" dirty="0" err="1">
                <a:latin typeface="Arial" panose="020B0604020202020204" pitchFamily="34" charset="0"/>
                <a:cs typeface="Arial" panose="020B0604020202020204" pitchFamily="34" charset="0"/>
              </a:rPr>
              <a:t>ww</a:t>
            </a:r>
            <a:r>
              <a:rPr lang="nl-NL" sz="2400" dirty="0">
                <a:latin typeface="Arial" panose="020B0604020202020204" pitchFamily="34" charset="0"/>
                <a:cs typeface="Arial" panose="020B0604020202020204" pitchFamily="34" charset="0"/>
              </a:rPr>
              <a:t>)</a:t>
            </a:r>
          </a:p>
          <a:p>
            <a:pPr marL="0" indent="0">
              <a:buNone/>
            </a:pPr>
            <a:r>
              <a:rPr lang="nl-NL" sz="2400" dirty="0">
                <a:latin typeface="Arial" panose="020B0604020202020204" pitchFamily="34" charset="0"/>
                <a:cs typeface="Arial" panose="020B0604020202020204" pitchFamily="34" charset="0"/>
              </a:rPr>
              <a:t>[</a:t>
            </a:r>
            <a:r>
              <a:rPr lang="nl-NL" sz="2400" dirty="0" err="1">
                <a:latin typeface="Arial" panose="020B0604020202020204" pitchFamily="34" charset="0"/>
                <a:cs typeface="Arial" panose="020B0604020202020204" pitchFamily="34" charset="0"/>
              </a:rPr>
              <a:t>r</a:t>
            </a:r>
            <a:r>
              <a:rPr lang="nl-NL" sz="2400" u="sng" dirty="0" err="1">
                <a:latin typeface="Arial" panose="020B0604020202020204" pitchFamily="34" charset="0"/>
                <a:cs typeface="Arial" panose="020B0604020202020204" pitchFamily="34" charset="0"/>
              </a:rPr>
              <a:t>e</a:t>
            </a:r>
            <a:r>
              <a:rPr lang="nl-NL" sz="2400" dirty="0" err="1">
                <a:latin typeface="Arial" panose="020B0604020202020204" pitchFamily="34" charset="0"/>
                <a:cs typeface="Arial" panose="020B0604020202020204" pitchFamily="34" charset="0"/>
              </a:rPr>
              <a:t>bl</a:t>
            </a:r>
            <a:r>
              <a:rPr lang="nl-NL" sz="2400" dirty="0">
                <a:latin typeface="Arial" panose="020B0604020202020204" pitchFamily="34" charset="0"/>
                <a:cs typeface="Arial" panose="020B0604020202020204" pitchFamily="34" charset="0"/>
              </a:rPr>
              <a:t>] en [ribb</a:t>
            </a:r>
            <a:r>
              <a:rPr lang="nl-NL" sz="2400" u="sng" dirty="0">
                <a:latin typeface="Arial" panose="020B0604020202020204" pitchFamily="34" charset="0"/>
                <a:cs typeface="Arial" panose="020B0604020202020204" pitchFamily="34" charset="0"/>
              </a:rPr>
              <a:t>e</a:t>
            </a:r>
            <a:r>
              <a:rPr lang="nl-NL" sz="2400" dirty="0">
                <a:latin typeface="Arial" panose="020B0604020202020204" pitchFamily="34" charset="0"/>
                <a:cs typeface="Arial" panose="020B0604020202020204" pitchFamily="34" charset="0"/>
              </a:rPr>
              <a:t>l]</a:t>
            </a:r>
          </a:p>
          <a:p>
            <a:pPr marL="0" indent="0">
              <a:buNone/>
            </a:pPr>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Association</a:t>
            </a:r>
          </a:p>
          <a:p>
            <a:pPr marL="0" lvl="0" indent="0">
              <a:buNone/>
            </a:pPr>
            <a:r>
              <a:rPr lang="nl-NL" sz="2400" dirty="0">
                <a:latin typeface="Arial" panose="020B0604020202020204" pitchFamily="34" charset="0"/>
                <a:cs typeface="Arial" panose="020B0604020202020204" pitchFamily="34" charset="0"/>
              </a:rPr>
              <a:t>[</a:t>
            </a:r>
            <a:r>
              <a:rPr lang="nl-NL" sz="2400" dirty="0" err="1">
                <a:solidFill>
                  <a:srgbClr val="4D5156"/>
                </a:solidFill>
                <a:latin typeface="Arial" panose="020B0604020202020204" pitchFamily="34" charset="0"/>
                <a:cs typeface="Arial" panose="020B0604020202020204" pitchFamily="34" charset="0"/>
              </a:rPr>
              <a:t>əs</a:t>
            </a:r>
            <a:r>
              <a:rPr lang="nl-NL" sz="2400" u="sng" dirty="0" err="1">
                <a:solidFill>
                  <a:srgbClr val="4D5156"/>
                </a:solidFill>
                <a:latin typeface="Arial" panose="020B0604020202020204" pitchFamily="34" charset="0"/>
                <a:cs typeface="Arial" panose="020B0604020202020204" pitchFamily="34" charset="0"/>
              </a:rPr>
              <a:t>oo</a:t>
            </a:r>
            <a:r>
              <a:rPr lang="nl-NL" sz="2400" dirty="0" err="1">
                <a:solidFill>
                  <a:srgbClr val="4D5156"/>
                </a:solidFill>
                <a:latin typeface="Arial" panose="020B0604020202020204" pitchFamily="34" charset="0"/>
                <a:cs typeface="Arial" panose="020B0604020202020204" pitchFamily="34" charset="0"/>
              </a:rPr>
              <a:t>sjie-</a:t>
            </a:r>
            <a:r>
              <a:rPr lang="nl-NL" sz="2400" u="sng" dirty="0" err="1">
                <a:solidFill>
                  <a:srgbClr val="4D5156"/>
                </a:solidFill>
                <a:latin typeface="Arial" panose="020B0604020202020204" pitchFamily="34" charset="0"/>
                <a:cs typeface="Arial" panose="020B0604020202020204" pitchFamily="34" charset="0"/>
              </a:rPr>
              <a:t>ee</a:t>
            </a:r>
            <a:r>
              <a:rPr lang="nl-NL" sz="2400" dirty="0" err="1">
                <a:solidFill>
                  <a:srgbClr val="4D5156"/>
                </a:solidFill>
                <a:latin typeface="Arial" panose="020B0604020202020204" pitchFamily="34" charset="0"/>
                <a:cs typeface="Arial" panose="020B0604020202020204" pitchFamily="34" charset="0"/>
              </a:rPr>
              <a:t>sjn</a:t>
            </a:r>
            <a:r>
              <a:rPr lang="nl-NL" sz="2400" dirty="0">
                <a:solidFill>
                  <a:srgbClr val="4D5156"/>
                </a:solidFill>
                <a:latin typeface="Arial" panose="020B0604020202020204" pitchFamily="34" charset="0"/>
                <a:cs typeface="Arial" panose="020B0604020202020204" pitchFamily="34" charset="0"/>
              </a:rPr>
              <a:t>]</a:t>
            </a:r>
            <a:endParaRPr lang="nl-NL" sz="2400" dirty="0">
              <a:solidFill>
                <a:srgbClr val="1A2E40"/>
              </a:solidFill>
              <a:latin typeface="Arial" panose="020B0604020202020204" pitchFamily="34" charset="0"/>
              <a:cs typeface="Arial" panose="020B0604020202020204" pitchFamily="34" charset="0"/>
            </a:endParaRPr>
          </a:p>
          <a:p>
            <a:pPr marL="0" indent="0">
              <a:buNone/>
            </a:pPr>
            <a:endParaRPr lang="nl-NL" dirty="0"/>
          </a:p>
          <a:p>
            <a:pPr marL="0" indent="0">
              <a:buNone/>
            </a:pPr>
            <a:endParaRPr lang="nl-NL" dirty="0"/>
          </a:p>
          <a:p>
            <a:endParaRPr lang="nl-NL" dirty="0"/>
          </a:p>
          <a:p>
            <a:endParaRPr lang="nl-NL" dirty="0"/>
          </a:p>
          <a:p>
            <a:pPr marL="0" indent="0">
              <a:buNone/>
            </a:pPr>
            <a:endParaRPr lang="nl-NL" dirty="0"/>
          </a:p>
        </p:txBody>
      </p:sp>
    </p:spTree>
    <p:extLst>
      <p:ext uri="{BB962C8B-B14F-4D97-AF65-F5344CB8AC3E}">
        <p14:creationId xmlns:p14="http://schemas.microsoft.com/office/powerpoint/2010/main" val="372795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E7C07-DAA6-3FEB-B18D-5E33FAE06B28}"/>
              </a:ext>
            </a:extLst>
          </p:cNvPr>
          <p:cNvSpPr>
            <a:spLocks noGrp="1"/>
          </p:cNvSpPr>
          <p:nvPr>
            <p:ph type="title"/>
          </p:nvPr>
        </p:nvSpPr>
        <p:spPr/>
        <p:txBody>
          <a:bodyPr/>
          <a:lstStyle/>
          <a:p>
            <a:r>
              <a:rPr lang="nl-NL" dirty="0" err="1"/>
              <a:t>Let’s</a:t>
            </a:r>
            <a:r>
              <a:rPr lang="nl-NL" dirty="0"/>
              <a:t> </a:t>
            </a:r>
            <a:r>
              <a:rPr lang="nl-NL" dirty="0" err="1"/>
              <a:t>practise</a:t>
            </a:r>
            <a:r>
              <a:rPr lang="nl-NL" dirty="0"/>
              <a:t> </a:t>
            </a:r>
            <a:r>
              <a:rPr lang="nl-NL" dirty="0" err="1"/>
              <a:t>what</a:t>
            </a:r>
            <a:r>
              <a:rPr lang="nl-NL" dirty="0"/>
              <a:t> we have </a:t>
            </a:r>
            <a:r>
              <a:rPr lang="nl-NL" dirty="0" err="1"/>
              <a:t>seen</a:t>
            </a:r>
            <a:r>
              <a:rPr lang="nl-NL" dirty="0"/>
              <a:t> </a:t>
            </a:r>
            <a:r>
              <a:rPr lang="nl-NL" dirty="0" err="1"/>
              <a:t>so</a:t>
            </a:r>
            <a:r>
              <a:rPr lang="nl-NL" dirty="0"/>
              <a:t> far…</a:t>
            </a:r>
          </a:p>
        </p:txBody>
      </p:sp>
      <p:sp>
        <p:nvSpPr>
          <p:cNvPr id="3" name="Tijdelijke aanduiding voor inhoud 2">
            <a:extLst>
              <a:ext uri="{FF2B5EF4-FFF2-40B4-BE49-F238E27FC236}">
                <a16:creationId xmlns:a16="http://schemas.microsoft.com/office/drawing/2014/main" id="{7BE5C925-C0C4-BFDD-809E-F1BB6CED6309}"/>
              </a:ext>
            </a:extLst>
          </p:cNvPr>
          <p:cNvSpPr>
            <a:spLocks noGrp="1"/>
          </p:cNvSpPr>
          <p:nvPr>
            <p:ph idx="1"/>
          </p:nvPr>
        </p:nvSpPr>
        <p:spPr>
          <a:xfrm>
            <a:off x="1371600" y="2286000"/>
            <a:ext cx="9601200" cy="4419600"/>
          </a:xfrm>
        </p:spPr>
        <p:txBody>
          <a:bodyPr>
            <a:normAutofit/>
          </a:bodyPr>
          <a:lstStyle/>
          <a:p>
            <a:pPr marL="0" indent="0">
              <a:buNone/>
            </a:pPr>
            <a:r>
              <a:rPr lang="nl-NL" sz="2400" dirty="0">
                <a:latin typeface="Arial" panose="020B0604020202020204" pitchFamily="34" charset="0"/>
                <a:cs typeface="Arial" panose="020B0604020202020204" pitchFamily="34" charset="0"/>
              </a:rPr>
              <a:t>Go back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your</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books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tekst on page 94/95.</a:t>
            </a:r>
          </a:p>
          <a:p>
            <a:pPr marL="0" indent="0">
              <a:buNone/>
            </a:pPr>
            <a:r>
              <a:rPr lang="nl-NL" sz="2400" dirty="0" err="1">
                <a:latin typeface="Arial" panose="020B0604020202020204" pitchFamily="34" charset="0"/>
                <a:cs typeface="Arial" panose="020B0604020202020204" pitchFamily="34" charset="0"/>
              </a:rPr>
              <a:t>Practise</a:t>
            </a:r>
            <a:r>
              <a:rPr lang="nl-NL" sz="2400" dirty="0">
                <a:latin typeface="Arial" panose="020B0604020202020204" pitchFamily="34" charset="0"/>
                <a:cs typeface="Arial" panose="020B0604020202020204" pitchFamily="34" charset="0"/>
              </a:rPr>
              <a:t> reading out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not</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too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loud</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while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paying</a:t>
            </a:r>
            <a:r>
              <a:rPr lang="nl-NL" sz="2400" dirty="0">
                <a:latin typeface="Arial" panose="020B0604020202020204" pitchFamily="34" charset="0"/>
                <a:cs typeface="Arial" panose="020B0604020202020204" pitchFamily="34" charset="0"/>
              </a:rPr>
              <a:t> special attention </a:t>
            </a:r>
            <a:r>
              <a:rPr lang="nl-NL" sz="2400" dirty="0" err="1">
                <a:latin typeface="Arial" panose="020B0604020202020204" pitchFamily="34" charset="0"/>
                <a:cs typeface="Arial" panose="020B0604020202020204" pitchFamily="34" charset="0"/>
              </a:rPr>
              <a:t>to</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following</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words</a:t>
            </a:r>
            <a:r>
              <a:rPr lang="nl-NL" sz="2400" dirty="0">
                <a:latin typeface="Arial" panose="020B0604020202020204" pitchFamily="34" charset="0"/>
                <a:cs typeface="Arial" panose="020B0604020202020204" pitchFamily="34" charset="0"/>
              </a:rPr>
              <a:t>:</a:t>
            </a:r>
          </a:p>
          <a:p>
            <a:pPr marL="0" indent="0">
              <a:buNone/>
            </a:pPr>
            <a:endParaRPr lang="nl-NL" sz="2400" dirty="0">
              <a:latin typeface="Arial" panose="020B0604020202020204" pitchFamily="34" charset="0"/>
              <a:cs typeface="Arial" panose="020B0604020202020204" pitchFamily="34" charset="0"/>
            </a:endParaRPr>
          </a:p>
          <a:p>
            <a:pPr marL="0" indent="0">
              <a:buNone/>
            </a:pP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4		</a:t>
            </a: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5			</a:t>
            </a:r>
            <a:r>
              <a:rPr lang="nl-NL" sz="2400" b="1" dirty="0" err="1">
                <a:latin typeface="Arial" panose="020B0604020202020204" pitchFamily="34" charset="0"/>
                <a:cs typeface="Arial" panose="020B0604020202020204" pitchFamily="34" charset="0"/>
              </a:rPr>
              <a:t>paragraph</a:t>
            </a:r>
            <a:r>
              <a:rPr lang="nl-NL" sz="2400" b="1" dirty="0">
                <a:latin typeface="Arial" panose="020B0604020202020204" pitchFamily="34" charset="0"/>
                <a:cs typeface="Arial" panose="020B0604020202020204" pitchFamily="34" charset="0"/>
              </a:rPr>
              <a:t> 3</a:t>
            </a:r>
          </a:p>
          <a:p>
            <a:r>
              <a:rPr lang="nl-NL" sz="2400" dirty="0">
                <a:latin typeface="Arial" panose="020B0604020202020204" pitchFamily="34" charset="0"/>
                <a:cs typeface="Arial" panose="020B0604020202020204" pitchFamily="34" charset="0"/>
              </a:rPr>
              <a:t>cover		pull				</a:t>
            </a:r>
            <a:r>
              <a:rPr lang="nl-NL" sz="2400" dirty="0" err="1">
                <a:latin typeface="Arial" panose="020B0604020202020204" pitchFamily="34" charset="0"/>
                <a:cs typeface="Arial" panose="020B0604020202020204" pitchFamily="34" charset="0"/>
              </a:rPr>
              <a:t>entirely</a:t>
            </a:r>
            <a:endParaRPr lang="nl-NL" sz="2400" dirty="0">
              <a:latin typeface="Arial" panose="020B0604020202020204" pitchFamily="34" charset="0"/>
              <a:cs typeface="Arial" panose="020B0604020202020204" pitchFamily="34" charset="0"/>
            </a:endParaRPr>
          </a:p>
          <a:p>
            <a:r>
              <a:rPr lang="nl-NL" sz="2400" dirty="0" err="1">
                <a:latin typeface="Arial" panose="020B0604020202020204" pitchFamily="34" charset="0"/>
                <a:cs typeface="Arial" panose="020B0604020202020204" pitchFamily="34" charset="0"/>
              </a:rPr>
              <a:t>were</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all</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choose</a:t>
            </a:r>
            <a:r>
              <a:rPr lang="nl-NL" sz="2400" dirty="0">
                <a:latin typeface="Arial" panose="020B0604020202020204" pitchFamily="34" charset="0"/>
                <a:cs typeface="Arial" panose="020B0604020202020204" pitchFamily="34" charset="0"/>
              </a:rPr>
              <a:t>			post-</a:t>
            </a:r>
            <a:r>
              <a:rPr lang="nl-NL" sz="2400" dirty="0" err="1">
                <a:latin typeface="Arial" panose="020B0604020202020204" pitchFamily="34" charset="0"/>
                <a:cs typeface="Arial" panose="020B0604020202020204" pitchFamily="34" charset="0"/>
              </a:rPr>
              <a:t>modeling</a:t>
            </a:r>
            <a:endParaRPr lang="nl-NL" sz="2400" dirty="0">
              <a:latin typeface="Arial" panose="020B0604020202020204" pitchFamily="34" charset="0"/>
              <a:cs typeface="Arial" panose="020B0604020202020204" pitchFamily="34" charset="0"/>
            </a:endParaRPr>
          </a:p>
          <a:p>
            <a:r>
              <a:rPr lang="nl-NL" sz="2400" dirty="0" err="1">
                <a:latin typeface="Arial" panose="020B0604020202020204" pitchFamily="34" charset="0"/>
                <a:cs typeface="Arial" panose="020B0604020202020204" pitchFamily="34" charset="0"/>
              </a:rPr>
              <a:t>fact</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parents</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There</a:t>
            </a:r>
            <a:r>
              <a:rPr lang="nl-NL" sz="2400" dirty="0">
                <a:latin typeface="Arial" panose="020B0604020202020204" pitchFamily="34" charset="0"/>
                <a:cs typeface="Arial" panose="020B0604020202020204" pitchFamily="34" charset="0"/>
              </a:rPr>
              <a:t> are</a:t>
            </a:r>
          </a:p>
          <a:p>
            <a:r>
              <a:rPr lang="nl-NL" sz="2400" dirty="0">
                <a:latin typeface="Arial" panose="020B0604020202020204" pitchFamily="34" charset="0"/>
                <a:cs typeface="Arial" panose="020B0604020202020204" pitchFamily="34" charset="0"/>
              </a:rPr>
              <a:t>13-year-old	</a:t>
            </a:r>
            <a:r>
              <a:rPr lang="nl-NL" sz="2400" dirty="0" err="1">
                <a:latin typeface="Arial" panose="020B0604020202020204" pitchFamily="34" charset="0"/>
                <a:cs typeface="Arial" panose="020B0604020202020204" pitchFamily="34" charset="0"/>
              </a:rPr>
              <a:t>consciously</a:t>
            </a:r>
            <a:r>
              <a:rPr lang="nl-NL" sz="2400" dirty="0">
                <a:latin typeface="Arial" panose="020B0604020202020204" pitchFamily="34" charset="0"/>
                <a:cs typeface="Arial" panose="020B0604020202020204" pitchFamily="34" charset="0"/>
              </a:rPr>
              <a:t>			</a:t>
            </a:r>
            <a:r>
              <a:rPr lang="nl-NL" sz="2400" dirty="0" err="1">
                <a:latin typeface="Arial" panose="020B0604020202020204" pitchFamily="34" charset="0"/>
                <a:cs typeface="Arial" panose="020B0604020202020204" pitchFamily="34" charset="0"/>
              </a:rPr>
              <a:t>education</a:t>
            </a:r>
            <a:endParaRPr lang="nl-NL" sz="2400" dirty="0">
              <a:latin typeface="Arial" panose="020B0604020202020204" pitchFamily="34" charset="0"/>
              <a:cs typeface="Arial" panose="020B0604020202020204" pitchFamily="34" charset="0"/>
            </a:endParaRPr>
          </a:p>
          <a:p>
            <a:pPr marL="0" indent="0">
              <a:buNone/>
            </a:pPr>
            <a:endParaRPr lang="nl-NL" dirty="0"/>
          </a:p>
          <a:p>
            <a:pPr marL="0" indent="0">
              <a:buNone/>
            </a:pPr>
            <a:endParaRPr lang="nl-NL" dirty="0"/>
          </a:p>
        </p:txBody>
      </p:sp>
    </p:spTree>
    <p:extLst>
      <p:ext uri="{BB962C8B-B14F-4D97-AF65-F5344CB8AC3E}">
        <p14:creationId xmlns:p14="http://schemas.microsoft.com/office/powerpoint/2010/main" val="10125092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E7C07-DAA6-3FEB-B18D-5E33FAE06B28}"/>
              </a:ext>
            </a:extLst>
          </p:cNvPr>
          <p:cNvSpPr>
            <a:spLocks noGrp="1"/>
          </p:cNvSpPr>
          <p:nvPr>
            <p:ph type="title"/>
          </p:nvPr>
        </p:nvSpPr>
        <p:spPr/>
        <p:txBody>
          <a:bodyPr/>
          <a:lstStyle/>
          <a:p>
            <a:r>
              <a:rPr lang="nl-NL" dirty="0"/>
              <a:t>I </a:t>
            </a:r>
            <a:r>
              <a:rPr lang="nl-NL" dirty="0" err="1"/>
              <a:t>beg</a:t>
            </a:r>
            <a:r>
              <a:rPr lang="nl-NL" dirty="0"/>
              <a:t> </a:t>
            </a:r>
            <a:r>
              <a:rPr lang="nl-NL" dirty="0" err="1"/>
              <a:t>your</a:t>
            </a:r>
            <a:r>
              <a:rPr lang="nl-NL" dirty="0"/>
              <a:t> pardon?</a:t>
            </a:r>
          </a:p>
        </p:txBody>
      </p:sp>
      <p:sp>
        <p:nvSpPr>
          <p:cNvPr id="3" name="Tijdelijke aanduiding voor inhoud 2">
            <a:extLst>
              <a:ext uri="{FF2B5EF4-FFF2-40B4-BE49-F238E27FC236}">
                <a16:creationId xmlns:a16="http://schemas.microsoft.com/office/drawing/2014/main" id="{7BE5C925-C0C4-BFDD-809E-F1BB6CED6309}"/>
              </a:ext>
            </a:extLst>
          </p:cNvPr>
          <p:cNvSpPr>
            <a:spLocks noGrp="1"/>
          </p:cNvSpPr>
          <p:nvPr>
            <p:ph idx="1"/>
          </p:nvPr>
        </p:nvSpPr>
        <p:spPr>
          <a:xfrm>
            <a:off x="1371600" y="2286000"/>
            <a:ext cx="9601200" cy="4419600"/>
          </a:xfrm>
        </p:spPr>
        <p:txBody>
          <a:bodyPr>
            <a:normAutofit/>
          </a:bodyPr>
          <a:lstStyle/>
          <a:p>
            <a:pPr marL="0" indent="0">
              <a:buNone/>
            </a:pPr>
            <a:endParaRPr lang="nl-NL" dirty="0"/>
          </a:p>
          <a:p>
            <a:pPr marL="0" indent="0">
              <a:buNone/>
            </a:pPr>
            <a:r>
              <a:rPr lang="nl-NL" dirty="0"/>
              <a:t>Have a look at </a:t>
            </a:r>
            <a:r>
              <a:rPr lang="nl-NL" dirty="0" err="1"/>
              <a:t>the</a:t>
            </a:r>
            <a:r>
              <a:rPr lang="nl-NL" dirty="0"/>
              <a:t> </a:t>
            </a:r>
            <a:r>
              <a:rPr lang="nl-NL" dirty="0" err="1"/>
              <a:t>following</a:t>
            </a:r>
            <a:r>
              <a:rPr lang="nl-NL" dirty="0"/>
              <a:t> </a:t>
            </a:r>
            <a:r>
              <a:rPr lang="nl-NL" dirty="0" err="1"/>
              <a:t>words</a:t>
            </a:r>
            <a:r>
              <a:rPr lang="nl-NL" dirty="0"/>
              <a:t>. How </a:t>
            </a:r>
            <a:r>
              <a:rPr lang="nl-NL" dirty="0" err="1"/>
              <a:t>would</a:t>
            </a:r>
            <a:r>
              <a:rPr lang="nl-NL" dirty="0"/>
              <a:t> </a:t>
            </a:r>
            <a:r>
              <a:rPr lang="nl-NL" dirty="0" err="1"/>
              <a:t>you</a:t>
            </a:r>
            <a:r>
              <a:rPr lang="nl-NL" dirty="0"/>
              <a:t> </a:t>
            </a:r>
            <a:r>
              <a:rPr lang="nl-NL" dirty="0" err="1"/>
              <a:t>pronounce</a:t>
            </a:r>
            <a:r>
              <a:rPr lang="nl-NL" dirty="0"/>
              <a:t> </a:t>
            </a:r>
            <a:r>
              <a:rPr lang="nl-NL" dirty="0" err="1"/>
              <a:t>them</a:t>
            </a:r>
            <a:r>
              <a:rPr lang="nl-NL" dirty="0"/>
              <a:t>?</a:t>
            </a:r>
          </a:p>
          <a:p>
            <a:pPr marL="0" indent="0">
              <a:buNone/>
            </a:pPr>
            <a:r>
              <a:rPr lang="nl-NL" dirty="0" err="1"/>
              <a:t>Try</a:t>
            </a:r>
            <a:r>
              <a:rPr lang="nl-NL" dirty="0"/>
              <a:t> first, </a:t>
            </a:r>
            <a:r>
              <a:rPr lang="nl-NL" dirty="0" err="1"/>
              <a:t>then</a:t>
            </a:r>
            <a:r>
              <a:rPr lang="nl-NL" dirty="0"/>
              <a:t> look up </a:t>
            </a:r>
            <a:r>
              <a:rPr lang="nl-NL" dirty="0" err="1"/>
              <a:t>the</a:t>
            </a:r>
            <a:r>
              <a:rPr lang="nl-NL" dirty="0"/>
              <a:t> </a:t>
            </a:r>
            <a:r>
              <a:rPr lang="nl-NL" dirty="0" err="1"/>
              <a:t>pronunciation</a:t>
            </a:r>
            <a:r>
              <a:rPr lang="nl-NL" dirty="0"/>
              <a:t> in </a:t>
            </a:r>
            <a:r>
              <a:rPr lang="nl-NL" dirty="0" err="1"/>
              <a:t>the</a:t>
            </a:r>
            <a:r>
              <a:rPr lang="nl-NL" dirty="0"/>
              <a:t> </a:t>
            </a:r>
            <a:r>
              <a:rPr lang="nl-NL" dirty="0" err="1"/>
              <a:t>dictionary</a:t>
            </a:r>
            <a:r>
              <a:rPr lang="nl-NL" dirty="0"/>
              <a:t>.</a:t>
            </a:r>
          </a:p>
          <a:p>
            <a:pPr marL="0" indent="0">
              <a:buNone/>
            </a:pPr>
            <a:endParaRPr lang="nl-NL" dirty="0"/>
          </a:p>
          <a:p>
            <a:pPr marL="457200" indent="-457200">
              <a:buAutoNum type="arabicPeriod"/>
            </a:pPr>
            <a:r>
              <a:rPr lang="nl-NL" dirty="0"/>
              <a:t>Advertisement</a:t>
            </a:r>
          </a:p>
          <a:p>
            <a:pPr marL="0" indent="0">
              <a:buNone/>
            </a:pPr>
            <a:r>
              <a:rPr lang="nl-NL" dirty="0"/>
              <a:t>       </a:t>
            </a:r>
            <a:r>
              <a:rPr kumimoji="0" lang="nl-NL" b="0" i="0" u="none" strike="noStrike" kern="1200" cap="none" spc="0" normalizeH="0" baseline="0" noProof="0" dirty="0" err="1">
                <a:ln>
                  <a:noFill/>
                </a:ln>
                <a:solidFill>
                  <a:srgbClr val="00B050"/>
                </a:solidFill>
                <a:effectLst/>
                <a:uLnTx/>
                <a:uFillTx/>
                <a:latin typeface="Arial" panose="020B0604020202020204" pitchFamily="34" charset="0"/>
                <a:ea typeface="Times New Roman" panose="02020603050405020304" pitchFamily="18" charset="0"/>
                <a:cs typeface="+mn-cs"/>
              </a:rPr>
              <a:t>əd</a:t>
            </a:r>
            <a:r>
              <a:rPr kumimoji="0" lang="nl-NL" b="0" i="0" u="sng" strike="noStrike" kern="1200" cap="none" spc="0" normalizeH="0" baseline="0" noProof="0" dirty="0" err="1">
                <a:ln>
                  <a:noFill/>
                </a:ln>
                <a:solidFill>
                  <a:srgbClr val="00B050"/>
                </a:solidFill>
                <a:effectLst/>
                <a:uLnTx/>
                <a:uFillTx/>
                <a:latin typeface="Arial" panose="020B0604020202020204" pitchFamily="34" charset="0"/>
                <a:ea typeface="Times New Roman" panose="02020603050405020304" pitchFamily="18" charset="0"/>
                <a:cs typeface="+mn-cs"/>
              </a:rPr>
              <a:t>və:</a:t>
            </a:r>
            <a:r>
              <a:rPr kumimoji="0" lang="nl-NL" b="0" i="0" u="none" strike="noStrike" kern="1200" cap="none" spc="0" normalizeH="0" baseline="0" noProof="0" dirty="0" err="1">
                <a:ln>
                  <a:noFill/>
                </a:ln>
                <a:solidFill>
                  <a:srgbClr val="00B050"/>
                </a:solidFill>
                <a:effectLst/>
                <a:uLnTx/>
                <a:uFillTx/>
                <a:latin typeface="Arial" panose="020B0604020202020204" pitchFamily="34" charset="0"/>
                <a:ea typeface="Times New Roman" panose="02020603050405020304" pitchFamily="18" charset="0"/>
                <a:cs typeface="+mn-cs"/>
              </a:rPr>
              <a:t>tismə</a:t>
            </a:r>
            <a:r>
              <a:rPr lang="nl-NL" dirty="0" err="1">
                <a:solidFill>
                  <a:srgbClr val="00B050"/>
                </a:solidFill>
                <a:latin typeface="Arial" panose="020B0604020202020204" pitchFamily="34" charset="0"/>
                <a:ea typeface="Times New Roman" panose="02020603050405020304" pitchFamily="18" charset="0"/>
              </a:rPr>
              <a:t>nt</a:t>
            </a:r>
            <a:endParaRPr lang="nl-NL" dirty="0">
              <a:solidFill>
                <a:srgbClr val="00B050"/>
              </a:solidFill>
              <a:latin typeface="Arial" panose="020B0604020202020204" pitchFamily="34" charset="0"/>
              <a:ea typeface="Times New Roman" panose="02020603050405020304" pitchFamily="18" charset="0"/>
            </a:endParaRPr>
          </a:p>
          <a:p>
            <a:pPr marL="457200" indent="-457200">
              <a:buAutoNum type="arabicPeriod" startAt="2"/>
            </a:pPr>
            <a:r>
              <a:rPr lang="nl-NL" dirty="0" err="1">
                <a:solidFill>
                  <a:srgbClr val="3C4043"/>
                </a:solidFill>
                <a:latin typeface="Arial" panose="020B0604020202020204" pitchFamily="34" charset="0"/>
              </a:rPr>
              <a:t>Psychologist</a:t>
            </a:r>
            <a:endParaRPr lang="nl-NL" dirty="0">
              <a:solidFill>
                <a:srgbClr val="3C4043"/>
              </a:solidFill>
              <a:latin typeface="Arial" panose="020B0604020202020204" pitchFamily="34" charset="0"/>
            </a:endParaRPr>
          </a:p>
          <a:p>
            <a:pPr marL="0" indent="0">
              <a:buNone/>
            </a:pPr>
            <a:r>
              <a:rPr lang="nl-NL" dirty="0">
                <a:solidFill>
                  <a:srgbClr val="3C4043"/>
                </a:solidFill>
                <a:latin typeface="Arial" panose="020B0604020202020204" pitchFamily="34" charset="0"/>
              </a:rPr>
              <a:t>       </a:t>
            </a:r>
            <a:r>
              <a:rPr lang="nl-NL" dirty="0" err="1">
                <a:solidFill>
                  <a:srgbClr val="00B050"/>
                </a:solidFill>
                <a:latin typeface="Arial" panose="020B0604020202020204" pitchFamily="34" charset="0"/>
              </a:rPr>
              <a:t>sajk</a:t>
            </a:r>
            <a:r>
              <a:rPr lang="nl-NL" u="sng" dirty="0" err="1">
                <a:solidFill>
                  <a:srgbClr val="00B050"/>
                </a:solidFill>
                <a:latin typeface="Arial" panose="020B0604020202020204" pitchFamily="34" charset="0"/>
              </a:rPr>
              <a:t>o</a:t>
            </a:r>
            <a:r>
              <a:rPr lang="nl-NL" dirty="0" err="1">
                <a:solidFill>
                  <a:srgbClr val="00B050"/>
                </a:solidFill>
                <a:latin typeface="Arial" panose="020B0604020202020204" pitchFamily="34" charset="0"/>
              </a:rPr>
              <a:t>ll</a:t>
            </a:r>
            <a:r>
              <a:rPr lang="nl-NL" dirty="0" err="1">
                <a:solidFill>
                  <a:srgbClr val="00B050"/>
                </a:solidFill>
                <a:latin typeface="Arial" panose="020B0604020202020204" pitchFamily="34" charset="0"/>
                <a:ea typeface="Times New Roman" panose="02020603050405020304" pitchFamily="18" charset="0"/>
              </a:rPr>
              <a:t>ədzjist</a:t>
            </a:r>
            <a:r>
              <a:rPr lang="nl-NL" dirty="0">
                <a:solidFill>
                  <a:srgbClr val="00B050"/>
                </a:solidFill>
                <a:latin typeface="Arial" panose="020B0604020202020204" pitchFamily="34" charset="0"/>
                <a:ea typeface="Times New Roman" panose="02020603050405020304" pitchFamily="18" charset="0"/>
              </a:rPr>
              <a:t> </a:t>
            </a:r>
          </a:p>
          <a:p>
            <a:pPr marL="457200" indent="-457200">
              <a:buAutoNum type="arabicPeriod" startAt="3"/>
            </a:pPr>
            <a:r>
              <a:rPr lang="nl-NL" dirty="0" err="1">
                <a:solidFill>
                  <a:srgbClr val="3C4043"/>
                </a:solidFill>
                <a:latin typeface="Arial" panose="020B0604020202020204" pitchFamily="34" charset="0"/>
              </a:rPr>
              <a:t>Extraordinary</a:t>
            </a:r>
            <a:endParaRPr lang="nl-NL" dirty="0">
              <a:solidFill>
                <a:srgbClr val="3C4043"/>
              </a:solidFill>
              <a:latin typeface="Arial" panose="020B0604020202020204" pitchFamily="34" charset="0"/>
            </a:endParaRPr>
          </a:p>
          <a:p>
            <a:pPr marL="0" indent="0">
              <a:buNone/>
            </a:pPr>
            <a:r>
              <a:rPr lang="nl-NL" dirty="0">
                <a:solidFill>
                  <a:srgbClr val="3C4043"/>
                </a:solidFill>
                <a:latin typeface="Arial" panose="020B0604020202020204" pitchFamily="34" charset="0"/>
              </a:rPr>
              <a:t>       </a:t>
            </a:r>
            <a:r>
              <a:rPr lang="nl-NL" dirty="0" err="1">
                <a:solidFill>
                  <a:srgbClr val="00B050"/>
                </a:solidFill>
                <a:latin typeface="Arial" panose="020B0604020202020204" pitchFamily="34" charset="0"/>
              </a:rPr>
              <a:t>ikstr</a:t>
            </a:r>
            <a:r>
              <a:rPr lang="nl-NL" u="sng" dirty="0" err="1">
                <a:solidFill>
                  <a:srgbClr val="00B050"/>
                </a:solidFill>
                <a:latin typeface="Arial" panose="020B0604020202020204" pitchFamily="34" charset="0"/>
              </a:rPr>
              <a:t>o:</a:t>
            </a:r>
            <a:r>
              <a:rPr lang="nl-NL" dirty="0" err="1">
                <a:solidFill>
                  <a:srgbClr val="00B050"/>
                </a:solidFill>
                <a:latin typeface="Arial" panose="020B0604020202020204" pitchFamily="34" charset="0"/>
              </a:rPr>
              <a:t>dnrie</a:t>
            </a:r>
            <a:endParaRPr lang="nl-NL" dirty="0">
              <a:solidFill>
                <a:srgbClr val="00B050"/>
              </a:solidFill>
            </a:endParaRPr>
          </a:p>
        </p:txBody>
      </p:sp>
    </p:spTree>
    <p:extLst>
      <p:ext uri="{BB962C8B-B14F-4D97-AF65-F5344CB8AC3E}">
        <p14:creationId xmlns:p14="http://schemas.microsoft.com/office/powerpoint/2010/main" val="2827512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85DD04FE-73CD-D512-3694-909625EDA7E2}"/>
              </a:ext>
            </a:extLst>
          </p:cNvPr>
          <p:cNvPicPr>
            <a:picLocks noChangeAspect="1"/>
          </p:cNvPicPr>
          <p:nvPr/>
        </p:nvPicPr>
        <p:blipFill>
          <a:blip r:embed="rId2"/>
          <a:stretch>
            <a:fillRect/>
          </a:stretch>
        </p:blipFill>
        <p:spPr>
          <a:xfrm>
            <a:off x="780867" y="-121920"/>
            <a:ext cx="7621454" cy="3781001"/>
          </a:xfrm>
          <a:prstGeom prst="rect">
            <a:avLst/>
          </a:prstGeom>
        </p:spPr>
      </p:pic>
      <p:pic>
        <p:nvPicPr>
          <p:cNvPr id="5" name="Afbeelding 4">
            <a:extLst>
              <a:ext uri="{FF2B5EF4-FFF2-40B4-BE49-F238E27FC236}">
                <a16:creationId xmlns:a16="http://schemas.microsoft.com/office/drawing/2014/main" id="{5D97874E-4E6A-523B-9533-9B20DB711B9B}"/>
              </a:ext>
            </a:extLst>
          </p:cNvPr>
          <p:cNvPicPr>
            <a:picLocks noChangeAspect="1"/>
          </p:cNvPicPr>
          <p:nvPr/>
        </p:nvPicPr>
        <p:blipFill>
          <a:blip r:embed="rId3"/>
          <a:stretch>
            <a:fillRect/>
          </a:stretch>
        </p:blipFill>
        <p:spPr>
          <a:xfrm>
            <a:off x="2982659" y="3238390"/>
            <a:ext cx="8071422" cy="3538329"/>
          </a:xfrm>
          <a:prstGeom prst="rect">
            <a:avLst/>
          </a:prstGeom>
        </p:spPr>
      </p:pic>
    </p:spTree>
    <p:extLst>
      <p:ext uri="{BB962C8B-B14F-4D97-AF65-F5344CB8AC3E}">
        <p14:creationId xmlns:p14="http://schemas.microsoft.com/office/powerpoint/2010/main" val="2517101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132C42-754D-B01B-FED8-B01CDDB535E5}"/>
              </a:ext>
            </a:extLst>
          </p:cNvPr>
          <p:cNvSpPr>
            <a:spLocks noGrp="1"/>
          </p:cNvSpPr>
          <p:nvPr>
            <p:ph type="title"/>
          </p:nvPr>
        </p:nvSpPr>
        <p:spPr/>
        <p:txBody>
          <a:bodyPr>
            <a:normAutofit/>
          </a:bodyPr>
          <a:lstStyle/>
          <a:p>
            <a:r>
              <a:rPr kumimoji="0" lang="nl-NL" sz="4000" b="0" i="0" u="none" strike="noStrike" kern="1200" cap="none" spc="0" normalizeH="0" baseline="0" noProof="0" dirty="0">
                <a:ln>
                  <a:noFill/>
                </a:ln>
                <a:solidFill>
                  <a:srgbClr val="1A2E40"/>
                </a:solidFill>
                <a:effectLst/>
                <a:uLnTx/>
                <a:uFillTx/>
                <a:latin typeface="+mn-lt"/>
                <a:ea typeface="Times New Roman" panose="02020603050405020304" pitchFamily="18" charset="0"/>
                <a:cs typeface="+mn-cs"/>
              </a:rPr>
              <a:t>De Engelse spelling is niet logisch. </a:t>
            </a:r>
            <a:br>
              <a:rPr kumimoji="0" lang="nl-NL" sz="4000" b="0" i="0" u="none" strike="noStrike" kern="1200" cap="none" spc="0" normalizeH="0" baseline="0" noProof="0" dirty="0">
                <a:ln>
                  <a:noFill/>
                </a:ln>
                <a:solidFill>
                  <a:srgbClr val="1A2E40"/>
                </a:solidFill>
                <a:effectLst/>
                <a:uLnTx/>
                <a:uFillTx/>
                <a:latin typeface="+mn-lt"/>
                <a:ea typeface="Times New Roman" panose="02020603050405020304" pitchFamily="18" charset="0"/>
                <a:cs typeface="+mn-cs"/>
              </a:rPr>
            </a:br>
            <a:r>
              <a:rPr kumimoji="0" lang="nl-NL" sz="4000" b="0" i="0" u="none" strike="noStrike" kern="1200" cap="none" spc="0" normalizeH="0" baseline="0" noProof="0" dirty="0">
                <a:ln>
                  <a:noFill/>
                </a:ln>
                <a:solidFill>
                  <a:srgbClr val="1A2E40"/>
                </a:solidFill>
                <a:effectLst/>
                <a:uLnTx/>
                <a:uFillTx/>
                <a:latin typeface="+mn-lt"/>
                <a:ea typeface="Times New Roman" panose="02020603050405020304" pitchFamily="18" charset="0"/>
                <a:cs typeface="+mn-cs"/>
              </a:rPr>
              <a:t>Kijk hier maar eens naar:</a:t>
            </a:r>
            <a:endParaRPr lang="nl-NL" sz="4000" dirty="0">
              <a:latin typeface="+mn-lt"/>
            </a:endParaRPr>
          </a:p>
        </p:txBody>
      </p:sp>
      <p:sp>
        <p:nvSpPr>
          <p:cNvPr id="3" name="Tijdelijke aanduiding voor inhoud 2">
            <a:extLst>
              <a:ext uri="{FF2B5EF4-FFF2-40B4-BE49-F238E27FC236}">
                <a16:creationId xmlns:a16="http://schemas.microsoft.com/office/drawing/2014/main" id="{BE42990D-C048-35FF-BCBF-9E5A0BA1114D}"/>
              </a:ext>
            </a:extLst>
          </p:cNvPr>
          <p:cNvSpPr>
            <a:spLocks noGrp="1"/>
          </p:cNvSpPr>
          <p:nvPr>
            <p:ph idx="1"/>
          </p:nvPr>
        </p:nvSpPr>
        <p:spPr>
          <a:xfrm>
            <a:off x="1371600" y="2286000"/>
            <a:ext cx="9601200" cy="4124960"/>
          </a:xfrm>
        </p:spPr>
        <p:txBody>
          <a:bodyPr>
            <a:normAutofit fontScale="92500" lnSpcReduction="10000"/>
          </a:bodyPr>
          <a:lstStyle/>
          <a:p>
            <a:pPr marL="0" indent="0">
              <a:buNone/>
            </a:pPr>
            <a:endParaRPr lang="nl-NL" sz="2000" dirty="0">
              <a:effectLst/>
              <a:latin typeface="Times New Roman" panose="02020603050405020304" pitchFamily="18" charset="0"/>
              <a:ea typeface="Times New Roman" panose="02020603050405020304" pitchFamily="18" charset="0"/>
            </a:endParaRPr>
          </a:p>
          <a:p>
            <a:r>
              <a:rPr lang="nl-NL" sz="2600" dirty="0">
                <a:effectLst/>
                <a:latin typeface="Arial" panose="020B0604020202020204" pitchFamily="34" charset="0"/>
                <a:ea typeface="Times New Roman" panose="02020603050405020304" pitchFamily="18" charset="0"/>
              </a:rPr>
              <a:t>Welke van onderstaande paren worden hetzelfde uitgesproken?</a:t>
            </a:r>
            <a:endParaRPr lang="nl-NL" sz="2600" dirty="0">
              <a:effectLst/>
              <a:latin typeface="Times New Roman" panose="02020603050405020304" pitchFamily="18" charset="0"/>
              <a:ea typeface="Times New Roman" panose="02020603050405020304" pitchFamily="18" charset="0"/>
            </a:endParaRPr>
          </a:p>
          <a:p>
            <a:pPr marL="0" indent="0">
              <a:buNone/>
            </a:pP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nl-NL" sz="2600" dirty="0" err="1">
                <a:effectLst/>
                <a:latin typeface="Arial" panose="020B0604020202020204" pitchFamily="34" charset="0"/>
                <a:ea typeface="Times New Roman" panose="02020603050405020304" pitchFamily="18" charset="0"/>
              </a:rPr>
              <a:t>cause</a:t>
            </a:r>
            <a:r>
              <a:rPr lang="nl-NL" sz="2600" dirty="0">
                <a:effectLst/>
                <a:latin typeface="Arial" panose="020B0604020202020204" pitchFamily="34" charset="0"/>
                <a:ea typeface="Times New Roman" panose="02020603050405020304" pitchFamily="18" charset="0"/>
              </a:rPr>
              <a:t> – </a:t>
            </a:r>
            <a:r>
              <a:rPr lang="nl-NL" sz="2600" dirty="0" err="1">
                <a:effectLst/>
                <a:latin typeface="Arial" panose="020B0604020202020204" pitchFamily="34" charset="0"/>
                <a:ea typeface="Times New Roman" panose="02020603050405020304" pitchFamily="18" charset="0"/>
              </a:rPr>
              <a:t>cores</a:t>
            </a:r>
            <a:r>
              <a:rPr lang="nl-NL" sz="2600" dirty="0">
                <a:effectLst/>
                <a:latin typeface="Arial" panose="020B0604020202020204" pitchFamily="34" charset="0"/>
                <a:ea typeface="Times New Roman" panose="02020603050405020304" pitchFamily="18" charset="0"/>
              </a:rPr>
              <a:t>		7. </a:t>
            </a:r>
            <a:r>
              <a:rPr lang="nl-NL" sz="2600" dirty="0" err="1">
                <a:effectLst/>
                <a:latin typeface="Arial" panose="020B0604020202020204" pitchFamily="34" charset="0"/>
                <a:ea typeface="Times New Roman" panose="02020603050405020304" pitchFamily="18" charset="0"/>
              </a:rPr>
              <a:t>cease</a:t>
            </a:r>
            <a:r>
              <a:rPr lang="nl-NL" sz="2600" dirty="0">
                <a:effectLst/>
                <a:latin typeface="Arial" panose="020B0604020202020204" pitchFamily="34" charset="0"/>
                <a:ea typeface="Times New Roman" panose="02020603050405020304" pitchFamily="18" charset="0"/>
              </a:rPr>
              <a:t> - </a:t>
            </a:r>
            <a:r>
              <a:rPr lang="nl-NL" sz="2600" dirty="0" err="1">
                <a:effectLst/>
                <a:latin typeface="Arial" panose="020B0604020202020204" pitchFamily="34" charset="0"/>
                <a:ea typeface="Times New Roman" panose="02020603050405020304" pitchFamily="18" charset="0"/>
              </a:rPr>
              <a:t>seas</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seize – sees		8. any - Annie</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son – sun			9. gone – gun</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hues – Hughes		10. major - mayor</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aunt – aren’t		11. ice - eyes</a:t>
            </a:r>
            <a:endParaRPr lang="nl-NL" sz="26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tabLst>
                <a:tab pos="457200" algn="l"/>
              </a:tabLst>
            </a:pPr>
            <a:r>
              <a:rPr lang="en-GB" sz="2600" dirty="0">
                <a:effectLst/>
                <a:latin typeface="Arial" panose="020B0604020202020204" pitchFamily="34" charset="0"/>
                <a:ea typeface="Times New Roman" panose="02020603050405020304" pitchFamily="18" charset="0"/>
              </a:rPr>
              <a:t>air – heir			12. full – fool</a:t>
            </a:r>
            <a:endParaRPr lang="nl-NL" sz="2600" dirty="0">
              <a:effectLst/>
              <a:latin typeface="Times New Roman" panose="02020603050405020304" pitchFamily="18" charset="0"/>
              <a:ea typeface="Times New Roman" panose="02020603050405020304" pitchFamily="18" charset="0"/>
            </a:endParaRPr>
          </a:p>
          <a:p>
            <a:endParaRPr lang="nl-NL" dirty="0"/>
          </a:p>
        </p:txBody>
      </p:sp>
    </p:spTree>
    <p:extLst>
      <p:ext uri="{BB962C8B-B14F-4D97-AF65-F5344CB8AC3E}">
        <p14:creationId xmlns:p14="http://schemas.microsoft.com/office/powerpoint/2010/main" val="2786194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4971C9-B3D4-0134-13C5-AEF1056076D8}"/>
              </a:ext>
            </a:extLst>
          </p:cNvPr>
          <p:cNvSpPr>
            <a:spLocks noGrp="1"/>
          </p:cNvSpPr>
          <p:nvPr>
            <p:ph type="title"/>
          </p:nvPr>
        </p:nvSpPr>
        <p:spPr/>
        <p:txBody>
          <a:bodyPr>
            <a:normAutofit fontScale="90000"/>
          </a:bodyPr>
          <a:lstStyle/>
          <a:p>
            <a:r>
              <a:rPr lang="nl-NL" sz="4400" dirty="0">
                <a:effectLst/>
                <a:latin typeface="Arial" panose="020B0604020202020204" pitchFamily="34" charset="0"/>
                <a:ea typeface="Times New Roman" panose="02020603050405020304" pitchFamily="18" charset="0"/>
              </a:rPr>
              <a:t>En hoe zit het met de klanken in de onderstaande rijtjes?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Rectangle 1">
            <a:extLst>
              <a:ext uri="{FF2B5EF4-FFF2-40B4-BE49-F238E27FC236}">
                <a16:creationId xmlns:a16="http://schemas.microsoft.com/office/drawing/2014/main" id="{6CFB29EA-F03F-25C1-E06E-91AF01EFBFAB}"/>
              </a:ext>
            </a:extLst>
          </p:cNvPr>
          <p:cNvSpPr>
            <a:spLocks noGrp="1" noChangeArrowheads="1"/>
          </p:cNvSpPr>
          <p:nvPr>
            <p:ph idx="1"/>
          </p:nvPr>
        </p:nvSpPr>
        <p:spPr bwMode="auto">
          <a:xfrm>
            <a:off x="1371600" y="2968705"/>
            <a:ext cx="9668096"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Bury – friend – Geoffrey – leisure – says – sweater – Thames – better</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nl-NL" sz="2400" dirty="0">
              <a:solidFill>
                <a:schemeClr val="tx1"/>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nl-NL"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Bone – done – gone – cord – word – womb – woman – women</a:t>
            </a:r>
            <a:endParaRPr kumimoji="0" lang="nl-NL" altLang="nl-NL"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746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6C05A860-40D3-8EDD-B066-114DAA92D2BC}"/>
              </a:ext>
            </a:extLst>
          </p:cNvPr>
          <p:cNvSpPr>
            <a:spLocks noGrp="1"/>
          </p:cNvSpPr>
          <p:nvPr>
            <p:ph idx="1"/>
          </p:nvPr>
        </p:nvSpPr>
        <p:spPr/>
        <p:txBody>
          <a:bodyPr/>
          <a:lstStyle/>
          <a:p>
            <a:r>
              <a:rPr lang="en-GB" sz="2400" dirty="0">
                <a:effectLst/>
                <a:latin typeface="Arial" panose="020B0604020202020204" pitchFamily="34" charset="0"/>
                <a:ea typeface="Times New Roman" panose="02020603050405020304" pitchFamily="18" charset="0"/>
              </a:rPr>
              <a:t>neat</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complete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see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receive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chief</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police</a:t>
            </a:r>
            <a:endParaRPr lang="nl-NL" sz="2400" dirty="0">
              <a:effectLst/>
              <a:latin typeface="Times New Roman" panose="02020603050405020304" pitchFamily="18" charset="0"/>
              <a:ea typeface="Times New Roman" panose="02020603050405020304" pitchFamily="18" charset="0"/>
            </a:endParaRPr>
          </a:p>
          <a:p>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/i:/</a:t>
            </a:r>
            <a:endParaRPr lang="nl-NL" sz="6000" dirty="0"/>
          </a:p>
        </p:txBody>
      </p:sp>
    </p:spTree>
    <p:extLst>
      <p:ext uri="{BB962C8B-B14F-4D97-AF65-F5344CB8AC3E}">
        <p14:creationId xmlns:p14="http://schemas.microsoft.com/office/powerpoint/2010/main" val="4130141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6C05A860-40D3-8EDD-B066-114DAA92D2BC}"/>
              </a:ext>
            </a:extLst>
          </p:cNvPr>
          <p:cNvSpPr>
            <a:spLocks noGrp="1"/>
          </p:cNvSpPr>
          <p:nvPr>
            <p:ph idx="1"/>
          </p:nvPr>
        </p:nvSpPr>
        <p:spPr/>
        <p:txBody>
          <a:bodyPr>
            <a:normAutofit/>
          </a:bodyPr>
          <a:lstStyle/>
          <a:p>
            <a:r>
              <a:rPr lang="en-GB" sz="2400" dirty="0">
                <a:effectLst/>
                <a:latin typeface="Arial" panose="020B0604020202020204" pitchFamily="34" charset="0"/>
                <a:ea typeface="Times New Roman" panose="02020603050405020304" pitchFamily="18" charset="0"/>
              </a:rPr>
              <a:t>tear (</a:t>
            </a:r>
            <a:r>
              <a:rPr lang="en-GB" sz="2400" dirty="0" err="1">
                <a:effectLst/>
                <a:latin typeface="Arial" panose="020B0604020202020204" pitchFamily="34" charset="0"/>
                <a:ea typeface="Times New Roman" panose="02020603050405020304" pitchFamily="18" charset="0"/>
              </a:rPr>
              <a:t>traan</a:t>
            </a:r>
            <a:r>
              <a:rPr lang="en-GB" sz="2400" dirty="0">
                <a:effectLst/>
                <a:latin typeface="Arial" panose="020B0604020202020204" pitchFamily="34" charset="0"/>
                <a:ea typeface="Times New Roman" panose="02020603050405020304" pitchFamily="18" charset="0"/>
              </a:rPr>
              <a:t>)</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deer</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here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pierce</a:t>
            </a:r>
            <a:endParaRPr lang="nl-NL" sz="2400" dirty="0">
              <a:effectLst/>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idea</a:t>
            </a:r>
            <a:endParaRPr lang="nl-NL" sz="2400" dirty="0">
              <a:effectLst/>
              <a:latin typeface="Times New Roman" panose="02020603050405020304" pitchFamily="18" charset="0"/>
              <a:ea typeface="Times New Roman" panose="02020603050405020304" pitchFamily="18" charset="0"/>
            </a:endParaRPr>
          </a:p>
          <a:p>
            <a:r>
              <a:rPr lang="en-GB" sz="2400" dirty="0">
                <a:latin typeface="Arial" panose="020B0604020202020204" pitchFamily="34" charset="0"/>
                <a:ea typeface="Times New Roman" panose="02020603050405020304" pitchFamily="18" charset="0"/>
              </a:rPr>
              <a:t>r</a:t>
            </a:r>
            <a:r>
              <a:rPr lang="en-GB" sz="2400" dirty="0">
                <a:effectLst/>
                <a:latin typeface="Arial" panose="020B0604020202020204" pitchFamily="34" charset="0"/>
                <a:ea typeface="Times New Roman" panose="02020603050405020304" pitchFamily="18" charset="0"/>
              </a:rPr>
              <a:t>eal</a:t>
            </a:r>
            <a:endParaRPr lang="nl-NL" sz="2400" dirty="0">
              <a:latin typeface="Times New Roman" panose="02020603050405020304" pitchFamily="18" charset="0"/>
              <a:ea typeface="Times New Roman" panose="02020603050405020304" pitchFamily="18" charset="0"/>
            </a:endParaRPr>
          </a:p>
          <a:p>
            <a:r>
              <a:rPr lang="en-GB" sz="2400" dirty="0" err="1">
                <a:effectLst/>
                <a:latin typeface="Arial" panose="020B0604020202020204" pitchFamily="34" charset="0"/>
                <a:ea typeface="Times New Roman" panose="02020603050405020304" pitchFamily="18" charset="0"/>
              </a:rPr>
              <a:t>theo</a:t>
            </a:r>
            <a:r>
              <a:rPr lang="nl-NL" sz="2400" dirty="0" err="1">
                <a:effectLst/>
                <a:latin typeface="Arial" panose="020B0604020202020204" pitchFamily="34" charset="0"/>
                <a:ea typeface="Times New Roman" panose="02020603050405020304" pitchFamily="18" charset="0"/>
              </a:rPr>
              <a:t>ry</a:t>
            </a:r>
            <a:endParaRPr lang="nl-NL" sz="2400" dirty="0">
              <a:effectLst/>
              <a:latin typeface="Times New Roman" panose="02020603050405020304" pitchFamily="18" charset="0"/>
              <a:ea typeface="Times New Roman" panose="02020603050405020304" pitchFamily="18" charset="0"/>
            </a:endParaRPr>
          </a:p>
          <a:p>
            <a:endParaRPr lang="nl-NL" sz="2400" dirty="0"/>
          </a:p>
          <a:p>
            <a:r>
              <a:rPr lang="nl-NL" sz="2400" dirty="0"/>
              <a:t>Hoe klinkt het verschil tussen </a:t>
            </a:r>
            <a:r>
              <a:rPr lang="nl-NL" sz="2400" b="1" dirty="0" err="1"/>
              <a:t>an</a:t>
            </a:r>
            <a:r>
              <a:rPr lang="nl-NL" sz="2400" b="1" dirty="0"/>
              <a:t> ID </a:t>
            </a:r>
            <a:r>
              <a:rPr lang="nl-NL" sz="2400" dirty="0"/>
              <a:t>en </a:t>
            </a:r>
            <a:r>
              <a:rPr lang="nl-NL" sz="2400" b="1" dirty="0" err="1"/>
              <a:t>an</a:t>
            </a:r>
            <a:r>
              <a:rPr lang="nl-NL" sz="2400" b="1" dirty="0"/>
              <a:t> </a:t>
            </a:r>
            <a:r>
              <a:rPr lang="nl-NL" sz="2400" b="1" dirty="0" err="1"/>
              <a:t>idea</a:t>
            </a:r>
            <a:r>
              <a:rPr lang="nl-NL" sz="2400" b="1" dirty="0"/>
              <a:t>?</a:t>
            </a:r>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/i </a:t>
            </a:r>
            <a:r>
              <a:rPr lang="nl-NL" sz="6000" dirty="0">
                <a:solidFill>
                  <a:srgbClr val="3C4043"/>
                </a:solidFill>
                <a:effectLst/>
                <a:latin typeface="Arial" panose="020B0604020202020204" pitchFamily="34" charset="0"/>
                <a:ea typeface="Times New Roman" panose="02020603050405020304" pitchFamily="18" charset="0"/>
              </a:rPr>
              <a:t>ə</a:t>
            </a:r>
            <a:r>
              <a:rPr lang="en-GB" sz="6000" dirty="0">
                <a:effectLst/>
                <a:latin typeface="Arial" panose="020B0604020202020204" pitchFamily="34" charset="0"/>
                <a:ea typeface="Times New Roman" panose="02020603050405020304" pitchFamily="18" charset="0"/>
              </a:rPr>
              <a:t> /</a:t>
            </a:r>
            <a:endParaRPr lang="nl-NL" sz="6000" dirty="0"/>
          </a:p>
        </p:txBody>
      </p:sp>
    </p:spTree>
    <p:extLst>
      <p:ext uri="{BB962C8B-B14F-4D97-AF65-F5344CB8AC3E}">
        <p14:creationId xmlns:p14="http://schemas.microsoft.com/office/powerpoint/2010/main" val="2386979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3" name="Tijdelijke aanduiding voor inhoud 2">
            <a:extLst>
              <a:ext uri="{FF2B5EF4-FFF2-40B4-BE49-F238E27FC236}">
                <a16:creationId xmlns:a16="http://schemas.microsoft.com/office/drawing/2014/main" id="{6C05A860-40D3-8EDD-B066-114DAA92D2BC}"/>
              </a:ext>
            </a:extLst>
          </p:cNvPr>
          <p:cNvSpPr>
            <a:spLocks noGrp="1"/>
          </p:cNvSpPr>
          <p:nvPr>
            <p:ph idx="1"/>
          </p:nvPr>
        </p:nvSpPr>
        <p:spPr/>
        <p:txBody>
          <a:bodyPr>
            <a:normAutofit/>
          </a:bodyPr>
          <a:lstStyle/>
          <a:p>
            <a:r>
              <a:rPr lang="nl-NL" sz="2400" dirty="0">
                <a:effectLst/>
                <a:latin typeface="Arial" panose="020B0604020202020204" pitchFamily="34" charset="0"/>
                <a:ea typeface="Times New Roman" panose="02020603050405020304" pitchFamily="18" charset="0"/>
              </a:rPr>
              <a:t>lip		</a:t>
            </a:r>
            <a:endParaRPr lang="nl-NL" sz="2400" dirty="0">
              <a:latin typeface="Times New Roman" panose="02020603050405020304" pitchFamily="18" charset="0"/>
              <a:ea typeface="Times New Roman" panose="02020603050405020304" pitchFamily="18" charset="0"/>
            </a:endParaRPr>
          </a:p>
          <a:p>
            <a:r>
              <a:rPr lang="en-GB" sz="2400" dirty="0">
                <a:effectLst/>
                <a:latin typeface="Arial" panose="020B0604020202020204" pitchFamily="34" charset="0"/>
                <a:ea typeface="Times New Roman" panose="02020603050405020304" pitchFamily="18" charset="0"/>
              </a:rPr>
              <a:t>city					</a:t>
            </a:r>
            <a:endParaRPr lang="nl-NL" sz="2400" dirty="0">
              <a:effectLst/>
              <a:latin typeface="Times New Roman" panose="02020603050405020304" pitchFamily="18" charset="0"/>
              <a:ea typeface="Times New Roman" panose="02020603050405020304" pitchFamily="18" charset="0"/>
            </a:endParaRPr>
          </a:p>
          <a:p>
            <a:r>
              <a:rPr lang="nl-NL" sz="2400" dirty="0">
                <a:effectLst/>
                <a:latin typeface="Arial" panose="020B0604020202020204" pitchFamily="34" charset="0"/>
                <a:ea typeface="Times New Roman" panose="02020603050405020304" pitchFamily="18" charset="0"/>
              </a:rPr>
              <a:t>manage				</a:t>
            </a:r>
            <a:endParaRPr lang="nl-NL" sz="2400" dirty="0">
              <a:effectLst/>
              <a:latin typeface="Times New Roman" panose="02020603050405020304" pitchFamily="18" charset="0"/>
              <a:ea typeface="Times New Roman" panose="02020603050405020304" pitchFamily="18" charset="0"/>
            </a:endParaRPr>
          </a:p>
          <a:p>
            <a:r>
              <a:rPr lang="nl-NL" sz="2400" dirty="0" err="1">
                <a:effectLst/>
                <a:latin typeface="Arial" panose="020B0604020202020204" pitchFamily="34" charset="0"/>
                <a:ea typeface="Times New Roman" panose="02020603050405020304" pitchFamily="18" charset="0"/>
              </a:rPr>
              <a:t>loaded</a:t>
            </a:r>
            <a:endParaRPr lang="nl-NL" sz="2400" dirty="0">
              <a:effectLst/>
              <a:latin typeface="Arial" panose="020B0604020202020204" pitchFamily="34" charset="0"/>
              <a:ea typeface="Times New Roman" panose="02020603050405020304" pitchFamily="18" charset="0"/>
            </a:endParaRPr>
          </a:p>
          <a:p>
            <a:endParaRPr lang="nl-NL" sz="2400" b="1" dirty="0">
              <a:latin typeface="Arial" panose="020B0604020202020204" pitchFamily="34" charset="0"/>
            </a:endParaRPr>
          </a:p>
          <a:p>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Opvallende spelling: met  </a:t>
            </a:r>
            <a:r>
              <a:rPr kumimoji="0" lang="nl-NL"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e</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pretty</a:t>
            </a:r>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 England</a:t>
            </a:r>
          </a:p>
          <a:p>
            <a:r>
              <a:rPr kumimoji="0" lang="en-GB"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met </a:t>
            </a:r>
            <a:r>
              <a:rPr kumimoji="0" lang="en-GB"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u: </a:t>
            </a:r>
            <a:r>
              <a:rPr kumimoji="0" lang="en-GB"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busy, business</a:t>
            </a:r>
          </a:p>
          <a:p>
            <a:r>
              <a:rPr kumimoji="0" lang="nl-NL" sz="2400" b="0"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met </a:t>
            </a:r>
            <a:r>
              <a:rPr kumimoji="0" lang="nl-NL" sz="2400" b="1" i="0" u="none" strike="noStrike" kern="1200" cap="none" spc="0" normalizeH="0" baseline="0" noProof="0" dirty="0">
                <a:ln>
                  <a:noFill/>
                </a:ln>
                <a:solidFill>
                  <a:srgbClr val="1A2E40"/>
                </a:solidFill>
                <a:effectLst/>
                <a:uLnTx/>
                <a:uFillTx/>
                <a:latin typeface="Arial" panose="020B0604020202020204" pitchFamily="34" charset="0"/>
                <a:ea typeface="Times New Roman" panose="02020603050405020304" pitchFamily="18" charset="0"/>
                <a:cs typeface="+mn-cs"/>
              </a:rPr>
              <a:t>o: </a:t>
            </a:r>
            <a:r>
              <a:rPr kumimoji="0" lang="nl-NL" sz="2400" b="0" i="0" u="none" strike="noStrike" kern="1200" cap="none" spc="0" normalizeH="0" baseline="0" noProof="0" dirty="0" err="1">
                <a:ln>
                  <a:noFill/>
                </a:ln>
                <a:solidFill>
                  <a:srgbClr val="1A2E40"/>
                </a:solidFill>
                <a:effectLst/>
                <a:uLnTx/>
                <a:uFillTx/>
                <a:latin typeface="Arial" panose="020B0604020202020204" pitchFamily="34" charset="0"/>
                <a:ea typeface="Times New Roman" panose="02020603050405020304" pitchFamily="18" charset="0"/>
                <a:cs typeface="+mn-cs"/>
              </a:rPr>
              <a:t>women</a:t>
            </a:r>
            <a:endParaRPr lang="nl-NL" sz="2400" b="1"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nl-NL" sz="6000" dirty="0">
                <a:effectLst/>
                <a:latin typeface="Arial" panose="020B0604020202020204" pitchFamily="34" charset="0"/>
                <a:ea typeface="Times New Roman" panose="02020603050405020304" pitchFamily="18" charset="0"/>
              </a:rPr>
              <a:t>/i/</a:t>
            </a:r>
            <a:endParaRPr lang="nl-NL" sz="6000" dirty="0"/>
          </a:p>
        </p:txBody>
      </p:sp>
    </p:spTree>
    <p:extLst>
      <p:ext uri="{BB962C8B-B14F-4D97-AF65-F5344CB8AC3E}">
        <p14:creationId xmlns:p14="http://schemas.microsoft.com/office/powerpoint/2010/main" val="1785177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3E1D06-8FC6-865E-3E3C-8D9BEB3212D5}"/>
              </a:ext>
            </a:extLst>
          </p:cNvPr>
          <p:cNvSpPr>
            <a:spLocks noGrp="1"/>
          </p:cNvSpPr>
          <p:nvPr>
            <p:ph type="title"/>
          </p:nvPr>
        </p:nvSpPr>
        <p:spPr/>
        <p:txBody>
          <a:bodyPr/>
          <a:lstStyle/>
          <a:p>
            <a:r>
              <a:rPr lang="en-GB" sz="4800" b="1" dirty="0" err="1">
                <a:effectLst/>
                <a:latin typeface="Arial" panose="020B0604020202020204" pitchFamily="34" charset="0"/>
                <a:ea typeface="Times New Roman" panose="02020603050405020304" pitchFamily="18" charset="0"/>
              </a:rPr>
              <a:t>Deel</a:t>
            </a:r>
            <a:r>
              <a:rPr lang="en-GB" sz="4800" b="1" dirty="0">
                <a:effectLst/>
                <a:latin typeface="Arial" panose="020B0604020202020204" pitchFamily="34" charset="0"/>
                <a:ea typeface="Times New Roman" panose="02020603050405020304" pitchFamily="18" charset="0"/>
              </a:rPr>
              <a:t> 1: </a:t>
            </a:r>
            <a:r>
              <a:rPr lang="en-GB" sz="4800" b="1" dirty="0" err="1">
                <a:effectLst/>
                <a:latin typeface="Arial" panose="020B0604020202020204" pitchFamily="34" charset="0"/>
                <a:ea typeface="Times New Roman" panose="02020603050405020304" pitchFamily="18" charset="0"/>
              </a:rPr>
              <a:t>klinkers</a:t>
            </a:r>
            <a:br>
              <a:rPr lang="nl-NL" sz="4400" dirty="0">
                <a:effectLst/>
                <a:latin typeface="Times New Roman" panose="02020603050405020304" pitchFamily="18" charset="0"/>
                <a:ea typeface="Times New Roman" panose="02020603050405020304" pitchFamily="18" charset="0"/>
              </a:rPr>
            </a:br>
            <a:endParaRPr lang="nl-NL" dirty="0"/>
          </a:p>
        </p:txBody>
      </p:sp>
      <p:sp>
        <p:nvSpPr>
          <p:cNvPr id="4" name="Tijdelijke aanduiding voor tekst 3">
            <a:extLst>
              <a:ext uri="{FF2B5EF4-FFF2-40B4-BE49-F238E27FC236}">
                <a16:creationId xmlns:a16="http://schemas.microsoft.com/office/drawing/2014/main" id="{5002EC46-2B9C-708F-210F-83B555E0A09A}"/>
              </a:ext>
            </a:extLst>
          </p:cNvPr>
          <p:cNvSpPr>
            <a:spLocks noGrp="1"/>
          </p:cNvSpPr>
          <p:nvPr>
            <p:ph type="body" sz="half" idx="2"/>
          </p:nvPr>
        </p:nvSpPr>
        <p:spPr/>
        <p:txBody>
          <a:bodyPr>
            <a:normAutofit/>
          </a:bodyPr>
          <a:lstStyle/>
          <a:p>
            <a:r>
              <a:rPr lang="en-GB" sz="6000" dirty="0">
                <a:effectLst/>
                <a:latin typeface="Arial" panose="020B0604020202020204" pitchFamily="34" charset="0"/>
                <a:ea typeface="Times New Roman" panose="02020603050405020304" pitchFamily="18" charset="0"/>
              </a:rPr>
              <a:t>/e/</a:t>
            </a:r>
            <a:endParaRPr lang="nl-NL" sz="6000" dirty="0"/>
          </a:p>
        </p:txBody>
      </p:sp>
      <p:sp>
        <p:nvSpPr>
          <p:cNvPr id="7" name="Tijdelijke aanduiding voor inhoud 6">
            <a:extLst>
              <a:ext uri="{FF2B5EF4-FFF2-40B4-BE49-F238E27FC236}">
                <a16:creationId xmlns:a16="http://schemas.microsoft.com/office/drawing/2014/main" id="{1A20540D-B0B5-728B-9811-59D95EA2D1C0}"/>
              </a:ext>
            </a:extLst>
          </p:cNvPr>
          <p:cNvSpPr>
            <a:spLocks noGrp="1"/>
          </p:cNvSpPr>
          <p:nvPr>
            <p:ph idx="1"/>
          </p:nvPr>
        </p:nvSpPr>
        <p:spPr/>
        <p:txBody>
          <a:bodyPr/>
          <a:lstStyle/>
          <a:p>
            <a:r>
              <a:rPr lang="nl-NL" sz="2400" dirty="0">
                <a:latin typeface="Arial" panose="020B0604020202020204" pitchFamily="34" charset="0"/>
                <a:cs typeface="Arial" panose="020B0604020202020204" pitchFamily="34" charset="0"/>
              </a:rPr>
              <a:t>bed</a:t>
            </a:r>
          </a:p>
          <a:p>
            <a:r>
              <a:rPr lang="nl-NL" sz="2400" dirty="0" err="1">
                <a:latin typeface="Arial" panose="020B0604020202020204" pitchFamily="34" charset="0"/>
                <a:cs typeface="Arial" panose="020B0604020202020204" pitchFamily="34" charset="0"/>
              </a:rPr>
              <a:t>bread</a:t>
            </a:r>
            <a:endParaRPr lang="nl-NL" sz="2400" dirty="0">
              <a:latin typeface="Arial" panose="020B0604020202020204" pitchFamily="34" charset="0"/>
              <a:cs typeface="Arial" panose="020B0604020202020204" pitchFamily="34" charset="0"/>
            </a:endParaRPr>
          </a:p>
          <a:p>
            <a:endParaRPr lang="nl-NL" sz="2400" dirty="0">
              <a:latin typeface="Arial" panose="020B0604020202020204" pitchFamily="34" charset="0"/>
              <a:cs typeface="Arial" panose="020B0604020202020204" pitchFamily="34" charset="0"/>
            </a:endParaRPr>
          </a:p>
          <a:p>
            <a:r>
              <a:rPr lang="nl-NL" sz="2400" dirty="0">
                <a:latin typeface="Arial" panose="020B0604020202020204" pitchFamily="34" charset="0"/>
                <a:cs typeface="Arial" panose="020B0604020202020204" pitchFamily="34" charset="0"/>
              </a:rPr>
              <a:t>Opvallende spelling:</a:t>
            </a:r>
          </a:p>
          <a:p>
            <a:r>
              <a:rPr lang="en-US" sz="2400" dirty="0">
                <a:latin typeface="Arial" panose="020B0604020202020204" pitchFamily="34" charset="0"/>
                <a:cs typeface="Arial" panose="020B0604020202020204" pitchFamily="34" charset="0"/>
              </a:rPr>
              <a:t>met </a:t>
            </a:r>
            <a:r>
              <a:rPr lang="en-US" sz="2400" b="1" dirty="0">
                <a:latin typeface="Arial" panose="020B0604020202020204" pitchFamily="34" charset="0"/>
                <a:cs typeface="Arial" panose="020B0604020202020204" pitchFamily="34" charset="0"/>
              </a:rPr>
              <a:t>a</a:t>
            </a:r>
            <a:r>
              <a:rPr lang="en-US" sz="2400" dirty="0">
                <a:latin typeface="Arial" panose="020B0604020202020204" pitchFamily="34" charset="0"/>
                <a:cs typeface="Arial" panose="020B0604020202020204" pitchFamily="34" charset="0"/>
              </a:rPr>
              <a:t>: any, Thames</a:t>
            </a:r>
          </a:p>
          <a:p>
            <a:r>
              <a:rPr lang="en-US" sz="2400" dirty="0">
                <a:latin typeface="Arial" panose="020B0604020202020204" pitchFamily="34" charset="0"/>
                <a:cs typeface="Arial" panose="020B0604020202020204" pitchFamily="34" charset="0"/>
              </a:rPr>
              <a:t>met </a:t>
            </a:r>
            <a:r>
              <a:rPr lang="en-US" sz="2400" b="1" dirty="0">
                <a:latin typeface="Arial" panose="020B0604020202020204" pitchFamily="34" charset="0"/>
                <a:cs typeface="Arial" panose="020B0604020202020204" pitchFamily="34" charset="0"/>
              </a:rPr>
              <a:t>ay, ai</a:t>
            </a:r>
            <a:r>
              <a:rPr lang="en-US" sz="2400" dirty="0">
                <a:latin typeface="Arial" panose="020B0604020202020204" pitchFamily="34" charset="0"/>
                <a:cs typeface="Arial" panose="020B0604020202020204" pitchFamily="34" charset="0"/>
              </a:rPr>
              <a:t>: says, said</a:t>
            </a:r>
          </a:p>
          <a:p>
            <a:r>
              <a:rPr lang="en-US" sz="2400" dirty="0">
                <a:latin typeface="Arial" panose="020B0604020202020204" pitchFamily="34" charset="0"/>
                <a:cs typeface="Arial" panose="020B0604020202020204" pitchFamily="34" charset="0"/>
              </a:rPr>
              <a:t>met </a:t>
            </a:r>
            <a:r>
              <a:rPr lang="en-US" sz="2400" b="1" dirty="0">
                <a:latin typeface="Arial" panose="020B0604020202020204" pitchFamily="34" charset="0"/>
                <a:cs typeface="Arial" panose="020B0604020202020204" pitchFamily="34" charset="0"/>
              </a:rPr>
              <a:t>u</a:t>
            </a:r>
            <a:r>
              <a:rPr lang="en-US" sz="2400" dirty="0">
                <a:latin typeface="Arial" panose="020B0604020202020204" pitchFamily="34" charset="0"/>
                <a:cs typeface="Arial" panose="020B0604020202020204" pitchFamily="34" charset="0"/>
              </a:rPr>
              <a:t>: bury</a:t>
            </a:r>
          </a:p>
          <a:p>
            <a:endParaRPr lang="en-US" dirty="0"/>
          </a:p>
          <a:p>
            <a:endParaRPr lang="nl-NL" dirty="0"/>
          </a:p>
        </p:txBody>
      </p:sp>
    </p:spTree>
    <p:extLst>
      <p:ext uri="{BB962C8B-B14F-4D97-AF65-F5344CB8AC3E}">
        <p14:creationId xmlns:p14="http://schemas.microsoft.com/office/powerpoint/2010/main" val="2013952400"/>
      </p:ext>
    </p:extLst>
  </p:cSld>
  <p:clrMapOvr>
    <a:masterClrMapping/>
  </p:clrMapOvr>
</p:sld>
</file>

<file path=ppt/theme/theme1.xml><?xml version="1.0" encoding="utf-8"?>
<a:theme xmlns:a="http://schemas.openxmlformats.org/drawingml/2006/main" name="Bijgesneden">
  <a:themeElements>
    <a:clrScheme name="Bijgesneden">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Bijgesneden">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ijgesneden">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TM10001105[[fn=Bijgesneden]]</Template>
  <TotalTime>156</TotalTime>
  <Words>1575</Words>
  <Application>Microsoft Office PowerPoint</Application>
  <PresentationFormat>Breedbeeld</PresentationFormat>
  <Paragraphs>300</Paragraphs>
  <Slides>32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32</vt:i4>
      </vt:variant>
    </vt:vector>
  </HeadingPairs>
  <TitlesOfParts>
    <vt:vector size="37" baseType="lpstr">
      <vt:lpstr>Arial</vt:lpstr>
      <vt:lpstr>Franklin Gothic Book</vt:lpstr>
      <vt:lpstr>proxima-nova</vt:lpstr>
      <vt:lpstr>Times New Roman</vt:lpstr>
      <vt:lpstr>Bijgesneden</vt:lpstr>
      <vt:lpstr>Uitspraak engels</vt:lpstr>
      <vt:lpstr>PowerPoint-presentatie</vt:lpstr>
      <vt:lpstr>Hoe spreek je deze woorden uit? Zoek op in je woordenboek</vt:lpstr>
      <vt:lpstr>De Engelse spelling is niet logisch.  Kijk hier maar eens naar:</vt:lpstr>
      <vt:lpstr>En hoe zit het met de klanken in de onderstaande rijtjes? </vt:lpstr>
      <vt:lpstr>Deel 1: klinkers </vt:lpstr>
      <vt:lpstr>Deel 1: klinkers </vt:lpstr>
      <vt:lpstr>Deel 1: klinkers </vt:lpstr>
      <vt:lpstr>Deel 1: klinkers </vt:lpstr>
      <vt:lpstr>Deel 1: klinkers </vt:lpstr>
      <vt:lpstr>Deel 1: klinkers </vt:lpstr>
      <vt:lpstr>Let’s practise what we have seen so far…</vt:lpstr>
      <vt:lpstr>Deel 1: klinkers </vt:lpstr>
      <vt:lpstr>Deel 1: klinkers </vt:lpstr>
      <vt:lpstr>Deel 1: klinkers </vt:lpstr>
      <vt:lpstr>Deel 1: klinkers </vt:lpstr>
      <vt:lpstr>Deel 1: klinkers </vt:lpstr>
      <vt:lpstr>Deel 1: klinkers </vt:lpstr>
      <vt:lpstr>Deel 1: klinkers </vt:lpstr>
      <vt:lpstr>Deel 1: klinkers </vt:lpstr>
      <vt:lpstr>Deel 1: klinkers </vt:lpstr>
      <vt:lpstr>Deel 1: klinkers </vt:lpstr>
      <vt:lpstr>Deel 1: klinkers </vt:lpstr>
      <vt:lpstr>Lengte van klinkers </vt:lpstr>
      <vt:lpstr>Deel 2: medeklinkers </vt:lpstr>
      <vt:lpstr>Deel 2: medeklinkers </vt:lpstr>
      <vt:lpstr>Deel 2: medeklinkers </vt:lpstr>
      <vt:lpstr>Deel 2: medeklinkers </vt:lpstr>
      <vt:lpstr>Intonatie</vt:lpstr>
      <vt:lpstr>Let’s practise what we have seen so far…</vt:lpstr>
      <vt:lpstr>I beg your pardon?</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Uitspraak engels</dc:title>
  <dc:creator>Imke De Graaf</dc:creator>
  <cp:lastModifiedBy>Imke De Graaf</cp:lastModifiedBy>
  <cp:revision>2</cp:revision>
  <dcterms:created xsi:type="dcterms:W3CDTF">2022-12-11T11:51:03Z</dcterms:created>
  <dcterms:modified xsi:type="dcterms:W3CDTF">2022-12-19T14:34:43Z</dcterms:modified>
</cp:coreProperties>
</file>