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31"/>
  </p:notesMasterIdLst>
  <p:sldIdLst>
    <p:sldId id="256" r:id="rId2"/>
    <p:sldId id="257" r:id="rId3"/>
    <p:sldId id="270" r:id="rId4"/>
    <p:sldId id="271" r:id="rId5"/>
    <p:sldId id="274" r:id="rId6"/>
    <p:sldId id="275" r:id="rId7"/>
    <p:sldId id="272" r:id="rId8"/>
    <p:sldId id="273" r:id="rId9"/>
    <p:sldId id="277" r:id="rId10"/>
    <p:sldId id="258" r:id="rId11"/>
    <p:sldId id="278" r:id="rId12"/>
    <p:sldId id="260" r:id="rId13"/>
    <p:sldId id="261" r:id="rId14"/>
    <p:sldId id="262" r:id="rId15"/>
    <p:sldId id="280" r:id="rId16"/>
    <p:sldId id="281" r:id="rId17"/>
    <p:sldId id="283" r:id="rId18"/>
    <p:sldId id="282" r:id="rId19"/>
    <p:sldId id="284" r:id="rId20"/>
    <p:sldId id="263" r:id="rId21"/>
    <p:sldId id="264" r:id="rId22"/>
    <p:sldId id="285" r:id="rId23"/>
    <p:sldId id="287" r:id="rId24"/>
    <p:sldId id="265" r:id="rId25"/>
    <p:sldId id="266" r:id="rId26"/>
    <p:sldId id="286" r:id="rId27"/>
    <p:sldId id="267" r:id="rId28"/>
    <p:sldId id="268" r:id="rId29"/>
    <p:sldId id="26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1225" autoAdjust="0"/>
  </p:normalViewPr>
  <p:slideViewPr>
    <p:cSldViewPr snapToGrid="0">
      <p:cViewPr varScale="1">
        <p:scale>
          <a:sx n="45" d="100"/>
          <a:sy n="45" d="100"/>
        </p:scale>
        <p:origin x="145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0CAC4-AF2C-477A-BF50-ABD2DA5FCED9}" type="datetimeFigureOut">
              <a:rPr lang="nl-NL" smtClean="0"/>
              <a:t>14-3-2025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EA333-76CB-458D-B360-473FC25AA5E4}" type="slidenum">
              <a:rPr lang="nl-NL" smtClean="0"/>
              <a:t>‹nr.›</a:t>
            </a:fld>
            <a:endParaRPr lang="nl-NL"/>
          </a:p>
        </p:txBody>
      </p:sp>
    </p:spTree>
    <p:extLst>
      <p:ext uri="{BB962C8B-B14F-4D97-AF65-F5344CB8AC3E}">
        <p14:creationId xmlns:p14="http://schemas.microsoft.com/office/powerpoint/2010/main" val="89598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Second_Statute_of_Repea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n.wikipedia.org/wiki/King_Henry_VIII" TargetMode="External"/><Relationship Id="rId4" Type="http://schemas.openxmlformats.org/officeDocument/2006/relationships/hyperlink" Target="https://en.wikipedia.org/wiki/English_Reformati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Name ‘War of the Roses’ </a:t>
            </a:r>
            <a:r>
              <a:rPr lang="nl-NL" dirty="0" err="1"/>
              <a:t>because</a:t>
            </a:r>
            <a:r>
              <a:rPr lang="nl-NL" dirty="0"/>
              <a:t> </a:t>
            </a:r>
            <a:r>
              <a:rPr lang="nl-NL" dirty="0" err="1"/>
              <a:t>both</a:t>
            </a:r>
            <a:r>
              <a:rPr lang="nl-NL" dirty="0"/>
              <a:t> the House of Lancaster (Red) and the House of York (</a:t>
            </a:r>
            <a:r>
              <a:rPr lang="nl-NL" dirty="0" err="1"/>
              <a:t>white</a:t>
            </a:r>
            <a:r>
              <a:rPr lang="nl-NL" dirty="0"/>
              <a:t>) had </a:t>
            </a:r>
            <a:r>
              <a:rPr lang="nl-NL" dirty="0" err="1"/>
              <a:t>roses</a:t>
            </a:r>
            <a:r>
              <a:rPr lang="nl-NL" dirty="0"/>
              <a:t> as </a:t>
            </a:r>
            <a:r>
              <a:rPr lang="nl-NL" dirty="0" err="1"/>
              <a:t>symbols</a:t>
            </a:r>
            <a:r>
              <a:rPr lang="nl-NL" dirty="0"/>
              <a:t> in </a:t>
            </a:r>
            <a:r>
              <a:rPr lang="nl-NL" dirty="0" err="1"/>
              <a:t>their</a:t>
            </a:r>
            <a:r>
              <a:rPr lang="nl-NL" dirty="0"/>
              <a:t> coat of </a:t>
            </a:r>
            <a:r>
              <a:rPr lang="nl-NL"/>
              <a:t>arms. A dynasty is a royal family</a:t>
            </a:r>
            <a:endParaRPr lang="nl-NL" dirty="0"/>
          </a:p>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2</a:t>
            </a:fld>
            <a:endParaRPr lang="nl-NL"/>
          </a:p>
        </p:txBody>
      </p:sp>
    </p:spTree>
    <p:extLst>
      <p:ext uri="{BB962C8B-B14F-4D97-AF65-F5344CB8AC3E}">
        <p14:creationId xmlns:p14="http://schemas.microsoft.com/office/powerpoint/2010/main" val="140873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Mary </a:t>
            </a:r>
            <a:r>
              <a:rPr lang="en-US" b="0" i="0" dirty="0">
                <a:solidFill>
                  <a:srgbClr val="202122"/>
                </a:solidFill>
                <a:effectLst/>
                <a:latin typeface="Arial" panose="020B0604020202020204" pitchFamily="34" charset="0"/>
              </a:rPr>
              <a:t>is best known for her vigorous attempt to </a:t>
            </a:r>
            <a:r>
              <a:rPr lang="en-US" b="0" i="0" u="none" strike="noStrike" dirty="0">
                <a:solidFill>
                  <a:srgbClr val="3366CC"/>
                </a:solidFill>
                <a:effectLst/>
                <a:latin typeface="Arial" panose="020B0604020202020204" pitchFamily="34" charset="0"/>
                <a:hlinkClick r:id="rId3" tooltip="Second Statute of Repeal"/>
              </a:rPr>
              <a:t>reverse</a:t>
            </a:r>
            <a:r>
              <a:rPr lang="en-US" b="0" i="0" dirty="0">
                <a:solidFill>
                  <a:srgbClr val="202122"/>
                </a:solidFill>
                <a:effectLst/>
                <a:latin typeface="Arial" panose="020B0604020202020204" pitchFamily="34" charset="0"/>
              </a:rPr>
              <a:t> the </a:t>
            </a:r>
            <a:r>
              <a:rPr lang="en-US" b="0" i="0" u="none" strike="noStrike" dirty="0">
                <a:solidFill>
                  <a:srgbClr val="3366CC"/>
                </a:solidFill>
                <a:effectLst/>
                <a:latin typeface="Arial" panose="020B0604020202020204" pitchFamily="34" charset="0"/>
                <a:hlinkClick r:id="rId4" tooltip="English Reformation"/>
              </a:rPr>
              <a:t>English Reformation</a:t>
            </a:r>
            <a:r>
              <a:rPr lang="en-US" b="0" i="0" dirty="0">
                <a:solidFill>
                  <a:srgbClr val="202122"/>
                </a:solidFill>
                <a:effectLst/>
                <a:latin typeface="Arial" panose="020B0604020202020204" pitchFamily="34" charset="0"/>
              </a:rPr>
              <a:t>, which had begun during the reign of her father, </a:t>
            </a:r>
            <a:r>
              <a:rPr lang="en-US" b="0" i="0" u="none" strike="noStrike" dirty="0">
                <a:solidFill>
                  <a:srgbClr val="3366CC"/>
                </a:solidFill>
                <a:effectLst/>
                <a:latin typeface="Arial" panose="020B0604020202020204" pitchFamily="34" charset="0"/>
                <a:hlinkClick r:id="rId5" tooltip="King Henry VIII"/>
              </a:rPr>
              <a:t>King Henry VIII</a:t>
            </a:r>
            <a:r>
              <a:rPr lang="en-US" b="0" i="0" dirty="0">
                <a:solidFill>
                  <a:srgbClr val="202122"/>
                </a:solidFill>
                <a:effectLst/>
                <a:latin typeface="Arial" panose="020B0604020202020204" pitchFamily="34" charset="0"/>
              </a:rPr>
              <a:t>.  Protestants faced a choice: exile, reconciliation/conversion, or punishment.</a:t>
            </a:r>
            <a:r>
              <a:rPr lang="en-US" b="0" i="0" u="none" strike="noStrike"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Many people were exiled, and hundreds of dissenters were burned at the stake, earning her the nickname of "Bloody Mary”</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13</a:t>
            </a:fld>
            <a:endParaRPr lang="nl-NL"/>
          </a:p>
        </p:txBody>
      </p:sp>
    </p:spTree>
    <p:extLst>
      <p:ext uri="{BB962C8B-B14F-4D97-AF65-F5344CB8AC3E}">
        <p14:creationId xmlns:p14="http://schemas.microsoft.com/office/powerpoint/2010/main" val="393679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The Last Supper by Leonardo da Vinci (1495–1498). Leonardo’s Last Supper is one of the best examples from the Renaissance of a painter incorporating the tools of linear perspective to create a highly rendered illusion of deep space on a two-dimensional surface.</a:t>
            </a:r>
          </a:p>
          <a:p>
            <a:r>
              <a:rPr lang="en-US" dirty="0"/>
              <a:t>- David by Michelangelo (1501–1504). Michelangelo’s sculpture of the Biblical David is one of the most monumental sculptures ever carved from a single block of marble.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-Organizers of the Paris Olympics have apologized for what some critics described as a parody of “The Last Supper” during the lavish opening ceremony on Friday.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scene featured drag artists and dancers and was widely criticized by the Catholic church and Christian groups. Thomas Jolly, the director of the opening ceremony, insisted that “The Last Supper” – a mural painted by Renaissance artist Leonardo da Vinci – wasn’t the inspiration behind the scene in an interview with CNN affiliate BFMTV on Sunday.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“Dionysus arrives at the table because he is the Greek God of celebration and that sequence is called ‘festivity,’” Jolly said.</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15</a:t>
            </a:fld>
            <a:endParaRPr lang="nl-NL"/>
          </a:p>
        </p:txBody>
      </p:sp>
    </p:spTree>
    <p:extLst>
      <p:ext uri="{BB962C8B-B14F-4D97-AF65-F5344CB8AC3E}">
        <p14:creationId xmlns:p14="http://schemas.microsoft.com/office/powerpoint/2010/main" val="971225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-The School of Athens by Raphael (1509–1511): The School of Athens depicts all of the great Greek philosophers debating in the topics that are most associated with humanism and ancient philosophy, and highlights the philosophical and educational values of the Renaissance period. </a:t>
            </a:r>
          </a:p>
          <a:p>
            <a:r>
              <a:rPr lang="en-US" dirty="0"/>
              <a:t>- The Birth of Venus by Sandro Botticelli (1485–1486). The Birth of Venus is one of the most famous paintings of a female nude from the Renaissance period. The image depicts the ideals of feminine beauty during the fifteenth century in Italy while also telling the story of an ancient mythological goddess.</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16</a:t>
            </a:fld>
            <a:endParaRPr lang="nl-NL"/>
          </a:p>
        </p:txBody>
      </p:sp>
    </p:spTree>
    <p:extLst>
      <p:ext uri="{BB962C8B-B14F-4D97-AF65-F5344CB8AC3E}">
        <p14:creationId xmlns:p14="http://schemas.microsoft.com/office/powerpoint/2010/main" val="1178388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Renaissance architecture used many classical elements, including domes, columns, pilasters (rectangular columns), lintels (a type of beam), arches, and pediments (triangular gables) in an </a:t>
            </a:r>
            <a:r>
              <a:rPr lang="en-US" b="1" dirty="0"/>
              <a:t>orderly and repetitive </a:t>
            </a:r>
            <a:r>
              <a:rPr lang="en-US" dirty="0"/>
              <a:t>fashion.</a:t>
            </a:r>
          </a:p>
          <a:p>
            <a:r>
              <a:rPr lang="en-US" dirty="0"/>
              <a:t>St Peter’s Basilica in the Vatican with the Sistine chapel</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17</a:t>
            </a:fld>
            <a:endParaRPr lang="nl-NL"/>
          </a:p>
        </p:txBody>
      </p:sp>
    </p:spTree>
    <p:extLst>
      <p:ext uri="{BB962C8B-B14F-4D97-AF65-F5344CB8AC3E}">
        <p14:creationId xmlns:p14="http://schemas.microsoft.com/office/powerpoint/2010/main" val="552522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18</a:t>
            </a:fld>
            <a:endParaRPr lang="nl-NL"/>
          </a:p>
        </p:txBody>
      </p:sp>
    </p:spTree>
    <p:extLst>
      <p:ext uri="{BB962C8B-B14F-4D97-AF65-F5344CB8AC3E}">
        <p14:creationId xmlns:p14="http://schemas.microsoft.com/office/powerpoint/2010/main" val="2508817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Action: </a:t>
            </a:r>
            <a:r>
              <a:rPr lang="nl-NL" dirty="0" err="1"/>
              <a:t>she</a:t>
            </a:r>
            <a:r>
              <a:rPr lang="nl-NL" dirty="0"/>
              <a:t> </a:t>
            </a:r>
            <a:r>
              <a:rPr lang="nl-NL" dirty="0" err="1"/>
              <a:t>invited</a:t>
            </a:r>
            <a:r>
              <a:rPr lang="nl-NL" dirty="0"/>
              <a:t> </a:t>
            </a:r>
            <a:r>
              <a:rPr lang="nl-NL" dirty="0" err="1"/>
              <a:t>theatre</a:t>
            </a:r>
            <a:r>
              <a:rPr lang="nl-NL" dirty="0"/>
              <a:t> companies </a:t>
            </a:r>
            <a:r>
              <a:rPr lang="nl-NL" dirty="0" err="1"/>
              <a:t>to</a:t>
            </a:r>
            <a:r>
              <a:rPr lang="nl-NL" dirty="0"/>
              <a:t> </a:t>
            </a:r>
            <a:r>
              <a:rPr lang="nl-NL" dirty="0" err="1"/>
              <a:t>perform</a:t>
            </a:r>
            <a:r>
              <a:rPr lang="nl-NL" dirty="0"/>
              <a:t> at her </a:t>
            </a:r>
            <a:r>
              <a:rPr lang="nl-NL" dirty="0" err="1"/>
              <a:t>palaces</a:t>
            </a:r>
            <a:r>
              <a:rPr lang="nl-NL" dirty="0"/>
              <a:t>, </a:t>
            </a:r>
            <a:r>
              <a:rPr lang="nl-NL" dirty="0" err="1"/>
              <a:t>which</a:t>
            </a:r>
            <a:r>
              <a:rPr lang="nl-NL" dirty="0"/>
              <a:t> </a:t>
            </a:r>
            <a:r>
              <a:rPr lang="nl-NL" dirty="0" err="1"/>
              <a:t>helped</a:t>
            </a:r>
            <a:r>
              <a:rPr lang="nl-NL" dirty="0"/>
              <a:t> </a:t>
            </a:r>
            <a:r>
              <a:rPr lang="nl-NL" dirty="0" err="1"/>
              <a:t>their</a:t>
            </a:r>
            <a:r>
              <a:rPr lang="nl-NL" dirty="0"/>
              <a:t> </a:t>
            </a:r>
            <a:r>
              <a:rPr lang="nl-NL" dirty="0" err="1"/>
              <a:t>reputations</a:t>
            </a:r>
            <a:r>
              <a:rPr lang="nl-NL" dirty="0"/>
              <a:t> (</a:t>
            </a:r>
            <a:r>
              <a:rPr lang="nl-NL" dirty="0" err="1"/>
              <a:t>they</a:t>
            </a:r>
            <a:r>
              <a:rPr lang="nl-NL" dirty="0"/>
              <a:t> </a:t>
            </a:r>
            <a:r>
              <a:rPr lang="nl-NL" dirty="0" err="1"/>
              <a:t>were</a:t>
            </a:r>
            <a:r>
              <a:rPr lang="nl-NL" dirty="0"/>
              <a:t> </a:t>
            </a:r>
            <a:r>
              <a:rPr lang="nl-NL" dirty="0" err="1"/>
              <a:t>considered</a:t>
            </a:r>
            <a:r>
              <a:rPr lang="nl-NL" dirty="0"/>
              <a:t> </a:t>
            </a:r>
            <a:r>
              <a:rPr lang="nl-NL" dirty="0" err="1"/>
              <a:t>immoral</a:t>
            </a:r>
            <a:r>
              <a:rPr lang="nl-NL" dirty="0"/>
              <a:t> </a:t>
            </a:r>
            <a:r>
              <a:rPr lang="nl-NL" dirty="0" err="1"/>
              <a:t>by</a:t>
            </a:r>
            <a:r>
              <a:rPr lang="nl-NL" dirty="0"/>
              <a:t> the </a:t>
            </a:r>
            <a:r>
              <a:rPr lang="nl-NL" dirty="0" err="1"/>
              <a:t>Puritans</a:t>
            </a:r>
            <a:r>
              <a:rPr lang="nl-NL" dirty="0"/>
              <a:t>)</a:t>
            </a:r>
          </a:p>
          <a:p>
            <a:r>
              <a:rPr lang="nl-NL" dirty="0"/>
              <a:t>Image: </a:t>
            </a:r>
            <a:r>
              <a:rPr lang="nl-NL" dirty="0" err="1"/>
              <a:t>she</a:t>
            </a:r>
            <a:r>
              <a:rPr lang="nl-NL" dirty="0"/>
              <a:t> was THE </a:t>
            </a:r>
            <a:r>
              <a:rPr lang="nl-NL" dirty="0" err="1"/>
              <a:t>symbol</a:t>
            </a:r>
            <a:r>
              <a:rPr lang="nl-NL" dirty="0"/>
              <a:t> of the </a:t>
            </a:r>
            <a:r>
              <a:rPr lang="nl-NL" dirty="0" err="1"/>
              <a:t>day</a:t>
            </a:r>
            <a:endParaRPr lang="nl-NL" dirty="0"/>
          </a:p>
          <a:p>
            <a:r>
              <a:rPr lang="nl-NL" dirty="0"/>
              <a:t>Paradise Lost: </a:t>
            </a:r>
            <a:r>
              <a:rPr lang="en-US" dirty="0"/>
              <a:t>The poem concerns the biblical story of the fall of man: the temptation of Adam and Eve by the fallen angel Satan and their expulsion from the Garden of Eden.</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19</a:t>
            </a:fld>
            <a:endParaRPr lang="nl-NL"/>
          </a:p>
        </p:txBody>
      </p:sp>
    </p:spTree>
    <p:extLst>
      <p:ext uri="{BB962C8B-B14F-4D97-AF65-F5344CB8AC3E}">
        <p14:creationId xmlns:p14="http://schemas.microsoft.com/office/powerpoint/2010/main" val="487765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22</a:t>
            </a:fld>
            <a:endParaRPr lang="nl-NL"/>
          </a:p>
        </p:txBody>
      </p:sp>
    </p:spTree>
    <p:extLst>
      <p:ext uri="{BB962C8B-B14F-4D97-AF65-F5344CB8AC3E}">
        <p14:creationId xmlns:p14="http://schemas.microsoft.com/office/powerpoint/2010/main" val="2017778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23</a:t>
            </a:fld>
            <a:endParaRPr lang="nl-NL"/>
          </a:p>
        </p:txBody>
      </p:sp>
    </p:spTree>
    <p:extLst>
      <p:ext uri="{BB962C8B-B14F-4D97-AF65-F5344CB8AC3E}">
        <p14:creationId xmlns:p14="http://schemas.microsoft.com/office/powerpoint/2010/main" val="2696809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Differences= theatre is not highbrow, looked down upon / no artificial light (so daytime) / you could see the actors and they could see you</a:t>
            </a:r>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24</a:t>
            </a:fld>
            <a:endParaRPr lang="nl-NL"/>
          </a:p>
        </p:txBody>
      </p:sp>
    </p:spTree>
    <p:extLst>
      <p:ext uri="{BB962C8B-B14F-4D97-AF65-F5344CB8AC3E}">
        <p14:creationId xmlns:p14="http://schemas.microsoft.com/office/powerpoint/2010/main" val="399731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25</a:t>
            </a:fld>
            <a:endParaRPr lang="nl-NL"/>
          </a:p>
        </p:txBody>
      </p:sp>
    </p:spTree>
    <p:extLst>
      <p:ext uri="{BB962C8B-B14F-4D97-AF65-F5344CB8AC3E}">
        <p14:creationId xmlns:p14="http://schemas.microsoft.com/office/powerpoint/2010/main" val="51670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Revival of </a:t>
            </a:r>
            <a:r>
              <a:rPr lang="nl-NL" dirty="0" err="1"/>
              <a:t>classical</a:t>
            </a:r>
            <a:r>
              <a:rPr lang="nl-NL" dirty="0"/>
              <a:t> </a:t>
            </a:r>
            <a:r>
              <a:rPr lang="nl-NL" dirty="0" err="1"/>
              <a:t>knowledge</a:t>
            </a:r>
            <a:endParaRPr lang="nl-NL" dirty="0"/>
          </a:p>
          <a:p>
            <a:r>
              <a:rPr lang="nl-NL" dirty="0"/>
              <a:t>Later </a:t>
            </a:r>
            <a:r>
              <a:rPr lang="nl-NL" dirty="0" err="1"/>
              <a:t>than</a:t>
            </a:r>
            <a:r>
              <a:rPr lang="nl-NL" dirty="0"/>
              <a:t> in Italy </a:t>
            </a:r>
            <a:r>
              <a:rPr lang="nl-NL" dirty="0" err="1"/>
              <a:t>because</a:t>
            </a:r>
            <a:r>
              <a:rPr lang="nl-NL" dirty="0"/>
              <a:t> of the Black </a:t>
            </a:r>
            <a:r>
              <a:rPr lang="nl-NL" dirty="0" err="1"/>
              <a:t>Death</a:t>
            </a:r>
            <a:r>
              <a:rPr lang="nl-NL" dirty="0"/>
              <a:t> and </a:t>
            </a:r>
            <a:r>
              <a:rPr lang="nl-NL" dirty="0" err="1"/>
              <a:t>Italy’s</a:t>
            </a:r>
            <a:r>
              <a:rPr lang="nl-NL" dirty="0"/>
              <a:t> </a:t>
            </a:r>
            <a:r>
              <a:rPr lang="nl-NL" dirty="0" err="1"/>
              <a:t>trade</a:t>
            </a:r>
            <a:r>
              <a:rPr lang="nl-NL" dirty="0"/>
              <a:t> monopolies, </a:t>
            </a:r>
            <a:r>
              <a:rPr lang="nl-NL" dirty="0" err="1"/>
              <a:t>which</a:t>
            </a:r>
            <a:r>
              <a:rPr lang="nl-NL" dirty="0"/>
              <a:t> </a:t>
            </a:r>
            <a:r>
              <a:rPr lang="nl-NL" dirty="0" err="1"/>
              <a:t>slowed</a:t>
            </a:r>
            <a:r>
              <a:rPr lang="nl-NL" dirty="0"/>
              <a:t> down </a:t>
            </a:r>
            <a:r>
              <a:rPr lang="nl-NL" dirty="0" err="1"/>
              <a:t>economic</a:t>
            </a:r>
            <a:r>
              <a:rPr lang="nl-NL" dirty="0"/>
              <a:t> </a:t>
            </a:r>
            <a:r>
              <a:rPr lang="nl-NL" dirty="0" err="1"/>
              <a:t>growth</a:t>
            </a:r>
            <a:r>
              <a:rPr lang="nl-NL" dirty="0"/>
              <a:t> in the North. </a:t>
            </a:r>
            <a:r>
              <a:rPr lang="en-US" b="0" i="0" dirty="0">
                <a:solidFill>
                  <a:srgbClr val="000000"/>
                </a:solidFill>
                <a:effectLst/>
                <a:latin typeface="Inter"/>
              </a:rPr>
              <a:t>Feudalism was much more present in European society outside of Italy which caused the ideas of the Renaissance to spread slowly. </a:t>
            </a:r>
            <a:r>
              <a:rPr lang="en-US" b="0" i="0" dirty="0">
                <a:solidFill>
                  <a:srgbClr val="111111"/>
                </a:solidFill>
                <a:effectLst/>
                <a:latin typeface="-apple-system"/>
              </a:rPr>
              <a:t>Feudalism was a system of social, economic, and political organization that prevailed in Europe during the Middle Ages. It was based on the relationship between lords and vassals, who exchanged land for loyalty and service. </a:t>
            </a:r>
            <a:r>
              <a:rPr lang="en-US" b="0" i="0" dirty="0">
                <a:solidFill>
                  <a:srgbClr val="000000"/>
                </a:solidFill>
                <a:effectLst/>
                <a:latin typeface="Inter"/>
              </a:rPr>
              <a:t>This was because Feudal society was not as open to new ideas as the city-states that existed in Italy at the time.</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3</a:t>
            </a:fld>
            <a:endParaRPr lang="nl-NL"/>
          </a:p>
        </p:txBody>
      </p:sp>
    </p:spTree>
    <p:extLst>
      <p:ext uri="{BB962C8B-B14F-4D97-AF65-F5344CB8AC3E}">
        <p14:creationId xmlns:p14="http://schemas.microsoft.com/office/powerpoint/2010/main" val="1409006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27</a:t>
            </a:fld>
            <a:endParaRPr lang="nl-NL"/>
          </a:p>
        </p:txBody>
      </p:sp>
    </p:spTree>
    <p:extLst>
      <p:ext uri="{BB962C8B-B14F-4D97-AF65-F5344CB8AC3E}">
        <p14:creationId xmlns:p14="http://schemas.microsoft.com/office/powerpoint/2010/main" val="661536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29</a:t>
            </a:fld>
            <a:endParaRPr lang="nl-NL"/>
          </a:p>
        </p:txBody>
      </p:sp>
    </p:spTree>
    <p:extLst>
      <p:ext uri="{BB962C8B-B14F-4D97-AF65-F5344CB8AC3E}">
        <p14:creationId xmlns:p14="http://schemas.microsoft.com/office/powerpoint/2010/main" val="3505213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b="0" i="0" dirty="0">
                <a:solidFill>
                  <a:srgbClr val="374151"/>
                </a:solidFill>
                <a:effectLst/>
                <a:latin typeface="Söhne"/>
              </a:rPr>
              <a:t>The Renaissance, a cultural and intellectual movement that spanned roughly from the 14th to the 17th century, did indeed begin in Italy and reached England at a later time. Several factors, including nationalism, patriotism, stability, and economic considerations, help explain this timing discrepancy:</a:t>
            </a:r>
          </a:p>
          <a:p>
            <a:pPr algn="l">
              <a:buFont typeface="+mj-lt"/>
              <a:buAutoNum type="arabicPeriod"/>
            </a:pPr>
            <a:r>
              <a:rPr lang="en-US" b="1" i="0" dirty="0">
                <a:solidFill>
                  <a:srgbClr val="374151"/>
                </a:solidFill>
                <a:effectLst/>
                <a:latin typeface="Söhne"/>
              </a:rPr>
              <a:t>Italian Renaissance Pioneering</a:t>
            </a:r>
            <a:r>
              <a:rPr lang="en-US" b="0" i="0" dirty="0">
                <a:solidFill>
                  <a:srgbClr val="374151"/>
                </a:solidFill>
                <a:effectLst/>
                <a:latin typeface="Söhne"/>
              </a:rPr>
              <a:t>: Italy was the birthplace of the Renaissance due to its unique historical, cultural, and economic circumstances. Cities like Florence, Venice, and Rome were centers of art, trade, and scholarship, fostering an environment conducive to the flourishing of the Renaissance. Italy's early start can be attributed to its rich history, artistic heritage, and influential city-states.</a:t>
            </a:r>
          </a:p>
          <a:p>
            <a:pPr algn="l">
              <a:buFont typeface="+mj-lt"/>
              <a:buAutoNum type="arabicPeriod"/>
            </a:pPr>
            <a:r>
              <a:rPr lang="en-US" b="1" i="0" dirty="0">
                <a:solidFill>
                  <a:srgbClr val="374151"/>
                </a:solidFill>
                <a:effectLst/>
                <a:latin typeface="Söhne"/>
              </a:rPr>
              <a:t>Nationalism and Patriotism</a:t>
            </a:r>
            <a:r>
              <a:rPr lang="en-US" b="0" i="0" dirty="0">
                <a:solidFill>
                  <a:srgbClr val="374151"/>
                </a:solidFill>
                <a:effectLst/>
                <a:latin typeface="Söhne"/>
              </a:rPr>
              <a:t>: Nationalism and patriotism play a role in shaping a country's cultural movements. During the Italian Renaissance, a sense of civic pride and patriotism in various city-states motivated patrons to support the arts and sciences. In England, it took some time for a similar sense of national identity and cultural pride to emerge, delaying the Renaissance. After defeating the Spanish Armada in 1588, the English people became more patriotic and nationalistic.</a:t>
            </a:r>
          </a:p>
          <a:p>
            <a:pPr algn="l">
              <a:buFont typeface="+mj-lt"/>
              <a:buAutoNum type="arabicPeriod"/>
            </a:pPr>
            <a:r>
              <a:rPr lang="en-US" b="1" i="0" dirty="0">
                <a:solidFill>
                  <a:srgbClr val="374151"/>
                </a:solidFill>
                <a:effectLst/>
                <a:latin typeface="Söhne"/>
              </a:rPr>
              <a:t>Stability</a:t>
            </a:r>
            <a:r>
              <a:rPr lang="en-US" b="0" i="0" dirty="0">
                <a:solidFill>
                  <a:srgbClr val="374151"/>
                </a:solidFill>
                <a:effectLst/>
                <a:latin typeface="Söhne"/>
              </a:rPr>
              <a:t>: Political stability and the presence of strong central authority can significantly impact cultural movements. Italy's city-states had relative stability during the Renaissance, allowing for the patronage and growth of the arts and sciences. In contrast, England faced periods of political turbulence, including the Wars of the Roses, which hindered cultural development.</a:t>
            </a:r>
          </a:p>
          <a:p>
            <a:pPr algn="l">
              <a:buFont typeface="+mj-lt"/>
              <a:buAutoNum type="arabicPeriod"/>
            </a:pPr>
            <a:r>
              <a:rPr lang="en-US" b="1" i="0" dirty="0">
                <a:solidFill>
                  <a:srgbClr val="374151"/>
                </a:solidFill>
                <a:effectLst/>
                <a:latin typeface="Söhne"/>
              </a:rPr>
              <a:t>Economic Factors</a:t>
            </a:r>
            <a:r>
              <a:rPr lang="en-US" b="0" i="0" dirty="0">
                <a:solidFill>
                  <a:srgbClr val="374151"/>
                </a:solidFill>
                <a:effectLst/>
                <a:latin typeface="Söhne"/>
              </a:rPr>
              <a:t>: Economic prosperity and patronage are essential for the support of artists, scholars, and cultural endeavors. The Italian city-states had a thriving economy, fueled by trade and commerce, which facilitated the sponsorship of artists and intellectuals. England's economy was less urbanized and had a different economic structure during the early stages of the Renaissance, which contributed to the delay.</a:t>
            </a:r>
          </a:p>
          <a:p>
            <a:pPr algn="l"/>
            <a:r>
              <a:rPr lang="en-US" b="0" i="0" dirty="0">
                <a:solidFill>
                  <a:srgbClr val="374151"/>
                </a:solidFill>
                <a:effectLst/>
                <a:latin typeface="Söhne"/>
              </a:rPr>
              <a:t>In summary, the Renaissance started later in England compared to Italy due to a combination of historical, cultural, and economic factors. Italy's early Renaissance was characterized by its unique historical legacy and the presence of prosperous city-states that provided the necessary conditions for cultural flourishing. England's Renaissance was delayed until the emergence of more favorable conditions for art, scholarship, and intellectual growth.</a:t>
            </a:r>
          </a:p>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4</a:t>
            </a:fld>
            <a:endParaRPr lang="nl-NL"/>
          </a:p>
        </p:txBody>
      </p:sp>
    </p:spTree>
    <p:extLst>
      <p:ext uri="{BB962C8B-B14F-4D97-AF65-F5344CB8AC3E}">
        <p14:creationId xmlns:p14="http://schemas.microsoft.com/office/powerpoint/2010/main" val="379825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5</a:t>
            </a:fld>
            <a:endParaRPr lang="nl-NL"/>
          </a:p>
        </p:txBody>
      </p:sp>
    </p:spTree>
    <p:extLst>
      <p:ext uri="{BB962C8B-B14F-4D97-AF65-F5344CB8AC3E}">
        <p14:creationId xmlns:p14="http://schemas.microsoft.com/office/powerpoint/2010/main" val="208125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6</a:t>
            </a:fld>
            <a:endParaRPr lang="nl-NL"/>
          </a:p>
        </p:txBody>
      </p:sp>
    </p:spTree>
    <p:extLst>
      <p:ext uri="{BB962C8B-B14F-4D97-AF65-F5344CB8AC3E}">
        <p14:creationId xmlns:p14="http://schemas.microsoft.com/office/powerpoint/2010/main" val="137050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a:solidFill>
                  <a:srgbClr val="374151"/>
                </a:solidFill>
                <a:effectLst/>
                <a:latin typeface="Söhne"/>
              </a:rPr>
              <a:t>Luther's objections to the Catholic Church's teachings and practices centered on issues such as the sale of indulgences (payments for the forgiveness of sins – remember the Pardoner’s Tale?), the authority of the Pope (they believe no human is fallible), and the use of Latin in religious services, which made them inaccessible to many common people. He believed in the importance of faith, the Bible, and the concept of "justification by faith alone."</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7</a:t>
            </a:fld>
            <a:endParaRPr lang="nl-NL"/>
          </a:p>
        </p:txBody>
      </p:sp>
    </p:spTree>
    <p:extLst>
      <p:ext uri="{BB962C8B-B14F-4D97-AF65-F5344CB8AC3E}">
        <p14:creationId xmlns:p14="http://schemas.microsoft.com/office/powerpoint/2010/main" val="283441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a:solidFill>
                  <a:srgbClr val="374151"/>
                </a:solidFill>
                <a:effectLst/>
                <a:latin typeface="Söhne"/>
              </a:rPr>
              <a:t>Humanism is a philosophical and intellectual movement that emerged during the Renaissance in Europe, notably in the 14th and 15th centuries. It prioritizes the study of classical literature, art, and the humanities, emphasizing human potential, reason, and individualism. Humanists advocate for a well-rounded education, valuing critical thinking, ethics, and the development of human creativity. This intellectual shift played a pivotal role in breaking away from the dominance of medieval theology and the Church, fostering a revival of interest in classical knowledge and leading to advancements in art, literature, and science. Humanism had a lasting impact on Western culture and the Enlightenment.</a:t>
            </a:r>
          </a:p>
          <a:p>
            <a:endParaRPr lang="en-US" b="0" i="0" dirty="0">
              <a:solidFill>
                <a:srgbClr val="374151"/>
              </a:solidFill>
              <a:effectLst/>
              <a:latin typeface="Söhne"/>
            </a:endParaRPr>
          </a:p>
          <a:p>
            <a:r>
              <a:rPr lang="en-US" b="0" i="0" dirty="0">
                <a:solidFill>
                  <a:srgbClr val="374151"/>
                </a:solidFill>
                <a:effectLst/>
                <a:latin typeface="Söhne"/>
              </a:rPr>
              <a:t>In summary, Galileo Galilei became famous for his groundbreaking astronomical discoveries and support for the heliocentric model (sun at the </a:t>
            </a:r>
            <a:r>
              <a:rPr lang="en-US" b="0" i="0" dirty="0" err="1">
                <a:solidFill>
                  <a:srgbClr val="374151"/>
                </a:solidFill>
                <a:effectLst/>
                <a:latin typeface="Söhne"/>
              </a:rPr>
              <a:t>centre</a:t>
            </a:r>
            <a:r>
              <a:rPr lang="en-US" b="0" i="0" dirty="0">
                <a:solidFill>
                  <a:srgbClr val="374151"/>
                </a:solidFill>
                <a:effectLst/>
                <a:latin typeface="Söhne"/>
              </a:rPr>
              <a:t> of the solar system), while Christopher Columbus is famous for his exploration of the Americas, which had a profound and lasting impact on global history.</a:t>
            </a:r>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8</a:t>
            </a:fld>
            <a:endParaRPr lang="nl-NL"/>
          </a:p>
        </p:txBody>
      </p:sp>
    </p:spTree>
    <p:extLst>
      <p:ext uri="{BB962C8B-B14F-4D97-AF65-F5344CB8AC3E}">
        <p14:creationId xmlns:p14="http://schemas.microsoft.com/office/powerpoint/2010/main" val="219882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9</a:t>
            </a:fld>
            <a:endParaRPr lang="nl-NL"/>
          </a:p>
        </p:txBody>
      </p:sp>
    </p:spTree>
    <p:extLst>
      <p:ext uri="{BB962C8B-B14F-4D97-AF65-F5344CB8AC3E}">
        <p14:creationId xmlns:p14="http://schemas.microsoft.com/office/powerpoint/2010/main" val="321973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Henry </a:t>
            </a:r>
            <a:r>
              <a:rPr lang="nl-NL" dirty="0" err="1"/>
              <a:t>got</a:t>
            </a:r>
            <a:r>
              <a:rPr lang="nl-NL" dirty="0"/>
              <a:t> </a:t>
            </a:r>
            <a:r>
              <a:rPr lang="nl-NL" dirty="0" err="1"/>
              <a:t>married</a:t>
            </a:r>
            <a:r>
              <a:rPr lang="nl-NL" dirty="0"/>
              <a:t> </a:t>
            </a:r>
            <a:r>
              <a:rPr lang="nl-NL" dirty="0" err="1"/>
              <a:t>when</a:t>
            </a:r>
            <a:r>
              <a:rPr lang="nl-NL" dirty="0"/>
              <a:t> he was </a:t>
            </a:r>
            <a:r>
              <a:rPr lang="nl-NL" dirty="0" err="1"/>
              <a:t>only</a:t>
            </a:r>
            <a:r>
              <a:rPr lang="nl-NL" dirty="0"/>
              <a:t> 18, </a:t>
            </a:r>
            <a:r>
              <a:rPr lang="nl-NL" dirty="0" err="1"/>
              <a:t>to</a:t>
            </a:r>
            <a:r>
              <a:rPr lang="nl-NL" dirty="0"/>
              <a:t> Catherine, </a:t>
            </a:r>
            <a:r>
              <a:rPr lang="nl-NL" dirty="0" err="1"/>
              <a:t>who</a:t>
            </a:r>
            <a:r>
              <a:rPr lang="nl-NL" dirty="0"/>
              <a:t> was 24 at the time. Catherine had been </a:t>
            </a:r>
            <a:r>
              <a:rPr lang="nl-NL" dirty="0" err="1"/>
              <a:t>engaged</a:t>
            </a:r>
            <a:r>
              <a:rPr lang="nl-NL" dirty="0"/>
              <a:t> </a:t>
            </a:r>
            <a:r>
              <a:rPr lang="nl-NL" dirty="0" err="1"/>
              <a:t>to</a:t>
            </a:r>
            <a:r>
              <a:rPr lang="nl-NL" dirty="0"/>
              <a:t> Henry’s </a:t>
            </a:r>
            <a:r>
              <a:rPr lang="nl-NL" dirty="0" err="1"/>
              <a:t>brother</a:t>
            </a:r>
            <a:r>
              <a:rPr lang="nl-NL" dirty="0"/>
              <a:t> Arthur </a:t>
            </a:r>
            <a:r>
              <a:rPr lang="nl-NL" dirty="0" err="1"/>
              <a:t>since</a:t>
            </a:r>
            <a:r>
              <a:rPr lang="nl-NL" dirty="0"/>
              <a:t> </a:t>
            </a:r>
            <a:r>
              <a:rPr lang="nl-NL" dirty="0" err="1"/>
              <a:t>she</a:t>
            </a:r>
            <a:r>
              <a:rPr lang="nl-NL" dirty="0"/>
              <a:t> was 3. </a:t>
            </a:r>
            <a:r>
              <a:rPr lang="nl-NL" dirty="0" err="1"/>
              <a:t>When</a:t>
            </a:r>
            <a:r>
              <a:rPr lang="nl-NL" dirty="0"/>
              <a:t> Henry had </a:t>
            </a:r>
            <a:r>
              <a:rPr lang="nl-NL" dirty="0" err="1"/>
              <a:t>theur</a:t>
            </a:r>
            <a:r>
              <a:rPr lang="nl-NL" dirty="0"/>
              <a:t> marriage </a:t>
            </a:r>
            <a:r>
              <a:rPr lang="nl-NL" dirty="0" err="1"/>
              <a:t>declared</a:t>
            </a:r>
            <a:r>
              <a:rPr lang="nl-NL" dirty="0"/>
              <a:t> </a:t>
            </a:r>
            <a:r>
              <a:rPr lang="nl-NL" dirty="0" err="1"/>
              <a:t>invalid</a:t>
            </a:r>
            <a:r>
              <a:rPr lang="nl-NL" dirty="0"/>
              <a:t> </a:t>
            </a:r>
            <a:r>
              <a:rPr lang="nl-NL" dirty="0" err="1"/>
              <a:t>they</a:t>
            </a:r>
            <a:r>
              <a:rPr lang="nl-NL" dirty="0"/>
              <a:t> had been </a:t>
            </a:r>
            <a:r>
              <a:rPr lang="nl-NL" dirty="0" err="1"/>
              <a:t>married</a:t>
            </a:r>
            <a:r>
              <a:rPr lang="nl-NL" dirty="0"/>
              <a:t> </a:t>
            </a:r>
            <a:r>
              <a:rPr lang="nl-NL" dirty="0" err="1"/>
              <a:t>for</a:t>
            </a:r>
            <a:r>
              <a:rPr lang="nl-NL" dirty="0"/>
              <a:t> 24 </a:t>
            </a:r>
            <a:r>
              <a:rPr lang="nl-NL" dirty="0" err="1"/>
              <a:t>years</a:t>
            </a:r>
            <a:r>
              <a:rPr lang="nl-NL" dirty="0"/>
              <a:t>. The </a:t>
            </a:r>
            <a:r>
              <a:rPr lang="nl-NL" dirty="0" err="1"/>
              <a:t>people’s</a:t>
            </a:r>
            <a:r>
              <a:rPr lang="nl-NL" dirty="0"/>
              <a:t> </a:t>
            </a:r>
            <a:r>
              <a:rPr lang="nl-NL" dirty="0" err="1"/>
              <a:t>sympathy</a:t>
            </a:r>
            <a:r>
              <a:rPr lang="nl-NL" dirty="0"/>
              <a:t> was </a:t>
            </a:r>
            <a:r>
              <a:rPr lang="nl-NL" dirty="0" err="1"/>
              <a:t>with</a:t>
            </a:r>
            <a:r>
              <a:rPr lang="nl-NL" dirty="0"/>
              <a:t> her.</a:t>
            </a:r>
          </a:p>
        </p:txBody>
      </p:sp>
      <p:sp>
        <p:nvSpPr>
          <p:cNvPr id="4" name="Tijdelijke aanduiding voor dianummer 3"/>
          <p:cNvSpPr>
            <a:spLocks noGrp="1"/>
          </p:cNvSpPr>
          <p:nvPr>
            <p:ph type="sldNum" sz="quarter" idx="5"/>
          </p:nvPr>
        </p:nvSpPr>
        <p:spPr/>
        <p:txBody>
          <a:bodyPr/>
          <a:lstStyle/>
          <a:p>
            <a:fld id="{E9AEA333-76CB-458D-B360-473FC25AA5E4}" type="slidenum">
              <a:rPr lang="nl-NL" smtClean="0"/>
              <a:t>10</a:t>
            </a:fld>
            <a:endParaRPr lang="nl-NL"/>
          </a:p>
        </p:txBody>
      </p:sp>
    </p:spTree>
    <p:extLst>
      <p:ext uri="{BB962C8B-B14F-4D97-AF65-F5344CB8AC3E}">
        <p14:creationId xmlns:p14="http://schemas.microsoft.com/office/powerpoint/2010/main" val="70814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l-NL"/>
              <a:t>Klik om stijl te bewerken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3/14/2025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13312631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75052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128805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3/14/2025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836017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l-NL"/>
              <a:t>Klik om stijl te bewerken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1160EA64-D806-43AC-9DF2-F8C432F32B4C}" type="datetimeFigureOut">
              <a:rPr lang="en-US" smtClean="0"/>
              <a:t>3/14/2025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307778932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3/14/2025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28001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583436" y="3143250"/>
            <a:ext cx="4270248" cy="2596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4F7D4976-E339-4826-83B7-FBD03F55ECF8}" type="datetimeFigureOut">
              <a:rPr lang="en-US" smtClean="0"/>
              <a:t>3/14/2025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‹nr.›</a:t>
            </a:fld>
            <a:endParaRPr lang="en-US" dirty="0"/>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405212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3/14/2025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76639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3/14/2025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340061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l-NL"/>
              <a:t>Klik om stijl te bewerken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Date Placeholder 8"/>
          <p:cNvSpPr>
            <a:spLocks noGrp="1"/>
          </p:cNvSpPr>
          <p:nvPr>
            <p:ph type="dt" sz="half" idx="10"/>
          </p:nvPr>
        </p:nvSpPr>
        <p:spPr/>
        <p:txBody>
          <a:bodyPr/>
          <a:lstStyle/>
          <a:p>
            <a:fld id="{D1BE4249-C0D0-4B06-8692-E8BB871AF643}" type="datetimeFigureOut">
              <a:rPr lang="en-US" smtClean="0"/>
              <a:t>3/14/2025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3943136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3/14/2025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1955629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3/14/2025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25472456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rTdTDCRKvv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historycrunch.com/michelangelo-renaissance-artis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dRrvQ1vZxc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sparknotes.com/shakespeare/romeojuliet/summar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t0CqUTmwKi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youtu.be/SjuZq-8PUw0" TargetMode="External"/><Relationship Id="rId5" Type="http://schemas.openxmlformats.org/officeDocument/2006/relationships/hyperlink" Target="https://nl.wikipedia.org/wiki/To_be,_or_not_to_be" TargetMode="External"/><Relationship Id="rId4" Type="http://schemas.openxmlformats.org/officeDocument/2006/relationships/hyperlink" Target="https://www.cliffsnotes.com/literature/h/hamlet/play-summar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37E43-AB92-4982-9A20-AE7C0BAE6AE4}"/>
              </a:ext>
            </a:extLst>
          </p:cNvPr>
          <p:cNvSpPr>
            <a:spLocks noGrp="1"/>
          </p:cNvSpPr>
          <p:nvPr>
            <p:ph type="ctrTitle"/>
          </p:nvPr>
        </p:nvSpPr>
        <p:spPr/>
        <p:txBody>
          <a:bodyPr/>
          <a:lstStyle/>
          <a:p>
            <a:r>
              <a:rPr lang="nl-NL" dirty="0"/>
              <a:t>English renaissance </a:t>
            </a:r>
            <a:r>
              <a:rPr lang="nl-NL" dirty="0" err="1"/>
              <a:t>period</a:t>
            </a:r>
            <a:endParaRPr lang="nl-NL" dirty="0"/>
          </a:p>
        </p:txBody>
      </p:sp>
      <p:sp>
        <p:nvSpPr>
          <p:cNvPr id="3" name="Ondertitel 2">
            <a:extLst>
              <a:ext uri="{FF2B5EF4-FFF2-40B4-BE49-F238E27FC236}">
                <a16:creationId xmlns:a16="http://schemas.microsoft.com/office/drawing/2014/main" id="{2670C2BC-92AB-4C0B-842D-417944D88D95}"/>
              </a:ext>
            </a:extLst>
          </p:cNvPr>
          <p:cNvSpPr>
            <a:spLocks noGrp="1"/>
          </p:cNvSpPr>
          <p:nvPr>
            <p:ph type="subTitle" idx="1"/>
          </p:nvPr>
        </p:nvSpPr>
        <p:spPr/>
        <p:txBody>
          <a:bodyPr>
            <a:normAutofit/>
          </a:bodyPr>
          <a:lstStyle/>
          <a:p>
            <a:r>
              <a:rPr lang="nl-NL" sz="2800" dirty="0"/>
              <a:t>1485 - 1603</a:t>
            </a:r>
          </a:p>
        </p:txBody>
      </p:sp>
    </p:spTree>
    <p:extLst>
      <p:ext uri="{BB962C8B-B14F-4D97-AF65-F5344CB8AC3E}">
        <p14:creationId xmlns:p14="http://schemas.microsoft.com/office/powerpoint/2010/main" val="451445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D4D5D-C29F-40C8-AD34-0C33CA6827DF}"/>
              </a:ext>
            </a:extLst>
          </p:cNvPr>
          <p:cNvSpPr>
            <a:spLocks noGrp="1"/>
          </p:cNvSpPr>
          <p:nvPr>
            <p:ph type="title"/>
          </p:nvPr>
        </p:nvSpPr>
        <p:spPr>
          <a:xfrm>
            <a:off x="2231136" y="1066292"/>
            <a:ext cx="7729728" cy="1188720"/>
          </a:xfrm>
        </p:spPr>
        <p:txBody>
          <a:bodyPr/>
          <a:lstStyle/>
          <a:p>
            <a:r>
              <a:rPr lang="nl-NL" sz="2800" dirty="0">
                <a:effectLst/>
                <a:latin typeface="Calibri" panose="020F0502020204030204" pitchFamily="34" charset="0"/>
                <a:ea typeface="Calibri" panose="020F0502020204030204" pitchFamily="34" charset="0"/>
                <a:cs typeface="Times New Roman" panose="02020603050405020304" pitchFamily="18" charset="0"/>
              </a:rPr>
              <a:t>British </a:t>
            </a:r>
            <a:r>
              <a:rPr lang="nl-NL" sz="2800" dirty="0" err="1">
                <a:effectLst/>
                <a:latin typeface="Calibri" panose="020F0502020204030204" pitchFamily="34" charset="0"/>
                <a:ea typeface="Calibri" panose="020F0502020204030204" pitchFamily="34" charset="0"/>
                <a:cs typeface="Times New Roman" panose="02020603050405020304" pitchFamily="18" charset="0"/>
              </a:rPr>
              <a:t>history</a:t>
            </a:r>
            <a:r>
              <a:rPr lang="nl-NL" sz="2800" dirty="0">
                <a:effectLst/>
                <a:latin typeface="Calibri" panose="020F0502020204030204" pitchFamily="34" charset="0"/>
                <a:ea typeface="Calibri" panose="020F0502020204030204" pitchFamily="34" charset="0"/>
                <a:cs typeface="Times New Roman" panose="02020603050405020304" pitchFamily="18" charset="0"/>
              </a:rPr>
              <a:t>: Henry VIII (1491 – 1547) </a:t>
            </a:r>
            <a:endParaRPr lang="nl-NL" dirty="0"/>
          </a:p>
        </p:txBody>
      </p:sp>
      <p:sp>
        <p:nvSpPr>
          <p:cNvPr id="3" name="Tijdelijke aanduiding voor inhoud 2">
            <a:extLst>
              <a:ext uri="{FF2B5EF4-FFF2-40B4-BE49-F238E27FC236}">
                <a16:creationId xmlns:a16="http://schemas.microsoft.com/office/drawing/2014/main" id="{8EBEB9DE-628E-487A-88AE-B0B63514A14F}"/>
              </a:ext>
            </a:extLst>
          </p:cNvPr>
          <p:cNvSpPr>
            <a:spLocks noGrp="1"/>
          </p:cNvSpPr>
          <p:nvPr>
            <p:ph idx="1"/>
          </p:nvPr>
        </p:nvSpPr>
        <p:spPr>
          <a:xfrm>
            <a:off x="869430" y="2638044"/>
            <a:ext cx="10687986" cy="4017589"/>
          </a:xfrm>
        </p:spPr>
        <p:txBody>
          <a:bodyPr>
            <a:normAutofit fontScale="85000" lnSpcReduction="20000"/>
          </a:bodyPr>
          <a:lstStyle/>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1509</a:t>
            </a:r>
            <a:r>
              <a:rPr lang="nl-NL" sz="2400" dirty="0">
                <a:latin typeface="Calibri" panose="020F0502020204030204" pitchFamily="34" charset="0"/>
                <a:ea typeface="Calibri" panose="020F0502020204030204" pitchFamily="34" charset="0"/>
                <a:cs typeface="Calibri" panose="020F0502020204030204" pitchFamily="34" charset="0"/>
              </a:rPr>
              <a:t>	Henry VIII </a:t>
            </a:r>
            <a:r>
              <a:rPr lang="nl-NL" sz="2400" dirty="0" err="1">
                <a:latin typeface="Calibri" panose="020F0502020204030204" pitchFamily="34" charset="0"/>
                <a:ea typeface="Calibri" panose="020F0502020204030204" pitchFamily="34" charset="0"/>
                <a:cs typeface="Calibri" panose="020F0502020204030204" pitchFamily="34" charset="0"/>
              </a:rPr>
              <a:t>took</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the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throne</a:t>
            </a:r>
            <a:r>
              <a:rPr lang="nl-NL" sz="2400" dirty="0">
                <a:latin typeface="Calibri" panose="020F0502020204030204" pitchFamily="34" charset="0"/>
                <a:ea typeface="Calibri" panose="020F0502020204030204" pitchFamily="34" charset="0"/>
                <a:cs typeface="Calibri" panose="020F0502020204030204" pitchFamily="34" charset="0"/>
              </a:rPr>
              <a:t> and </a:t>
            </a:r>
            <a:r>
              <a:rPr lang="nl-NL" sz="2400" dirty="0" err="1">
                <a:latin typeface="Calibri" panose="020F0502020204030204" pitchFamily="34" charset="0"/>
                <a:ea typeface="Calibri" panose="020F0502020204030204" pitchFamily="34" charset="0"/>
                <a:cs typeface="Calibri" panose="020F0502020204030204" pitchFamily="34" charset="0"/>
              </a:rPr>
              <a:t>married</a:t>
            </a:r>
            <a:r>
              <a:rPr lang="nl-NL" sz="2400" dirty="0">
                <a:latin typeface="Calibri" panose="020F0502020204030204" pitchFamily="34" charset="0"/>
                <a:ea typeface="Calibri" panose="020F0502020204030204" pitchFamily="34" charset="0"/>
                <a:cs typeface="Calibri" panose="020F0502020204030204" pitchFamily="34" charset="0"/>
              </a:rPr>
              <a:t> Catherine of Aragon</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Catherine was Henry’s late </a:t>
            </a:r>
            <a:r>
              <a:rPr lang="nl-NL" sz="2400" dirty="0" err="1">
                <a:latin typeface="Calibri" panose="020F0502020204030204" pitchFamily="34" charset="0"/>
                <a:ea typeface="Calibri" panose="020F0502020204030204" pitchFamily="34" charset="0"/>
                <a:cs typeface="Calibri" panose="020F0502020204030204" pitchFamily="34" charset="0"/>
              </a:rPr>
              <a:t>brother’s</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wife</a:t>
            </a:r>
            <a:r>
              <a:rPr lang="nl-NL" sz="2400" dirty="0">
                <a:latin typeface="Calibri" panose="020F0502020204030204" pitchFamily="34" charset="0"/>
                <a:ea typeface="Calibri" panose="020F0502020204030204" pitchFamily="34" charset="0"/>
                <a:cs typeface="Calibri" panose="020F0502020204030204" pitchFamily="34" charset="0"/>
              </a:rPr>
              <a:t>. He had </a:t>
            </a:r>
            <a:r>
              <a:rPr lang="nl-NL" sz="2400" dirty="0" err="1">
                <a:latin typeface="Calibri" panose="020F0502020204030204" pitchFamily="34" charset="0"/>
                <a:ea typeface="Calibri" panose="020F0502020204030204" pitchFamily="34" charset="0"/>
                <a:cs typeface="Calibri" panose="020F0502020204030204" pitchFamily="34" charset="0"/>
              </a:rPr>
              <a:t>to</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marry</a:t>
            </a:r>
            <a:r>
              <a:rPr lang="nl-NL" sz="2400" dirty="0">
                <a:latin typeface="Calibri" panose="020F0502020204030204" pitchFamily="34" charset="0"/>
                <a:ea typeface="Calibri" panose="020F0502020204030204" pitchFamily="34" charset="0"/>
                <a:cs typeface="Calibri" panose="020F0502020204030204" pitchFamily="34" charset="0"/>
              </a:rPr>
              <a:t> her </a:t>
            </a:r>
            <a:r>
              <a:rPr lang="nl-NL" sz="2400" dirty="0" err="1">
                <a:latin typeface="Calibri" panose="020F0502020204030204" pitchFamily="34" charset="0"/>
                <a:ea typeface="Calibri" panose="020F0502020204030204" pitchFamily="34" charset="0"/>
                <a:cs typeface="Calibri" panose="020F0502020204030204" pitchFamily="34" charset="0"/>
              </a:rPr>
              <a:t>to</a:t>
            </a:r>
            <a:r>
              <a:rPr lang="nl-NL" sz="2400" dirty="0">
                <a:latin typeface="Calibri" panose="020F0502020204030204" pitchFamily="34" charset="0"/>
                <a:ea typeface="Calibri" panose="020F0502020204030204" pitchFamily="34" charset="0"/>
                <a:cs typeface="Calibri" panose="020F0502020204030204" pitchFamily="34" charset="0"/>
              </a:rPr>
              <a:t> seal a </a:t>
            </a:r>
            <a:r>
              <a:rPr lang="nl-NL" sz="2400" dirty="0" err="1">
                <a:latin typeface="Calibri" panose="020F0502020204030204" pitchFamily="34" charset="0"/>
                <a:ea typeface="Calibri" panose="020F0502020204030204" pitchFamily="34" charset="0"/>
                <a:cs typeface="Calibri" panose="020F0502020204030204" pitchFamily="34" charset="0"/>
              </a:rPr>
              <a:t>marital</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alliance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between</a:t>
            </a:r>
            <a:r>
              <a:rPr lang="nl-NL" sz="2400" dirty="0">
                <a:latin typeface="Calibri" panose="020F0502020204030204" pitchFamily="34" charset="0"/>
                <a:ea typeface="Calibri" panose="020F0502020204030204" pitchFamily="34" charset="0"/>
                <a:cs typeface="Calibri" panose="020F0502020204030204" pitchFamily="34" charset="0"/>
              </a:rPr>
              <a:t> Spain and England.</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In order </a:t>
            </a:r>
            <a:r>
              <a:rPr lang="nl-NL" sz="2400" dirty="0" err="1">
                <a:latin typeface="Calibri" panose="020F0502020204030204" pitchFamily="34" charset="0"/>
                <a:ea typeface="Calibri" panose="020F0502020204030204" pitchFamily="34" charset="0"/>
                <a:cs typeface="Calibri" panose="020F0502020204030204" pitchFamily="34" charset="0"/>
              </a:rPr>
              <a:t>to</a:t>
            </a:r>
            <a:r>
              <a:rPr lang="nl-NL" sz="2400" dirty="0">
                <a:latin typeface="Calibri" panose="020F0502020204030204" pitchFamily="34" charset="0"/>
                <a:ea typeface="Calibri" panose="020F0502020204030204" pitchFamily="34" charset="0"/>
                <a:cs typeface="Calibri" panose="020F0502020204030204" pitchFamily="34" charset="0"/>
              </a:rPr>
              <a:t> make </a:t>
            </a:r>
            <a:r>
              <a:rPr lang="nl-NL" sz="2400" dirty="0" err="1">
                <a:latin typeface="Calibri" panose="020F0502020204030204" pitchFamily="34" charset="0"/>
                <a:ea typeface="Calibri" panose="020F0502020204030204" pitchFamily="34" charset="0"/>
                <a:cs typeface="Calibri" panose="020F0502020204030204" pitchFamily="34" charset="0"/>
              </a:rPr>
              <a:t>this</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possible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they</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needed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papal</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dispensation</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otherwise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it</a:t>
            </a:r>
            <a:r>
              <a:rPr lang="nl-NL" sz="2400" dirty="0">
                <a:latin typeface="Calibri" panose="020F0502020204030204" pitchFamily="34" charset="0"/>
                <a:ea typeface="Calibri" panose="020F0502020204030204" pitchFamily="34" charset="0"/>
                <a:cs typeface="Calibri" panose="020F0502020204030204" pitchFamily="34" charset="0"/>
              </a:rPr>
              <a:t> was </a:t>
            </a:r>
            <a:r>
              <a:rPr lang="nl-NL" sz="2400" dirty="0" err="1">
                <a:latin typeface="Calibri" panose="020F0502020204030204" pitchFamily="34" charset="0"/>
                <a:ea typeface="Calibri" panose="020F0502020204030204" pitchFamily="34" charset="0"/>
                <a:cs typeface="Calibri" panose="020F0502020204030204" pitchFamily="34" charset="0"/>
              </a:rPr>
              <a:t>considered</a:t>
            </a:r>
            <a:r>
              <a:rPr lang="nl-NL" sz="2400" dirty="0">
                <a:latin typeface="Calibri" panose="020F0502020204030204" pitchFamily="34" charset="0"/>
                <a:ea typeface="Calibri" panose="020F0502020204030204" pitchFamily="34" charset="0"/>
                <a:cs typeface="Calibri" panose="020F0502020204030204" pitchFamily="34" charset="0"/>
              </a:rPr>
              <a:t> 	incest.</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They</a:t>
            </a:r>
            <a:r>
              <a:rPr lang="nl-NL" sz="2400" dirty="0">
                <a:latin typeface="Calibri" panose="020F0502020204030204" pitchFamily="34" charset="0"/>
                <a:ea typeface="Calibri" panose="020F0502020204030204" pitchFamily="34" charset="0"/>
                <a:cs typeface="Calibri" panose="020F0502020204030204" pitchFamily="34" charset="0"/>
              </a:rPr>
              <a:t> had </a:t>
            </a:r>
            <a:r>
              <a:rPr lang="nl-NL" sz="2400" dirty="0" err="1">
                <a:latin typeface="Calibri" panose="020F0502020204030204" pitchFamily="34" charset="0"/>
                <a:ea typeface="Calibri" panose="020F0502020204030204" pitchFamily="34" charset="0"/>
                <a:cs typeface="Calibri" panose="020F0502020204030204" pitchFamily="34" charset="0"/>
              </a:rPr>
              <a:t>one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daughter</a:t>
            </a:r>
            <a:r>
              <a:rPr lang="nl-NL" sz="2400" dirty="0">
                <a:latin typeface="Calibri" panose="020F0502020204030204" pitchFamily="34" charset="0"/>
                <a:ea typeface="Calibri" panose="020F0502020204030204" pitchFamily="34" charset="0"/>
                <a:cs typeface="Calibri" panose="020F0502020204030204" pitchFamily="34" charset="0"/>
              </a:rPr>
              <a:t>: Mary</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That</a:t>
            </a:r>
            <a:r>
              <a:rPr lang="nl-NL" sz="2400" dirty="0">
                <a:latin typeface="Calibri" panose="020F0502020204030204" pitchFamily="34" charset="0"/>
                <a:ea typeface="Calibri" panose="020F0502020204030204" pitchFamily="34" charset="0"/>
                <a:cs typeface="Calibri" panose="020F0502020204030204" pitchFamily="34" charset="0"/>
              </a:rPr>
              <a:t> was a big </a:t>
            </a:r>
            <a:r>
              <a:rPr lang="nl-NL" sz="2400" dirty="0" err="1">
                <a:latin typeface="Calibri" panose="020F0502020204030204" pitchFamily="34" charset="0"/>
                <a:ea typeface="Calibri" panose="020F0502020204030204" pitchFamily="34" charset="0"/>
                <a:cs typeface="Calibri" panose="020F0502020204030204" pitchFamily="34" charset="0"/>
              </a:rPr>
              <a:t>disappointment</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for</a:t>
            </a:r>
            <a:r>
              <a:rPr lang="nl-NL" sz="2400" dirty="0">
                <a:latin typeface="Calibri" panose="020F0502020204030204" pitchFamily="34" charset="0"/>
                <a:ea typeface="Calibri" panose="020F0502020204030204" pitchFamily="34" charset="0"/>
                <a:cs typeface="Calibri" panose="020F0502020204030204" pitchFamily="34" charset="0"/>
              </a:rPr>
              <a:t> Henry, </a:t>
            </a:r>
            <a:r>
              <a:rPr lang="nl-NL" sz="2400" dirty="0" err="1">
                <a:latin typeface="Calibri" panose="020F0502020204030204" pitchFamily="34" charset="0"/>
                <a:ea typeface="Calibri" panose="020F0502020204030204" pitchFamily="34" charset="0"/>
                <a:cs typeface="Calibri" panose="020F0502020204030204" pitchFamily="34" charset="0"/>
              </a:rPr>
              <a:t>who</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wanted</a:t>
            </a:r>
            <a:r>
              <a:rPr lang="nl-NL" sz="2400" dirty="0">
                <a:latin typeface="Calibri" panose="020F0502020204030204" pitchFamily="34" charset="0"/>
                <a:ea typeface="Calibri" panose="020F0502020204030204" pitchFamily="34" charset="0"/>
                <a:cs typeface="Calibri" panose="020F0502020204030204" pitchFamily="34" charset="0"/>
              </a:rPr>
              <a:t> a </a:t>
            </a:r>
            <a:r>
              <a:rPr lang="nl-NL" sz="2400" dirty="0" err="1">
                <a:latin typeface="Calibri" panose="020F0502020204030204" pitchFamily="34" charset="0"/>
                <a:ea typeface="Calibri" panose="020F0502020204030204" pitchFamily="34" charset="0"/>
                <a:cs typeface="Calibri" panose="020F0502020204030204" pitchFamily="34" charset="0"/>
              </a:rPr>
              <a:t>son</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to</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succeed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him</a:t>
            </a:r>
            <a:r>
              <a:rPr lang="nl-NL" sz="2400"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1533	</a:t>
            </a:r>
            <a:r>
              <a:rPr lang="nl-NL" sz="2400" dirty="0">
                <a:latin typeface="Calibri" panose="020F0502020204030204" pitchFamily="34" charset="0"/>
                <a:ea typeface="Calibri" panose="020F0502020204030204" pitchFamily="34" charset="0"/>
                <a:cs typeface="Calibri" panose="020F0502020204030204" pitchFamily="34" charset="0"/>
              </a:rPr>
              <a:t>Henry </a:t>
            </a:r>
            <a:r>
              <a:rPr lang="nl-NL" sz="2400" dirty="0" err="1">
                <a:latin typeface="Calibri" panose="020F0502020204030204" pitchFamily="34" charset="0"/>
                <a:ea typeface="Calibri" panose="020F0502020204030204" pitchFamily="34" charset="0"/>
                <a:cs typeface="Calibri" panose="020F0502020204030204" pitchFamily="34" charset="0"/>
              </a:rPr>
              <a:t>married</a:t>
            </a:r>
            <a:r>
              <a:rPr lang="nl-NL" sz="2400" dirty="0">
                <a:latin typeface="Calibri" panose="020F0502020204030204" pitchFamily="34" charset="0"/>
                <a:ea typeface="Calibri" panose="020F0502020204030204" pitchFamily="34" charset="0"/>
                <a:cs typeface="Calibri" panose="020F0502020204030204" pitchFamily="34" charset="0"/>
              </a:rPr>
              <a:t> Anne </a:t>
            </a:r>
            <a:r>
              <a:rPr lang="nl-NL" sz="2400" dirty="0" err="1">
                <a:latin typeface="Calibri" panose="020F0502020204030204" pitchFamily="34" charset="0"/>
                <a:ea typeface="Calibri" panose="020F0502020204030204" pitchFamily="34" charset="0"/>
                <a:cs typeface="Calibri" panose="020F0502020204030204" pitchFamily="34" charset="0"/>
              </a:rPr>
              <a:t>Boleyn</a:t>
            </a:r>
            <a:endParaRPr lang="nl-NL" sz="24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The Pope </a:t>
            </a:r>
            <a:r>
              <a:rPr lang="nl-NL" sz="2400" dirty="0" err="1">
                <a:latin typeface="Calibri" panose="020F0502020204030204" pitchFamily="34" charset="0"/>
                <a:ea typeface="Calibri" panose="020F0502020204030204" pitchFamily="34" charset="0"/>
                <a:cs typeface="Calibri" panose="020F0502020204030204" pitchFamily="34" charset="0"/>
              </a:rPr>
              <a:t>wouldn’t</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grant</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him</a:t>
            </a:r>
            <a:r>
              <a:rPr lang="nl-NL" sz="2400" dirty="0">
                <a:latin typeface="Calibri" panose="020F0502020204030204" pitchFamily="34" charset="0"/>
                <a:ea typeface="Calibri" panose="020F0502020204030204" pitchFamily="34" charset="0"/>
                <a:cs typeface="Calibri" panose="020F0502020204030204" pitchFamily="34" charset="0"/>
              </a:rPr>
              <a:t> and Catherine a </a:t>
            </a:r>
            <a:r>
              <a:rPr lang="nl-NL" sz="2400" dirty="0" err="1">
                <a:latin typeface="Calibri" panose="020F0502020204030204" pitchFamily="34" charset="0"/>
                <a:ea typeface="Calibri" panose="020F0502020204030204" pitchFamily="34" charset="0"/>
                <a:cs typeface="Calibri" panose="020F0502020204030204" pitchFamily="34" charset="0"/>
              </a:rPr>
              <a:t>divorce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so</a:t>
            </a:r>
            <a:r>
              <a:rPr lang="nl-NL" sz="2400" dirty="0">
                <a:latin typeface="Calibri" panose="020F0502020204030204" pitchFamily="34" charset="0"/>
                <a:ea typeface="Calibri" panose="020F0502020204030204" pitchFamily="34" charset="0"/>
                <a:cs typeface="Calibri" panose="020F0502020204030204" pitchFamily="34" charset="0"/>
              </a:rPr>
              <a:t> Henry VIII </a:t>
            </a:r>
            <a:r>
              <a:rPr lang="nl-NL" sz="2400" dirty="0" err="1">
                <a:latin typeface="Calibri" panose="020F0502020204030204" pitchFamily="34" charset="0"/>
                <a:ea typeface="Calibri" panose="020F0502020204030204" pitchFamily="34" charset="0"/>
                <a:cs typeface="Calibri" panose="020F0502020204030204" pitchFamily="34" charset="0"/>
              </a:rPr>
              <a:t>broke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with</a:t>
            </a:r>
            <a:r>
              <a:rPr lang="nl-NL" sz="2400" dirty="0">
                <a:latin typeface="Calibri" panose="020F0502020204030204" pitchFamily="34" charset="0"/>
                <a:ea typeface="Calibri" panose="020F0502020204030204" pitchFamily="34" charset="0"/>
                <a:cs typeface="Calibri" panose="020F0502020204030204" pitchFamily="34" charset="0"/>
              </a:rPr>
              <a:t> the Roman 	</a:t>
            </a:r>
            <a:r>
              <a:rPr lang="nl-NL" sz="2400" dirty="0" err="1">
                <a:latin typeface="Calibri" panose="020F0502020204030204" pitchFamily="34" charset="0"/>
                <a:ea typeface="Calibri" panose="020F0502020204030204" pitchFamily="34" charset="0"/>
                <a:cs typeface="Calibri" panose="020F0502020204030204" pitchFamily="34" charset="0"/>
              </a:rPr>
              <a:t>Catholic</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Church</a:t>
            </a:r>
            <a:r>
              <a:rPr lang="nl-NL" sz="2400" dirty="0">
                <a:latin typeface="Calibri" panose="020F0502020204030204" pitchFamily="34" charset="0"/>
                <a:ea typeface="Calibri" panose="020F0502020204030204" pitchFamily="34" charset="0"/>
                <a:cs typeface="Calibri" panose="020F0502020204030204" pitchFamily="34" charset="0"/>
              </a:rPr>
              <a:t> and </a:t>
            </a:r>
            <a:r>
              <a:rPr lang="nl-NL" sz="2400" dirty="0" err="1">
                <a:latin typeface="Calibri" panose="020F0502020204030204" pitchFamily="34" charset="0"/>
                <a:ea typeface="Calibri" panose="020F0502020204030204" pitchFamily="34" charset="0"/>
                <a:cs typeface="Calibri" panose="020F0502020204030204" pitchFamily="34" charset="0"/>
              </a:rPr>
              <a:t>started</a:t>
            </a:r>
            <a:r>
              <a:rPr lang="nl-NL" sz="2400" dirty="0">
                <a:latin typeface="Calibri" panose="020F0502020204030204" pitchFamily="34" charset="0"/>
                <a:ea typeface="Calibri" panose="020F0502020204030204" pitchFamily="34" charset="0"/>
                <a:cs typeface="Calibri" panose="020F0502020204030204" pitchFamily="34" charset="0"/>
              </a:rPr>
              <a:t> his </a:t>
            </a:r>
            <a:r>
              <a:rPr lang="nl-NL" sz="2400" dirty="0" err="1">
                <a:latin typeface="Calibri" panose="020F0502020204030204" pitchFamily="34" charset="0"/>
                <a:ea typeface="Calibri" panose="020F0502020204030204" pitchFamily="34" charset="0"/>
                <a:cs typeface="Calibri" panose="020F0502020204030204" pitchFamily="34" charset="0"/>
              </a:rPr>
              <a:t>own</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church</a:t>
            </a:r>
            <a:r>
              <a:rPr lang="nl-NL" sz="2400" dirty="0">
                <a:latin typeface="Calibri" panose="020F0502020204030204" pitchFamily="34" charset="0"/>
                <a:ea typeface="Calibri" panose="020F0502020204030204" pitchFamily="34" charset="0"/>
                <a:cs typeface="Calibri" panose="020F0502020204030204" pitchFamily="34" charset="0"/>
              </a:rPr>
              <a:t>. He had </a:t>
            </a:r>
            <a:r>
              <a:rPr lang="nl-NL" sz="2400" dirty="0" err="1">
                <a:latin typeface="Calibri" panose="020F0502020204030204" pitchFamily="34" charset="0"/>
                <a:ea typeface="Calibri" panose="020F0502020204030204" pitchFamily="34" charset="0"/>
                <a:cs typeface="Calibri" panose="020F0502020204030204" pitchFamily="34" charset="0"/>
              </a:rPr>
              <a:t>Parliament</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declare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him</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supreme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head</a:t>
            </a:r>
            <a:r>
              <a:rPr lang="nl-NL" sz="2400" dirty="0">
                <a:latin typeface="Calibri" panose="020F0502020204030204" pitchFamily="34" charset="0"/>
                <a:ea typeface="Calibri" panose="020F0502020204030204" pitchFamily="34" charset="0"/>
                <a:cs typeface="Calibri" panose="020F0502020204030204" pitchFamily="34" charset="0"/>
              </a:rPr>
              <a:t> 	of the </a:t>
            </a:r>
            <a:r>
              <a:rPr lang="nl-NL" sz="2400" dirty="0" err="1">
                <a:latin typeface="Calibri" panose="020F0502020204030204" pitchFamily="34" charset="0"/>
                <a:ea typeface="Calibri" panose="020F0502020204030204" pitchFamily="34" charset="0"/>
                <a:cs typeface="Calibri" panose="020F0502020204030204" pitchFamily="34" charset="0"/>
              </a:rPr>
              <a:t>Church</a:t>
            </a:r>
            <a:r>
              <a:rPr lang="nl-NL" sz="2400" dirty="0">
                <a:latin typeface="Calibri" panose="020F0502020204030204" pitchFamily="34" charset="0"/>
                <a:ea typeface="Calibri" panose="020F0502020204030204" pitchFamily="34" charset="0"/>
                <a:cs typeface="Calibri" panose="020F0502020204030204" pitchFamily="34" charset="0"/>
              </a:rPr>
              <a:t> of England/ </a:t>
            </a:r>
            <a:r>
              <a:rPr lang="nl-NL" sz="2400" dirty="0" err="1">
                <a:latin typeface="Calibri" panose="020F0502020204030204" pitchFamily="34" charset="0"/>
                <a:ea typeface="Calibri" panose="020F0502020204030204" pitchFamily="34" charset="0"/>
                <a:cs typeface="Calibri" panose="020F0502020204030204" pitchFamily="34" charset="0"/>
              </a:rPr>
              <a:t>Anglican</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Church</a:t>
            </a:r>
            <a:r>
              <a:rPr lang="nl-NL" sz="2400" dirty="0">
                <a:latin typeface="Calibri" panose="020F0502020204030204" pitchFamily="34" charset="0"/>
                <a:ea typeface="Calibri" panose="020F0502020204030204" pitchFamily="34" charset="0"/>
                <a:cs typeface="Calibri" panose="020F0502020204030204" pitchFamily="34" charset="0"/>
              </a:rPr>
              <a:t>. &gt; </a:t>
            </a:r>
            <a:r>
              <a:rPr lang="nl-NL" sz="2400" b="1" dirty="0">
                <a:latin typeface="Calibri" panose="020F0502020204030204" pitchFamily="34" charset="0"/>
                <a:ea typeface="Calibri" panose="020F0502020204030204" pitchFamily="34" charset="0"/>
                <a:cs typeface="Calibri" panose="020F0502020204030204" pitchFamily="34" charset="0"/>
              </a:rPr>
              <a:t>English </a:t>
            </a:r>
            <a:r>
              <a:rPr lang="nl-NL" sz="2400" b="1" dirty="0" err="1">
                <a:latin typeface="Calibri" panose="020F0502020204030204" pitchFamily="34" charset="0"/>
                <a:ea typeface="Calibri" panose="020F0502020204030204" pitchFamily="34" charset="0"/>
                <a:cs typeface="Calibri" panose="020F0502020204030204" pitchFamily="34" charset="0"/>
              </a:rPr>
              <a:t>Reformation</a:t>
            </a:r>
            <a:endParaRPr lang="nl-NL" sz="24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They</a:t>
            </a:r>
            <a:r>
              <a:rPr lang="nl-NL" sz="2400" dirty="0">
                <a:latin typeface="Calibri" panose="020F0502020204030204" pitchFamily="34" charset="0"/>
                <a:ea typeface="Calibri" panose="020F0502020204030204" pitchFamily="34" charset="0"/>
                <a:cs typeface="Calibri" panose="020F0502020204030204" pitchFamily="34" charset="0"/>
              </a:rPr>
              <a:t> had </a:t>
            </a:r>
            <a:r>
              <a:rPr lang="nl-NL" sz="2400" dirty="0" err="1">
                <a:latin typeface="Calibri" panose="020F0502020204030204" pitchFamily="34" charset="0"/>
                <a:ea typeface="Calibri" panose="020F0502020204030204" pitchFamily="34" charset="0"/>
                <a:cs typeface="Calibri" panose="020F0502020204030204" pitchFamily="34" charset="0"/>
              </a:rPr>
              <a:t>one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daughter</a:t>
            </a:r>
            <a:r>
              <a:rPr lang="nl-NL" sz="2400" dirty="0">
                <a:latin typeface="Calibri" panose="020F0502020204030204" pitchFamily="34" charset="0"/>
                <a:ea typeface="Calibri" panose="020F0502020204030204" pitchFamily="34" charset="0"/>
                <a:cs typeface="Calibri" panose="020F0502020204030204" pitchFamily="34" charset="0"/>
              </a:rPr>
              <a:t>: Elizabeth</a:t>
            </a:r>
          </a:p>
          <a:p>
            <a:pPr marL="0" indent="0">
              <a:buNone/>
            </a:pPr>
            <a:endParaRPr lang="nl-NL" b="1" dirty="0"/>
          </a:p>
        </p:txBody>
      </p:sp>
    </p:spTree>
    <p:extLst>
      <p:ext uri="{BB962C8B-B14F-4D97-AF65-F5344CB8AC3E}">
        <p14:creationId xmlns:p14="http://schemas.microsoft.com/office/powerpoint/2010/main" val="414768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DBCB0-6437-C55E-92EB-9E24C1207FA1}"/>
              </a:ext>
            </a:extLst>
          </p:cNvPr>
          <p:cNvSpPr>
            <a:spLocks noGrp="1"/>
          </p:cNvSpPr>
          <p:nvPr>
            <p:ph type="title"/>
          </p:nvPr>
        </p:nvSpPr>
        <p:spPr/>
        <p:txBody>
          <a:bodyPr/>
          <a:lstStyle/>
          <a:p>
            <a:r>
              <a:rPr lang="nl-NL" dirty="0"/>
              <a:t>Question</a:t>
            </a:r>
          </a:p>
        </p:txBody>
      </p:sp>
      <p:sp>
        <p:nvSpPr>
          <p:cNvPr id="3" name="Tijdelijke aanduiding voor inhoud 2">
            <a:extLst>
              <a:ext uri="{FF2B5EF4-FFF2-40B4-BE49-F238E27FC236}">
                <a16:creationId xmlns:a16="http://schemas.microsoft.com/office/drawing/2014/main" id="{40B70A97-2428-6D52-F28F-CD12F2E6D7C0}"/>
              </a:ext>
            </a:extLst>
          </p:cNvPr>
          <p:cNvSpPr>
            <a:spLocks noGrp="1"/>
          </p:cNvSpPr>
          <p:nvPr>
            <p:ph idx="1"/>
          </p:nvPr>
        </p:nvSpPr>
        <p:spPr/>
        <p:txBody>
          <a:bodyPr>
            <a:normAutofit/>
          </a:bodyPr>
          <a:lstStyle/>
          <a:p>
            <a:r>
              <a:rPr lang="nl-NL" sz="3200" dirty="0" err="1">
                <a:latin typeface="Calibri" panose="020F0502020204030204" pitchFamily="34" charset="0"/>
                <a:ea typeface="Calibri" panose="020F0502020204030204" pitchFamily="34" charset="0"/>
                <a:cs typeface="Calibri" panose="020F0502020204030204" pitchFamily="34" charset="0"/>
              </a:rPr>
              <a:t>What</a:t>
            </a:r>
            <a:r>
              <a:rPr lang="nl-NL" sz="3200" dirty="0">
                <a:latin typeface="Calibri" panose="020F0502020204030204" pitchFamily="34" charset="0"/>
                <a:ea typeface="Calibri" panose="020F0502020204030204" pitchFamily="34" charset="0"/>
                <a:cs typeface="Calibri" panose="020F0502020204030204" pitchFamily="34" charset="0"/>
              </a:rPr>
              <a:t> is </a:t>
            </a:r>
            <a:r>
              <a:rPr lang="nl-NL" sz="3200" i="1" dirty="0">
                <a:latin typeface="Calibri" panose="020F0502020204030204" pitchFamily="34" charset="0"/>
                <a:ea typeface="Calibri" panose="020F0502020204030204" pitchFamily="34" charset="0"/>
                <a:cs typeface="Calibri" panose="020F0502020204030204" pitchFamily="34" charset="0"/>
              </a:rPr>
              <a:t>Homo </a:t>
            </a:r>
            <a:r>
              <a:rPr lang="nl-NL" sz="3200" i="1" dirty="0" err="1">
                <a:latin typeface="Calibri" panose="020F0502020204030204" pitchFamily="34" charset="0"/>
                <a:ea typeface="Calibri" panose="020F0502020204030204" pitchFamily="34" charset="0"/>
                <a:cs typeface="Calibri" panose="020F0502020204030204" pitchFamily="34" charset="0"/>
              </a:rPr>
              <a:t>Universalis</a:t>
            </a:r>
            <a:r>
              <a:rPr lang="nl-NL" sz="3200" dirty="0">
                <a:latin typeface="Calibri" panose="020F0502020204030204" pitchFamily="34" charset="0"/>
                <a:ea typeface="Calibri" panose="020F0502020204030204" pitchFamily="34" charset="0"/>
                <a:cs typeface="Calibri" panose="020F0502020204030204" pitchFamily="34" charset="0"/>
              </a:rPr>
              <a:t>?</a:t>
            </a:r>
          </a:p>
          <a:p>
            <a:r>
              <a:rPr lang="nl-NL" sz="3200" dirty="0" err="1">
                <a:latin typeface="Calibri" panose="020F0502020204030204" pitchFamily="34" charset="0"/>
                <a:ea typeface="Calibri" panose="020F0502020204030204" pitchFamily="34" charset="0"/>
                <a:cs typeface="Calibri" panose="020F0502020204030204" pitchFamily="34" charset="0"/>
              </a:rPr>
              <a:t>What</a:t>
            </a:r>
            <a:r>
              <a:rPr lang="nl-NL" sz="3200" dirty="0">
                <a:latin typeface="Calibri" panose="020F0502020204030204" pitchFamily="34" charset="0"/>
                <a:ea typeface="Calibri" panose="020F0502020204030204" pitchFamily="34" charset="0"/>
                <a:cs typeface="Calibri" panose="020F0502020204030204" pitchFamily="34" charset="0"/>
              </a:rPr>
              <a:t> does </a:t>
            </a:r>
            <a:r>
              <a:rPr lang="nl-NL" sz="3200" dirty="0" err="1">
                <a:latin typeface="Calibri" panose="020F0502020204030204" pitchFamily="34" charset="0"/>
                <a:ea typeface="Calibri" panose="020F0502020204030204" pitchFamily="34" charset="0"/>
                <a:cs typeface="Calibri" panose="020F0502020204030204" pitchFamily="34" charset="0"/>
              </a:rPr>
              <a:t>this</a:t>
            </a:r>
            <a:r>
              <a:rPr lang="nl-NL" sz="3200" dirty="0">
                <a:latin typeface="Calibri" panose="020F0502020204030204" pitchFamily="34" charset="0"/>
                <a:ea typeface="Calibri" panose="020F0502020204030204" pitchFamily="34" charset="0"/>
                <a:cs typeface="Calibri" panose="020F0502020204030204" pitchFamily="34" charset="0"/>
              </a:rPr>
              <a:t> person have </a:t>
            </a:r>
            <a:r>
              <a:rPr lang="nl-NL" sz="3200" dirty="0" err="1">
                <a:latin typeface="Calibri" panose="020F0502020204030204" pitchFamily="34" charset="0"/>
                <a:ea typeface="Calibri" panose="020F0502020204030204" pitchFamily="34" charset="0"/>
                <a:cs typeface="Calibri" panose="020F0502020204030204" pitchFamily="34" charset="0"/>
              </a:rPr>
              <a:t>to</a:t>
            </a:r>
            <a:r>
              <a:rPr lang="nl-NL" sz="3200" dirty="0">
                <a:latin typeface="Calibri" panose="020F0502020204030204" pitchFamily="34" charset="0"/>
                <a:ea typeface="Calibri" panose="020F0502020204030204" pitchFamily="34" charset="0"/>
                <a:cs typeface="Calibri" panose="020F0502020204030204" pitchFamily="34" charset="0"/>
              </a:rPr>
              <a:t> do </a:t>
            </a:r>
            <a:r>
              <a:rPr lang="nl-NL" sz="3200" dirty="0" err="1">
                <a:latin typeface="Calibri" panose="020F0502020204030204" pitchFamily="34" charset="0"/>
                <a:ea typeface="Calibri" panose="020F0502020204030204" pitchFamily="34" charset="0"/>
                <a:cs typeface="Calibri" panose="020F0502020204030204" pitchFamily="34" charset="0"/>
              </a:rPr>
              <a:t>with</a:t>
            </a:r>
            <a:r>
              <a:rPr lang="nl-NL" sz="3200" dirty="0">
                <a:latin typeface="Calibri" panose="020F0502020204030204" pitchFamily="34" charset="0"/>
                <a:ea typeface="Calibri" panose="020F0502020204030204" pitchFamily="34" charset="0"/>
                <a:cs typeface="Calibri" panose="020F0502020204030204" pitchFamily="34" charset="0"/>
              </a:rPr>
              <a:t> the </a:t>
            </a:r>
            <a:r>
              <a:rPr lang="nl-NL" sz="3200" dirty="0" err="1">
                <a:latin typeface="Calibri" panose="020F0502020204030204" pitchFamily="34" charset="0"/>
                <a:ea typeface="Calibri" panose="020F0502020204030204" pitchFamily="34" charset="0"/>
                <a:cs typeface="Calibri" panose="020F0502020204030204" pitchFamily="34" charset="0"/>
              </a:rPr>
              <a:t>ideals</a:t>
            </a:r>
            <a:r>
              <a:rPr lang="nl-NL" sz="3200" dirty="0">
                <a:latin typeface="Calibri" panose="020F0502020204030204" pitchFamily="34" charset="0"/>
                <a:ea typeface="Calibri" panose="020F0502020204030204" pitchFamily="34" charset="0"/>
                <a:cs typeface="Calibri" panose="020F0502020204030204" pitchFamily="34" charset="0"/>
              </a:rPr>
              <a:t> of the Renaissance?</a:t>
            </a:r>
          </a:p>
          <a:p>
            <a:endParaRPr lang="nl-NL" sz="3200" dirty="0">
              <a:latin typeface="Calibri" panose="020F0502020204030204" pitchFamily="34" charset="0"/>
              <a:ea typeface="Calibri" panose="020F0502020204030204" pitchFamily="34" charset="0"/>
              <a:cs typeface="Calibri" panose="020F0502020204030204" pitchFamily="34" charset="0"/>
            </a:endParaRPr>
          </a:p>
          <a:p>
            <a:r>
              <a:rPr lang="nl-NL" sz="3200" dirty="0" err="1">
                <a:latin typeface="Calibri" panose="020F0502020204030204" pitchFamily="34" charset="0"/>
                <a:ea typeface="Calibri" panose="020F0502020204030204" pitchFamily="34" charset="0"/>
                <a:cs typeface="Calibri" panose="020F0502020204030204" pitchFamily="34" charset="0"/>
              </a:rPr>
              <a:t>Let’s</a:t>
            </a:r>
            <a:r>
              <a:rPr lang="nl-NL" sz="3200" dirty="0">
                <a:latin typeface="Calibri" panose="020F0502020204030204" pitchFamily="34" charset="0"/>
                <a:ea typeface="Calibri" panose="020F0502020204030204" pitchFamily="34" charset="0"/>
                <a:cs typeface="Calibri" panose="020F0502020204030204" pitchFamily="34" charset="0"/>
              </a:rPr>
              <a:t> have a look at </a:t>
            </a:r>
            <a:r>
              <a:rPr lang="nl-NL" sz="3200" dirty="0" err="1">
                <a:latin typeface="Calibri" panose="020F0502020204030204" pitchFamily="34" charset="0"/>
                <a:ea typeface="Calibri" panose="020F0502020204030204" pitchFamily="34" charset="0"/>
                <a:cs typeface="Calibri" panose="020F0502020204030204" pitchFamily="34" charset="0"/>
              </a:rPr>
              <a:t>assignment</a:t>
            </a:r>
            <a:r>
              <a:rPr lang="nl-NL" sz="3200" dirty="0">
                <a:latin typeface="Calibri" panose="020F0502020204030204" pitchFamily="34" charset="0"/>
                <a:ea typeface="Calibri" panose="020F0502020204030204" pitchFamily="34" charset="0"/>
                <a:cs typeface="Calibri" panose="020F0502020204030204" pitchFamily="34" charset="0"/>
              </a:rPr>
              <a:t> 4</a:t>
            </a:r>
          </a:p>
        </p:txBody>
      </p:sp>
    </p:spTree>
    <p:extLst>
      <p:ext uri="{BB962C8B-B14F-4D97-AF65-F5344CB8AC3E}">
        <p14:creationId xmlns:p14="http://schemas.microsoft.com/office/powerpoint/2010/main" val="17471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D4D5D-C29F-40C8-AD34-0C33CA6827DF}"/>
              </a:ext>
            </a:extLst>
          </p:cNvPr>
          <p:cNvSpPr>
            <a:spLocks noGrp="1"/>
          </p:cNvSpPr>
          <p:nvPr>
            <p:ph type="title"/>
          </p:nvPr>
        </p:nvSpPr>
        <p:spPr>
          <a:xfrm>
            <a:off x="2231136" y="781479"/>
            <a:ext cx="7729728" cy="1188720"/>
          </a:xfrm>
        </p:spPr>
        <p:txBody>
          <a:bodyPr/>
          <a:lstStyle/>
          <a:p>
            <a:r>
              <a:rPr lang="nl-NL" sz="2800" dirty="0">
                <a:effectLst/>
                <a:latin typeface="Calibri" panose="020F0502020204030204" pitchFamily="34" charset="0"/>
                <a:ea typeface="Calibri" panose="020F0502020204030204" pitchFamily="34" charset="0"/>
                <a:cs typeface="Times New Roman" panose="02020603050405020304" pitchFamily="18" charset="0"/>
              </a:rPr>
              <a:t>Henry VIII (1491 – 1547) </a:t>
            </a:r>
            <a:endParaRPr lang="nl-NL" dirty="0"/>
          </a:p>
        </p:txBody>
      </p:sp>
      <p:sp>
        <p:nvSpPr>
          <p:cNvPr id="3" name="Tijdelijke aanduiding voor inhoud 2">
            <a:extLst>
              <a:ext uri="{FF2B5EF4-FFF2-40B4-BE49-F238E27FC236}">
                <a16:creationId xmlns:a16="http://schemas.microsoft.com/office/drawing/2014/main" id="{8EBEB9DE-628E-487A-88AE-B0B63514A14F}"/>
              </a:ext>
            </a:extLst>
          </p:cNvPr>
          <p:cNvSpPr>
            <a:spLocks noGrp="1"/>
          </p:cNvSpPr>
          <p:nvPr>
            <p:ph idx="1"/>
          </p:nvPr>
        </p:nvSpPr>
        <p:spPr>
          <a:xfrm>
            <a:off x="2231135" y="2128603"/>
            <a:ext cx="8231999" cy="4437089"/>
          </a:xfrm>
        </p:spPr>
        <p:txBody>
          <a:bodyPr>
            <a:normAutofit lnSpcReduction="10000"/>
          </a:bodyPr>
          <a:lstStyle/>
          <a:p>
            <a:pPr marL="0" indent="0">
              <a:buNone/>
            </a:pPr>
            <a:r>
              <a:rPr lang="nl-NL" sz="2200" b="1" dirty="0">
                <a:latin typeface="Calibri" panose="020F0502020204030204" pitchFamily="34" charset="0"/>
                <a:ea typeface="Calibri" panose="020F0502020204030204" pitchFamily="34" charset="0"/>
                <a:cs typeface="Calibri" panose="020F0502020204030204" pitchFamily="34" charset="0"/>
              </a:rPr>
              <a:t>1536</a:t>
            </a:r>
            <a:r>
              <a:rPr lang="nl-NL" sz="2200" dirty="0">
                <a:latin typeface="Calibri" panose="020F0502020204030204" pitchFamily="34" charset="0"/>
                <a:ea typeface="Calibri" panose="020F0502020204030204" pitchFamily="34" charset="0"/>
                <a:cs typeface="Calibri" panose="020F0502020204030204" pitchFamily="34" charset="0"/>
              </a:rPr>
              <a:t>	Henry had Anne </a:t>
            </a:r>
            <a:r>
              <a:rPr lang="nl-NL" sz="2200" dirty="0" err="1">
                <a:latin typeface="Calibri" panose="020F0502020204030204" pitchFamily="34" charset="0"/>
                <a:ea typeface="Calibri" panose="020F0502020204030204" pitchFamily="34" charset="0"/>
                <a:cs typeface="Calibri" panose="020F0502020204030204" pitchFamily="34" charset="0"/>
              </a:rPr>
              <a:t>executed</a:t>
            </a:r>
            <a:r>
              <a:rPr lang="nl-NL" sz="2200" dirty="0">
                <a:latin typeface="Calibri" panose="020F0502020204030204" pitchFamily="34" charset="0"/>
                <a:ea typeface="Calibri" panose="020F0502020204030204" pitchFamily="34" charset="0"/>
                <a:cs typeface="Calibri" panose="020F0502020204030204" pitchFamily="34" charset="0"/>
              </a:rPr>
              <a:t> and </a:t>
            </a:r>
            <a:r>
              <a:rPr lang="nl-NL" sz="2200" dirty="0" err="1">
                <a:latin typeface="Calibri" panose="020F0502020204030204" pitchFamily="34" charset="0"/>
                <a:ea typeface="Calibri" panose="020F0502020204030204" pitchFamily="34" charset="0"/>
                <a:cs typeface="Calibri" panose="020F0502020204030204" pitchFamily="34" charset="0"/>
              </a:rPr>
              <a:t>married</a:t>
            </a:r>
            <a:r>
              <a:rPr lang="nl-NL" sz="2200" dirty="0">
                <a:latin typeface="Calibri" panose="020F0502020204030204" pitchFamily="34" charset="0"/>
                <a:ea typeface="Calibri" panose="020F0502020204030204" pitchFamily="34" charset="0"/>
                <a:cs typeface="Calibri" panose="020F0502020204030204" pitchFamily="34" charset="0"/>
              </a:rPr>
              <a:t> Jane Seymour</a:t>
            </a: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They</a:t>
            </a:r>
            <a:r>
              <a:rPr lang="nl-NL" sz="2200" dirty="0">
                <a:latin typeface="Calibri" panose="020F0502020204030204" pitchFamily="34" charset="0"/>
                <a:ea typeface="Calibri" panose="020F0502020204030204" pitchFamily="34" charset="0"/>
                <a:cs typeface="Calibri" panose="020F0502020204030204" pitchFamily="34" charset="0"/>
              </a:rPr>
              <a:t> had </a:t>
            </a:r>
            <a:r>
              <a:rPr lang="nl-NL" sz="2200" dirty="0" err="1">
                <a:latin typeface="Calibri" panose="020F0502020204030204" pitchFamily="34" charset="0"/>
                <a:ea typeface="Calibri" panose="020F0502020204030204" pitchFamily="34" charset="0"/>
                <a:cs typeface="Calibri" panose="020F0502020204030204" pitchFamily="34" charset="0"/>
              </a:rPr>
              <a:t>one</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son</a:t>
            </a:r>
            <a:r>
              <a:rPr lang="nl-NL" sz="2200" dirty="0">
                <a:latin typeface="Calibri" panose="020F0502020204030204" pitchFamily="34" charset="0"/>
                <a:ea typeface="Calibri" panose="020F0502020204030204" pitchFamily="34" charset="0"/>
                <a:cs typeface="Calibri" panose="020F0502020204030204" pitchFamily="34" charset="0"/>
              </a:rPr>
              <a:t>: Edward VI. </a:t>
            </a: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	Henry </a:t>
            </a:r>
            <a:r>
              <a:rPr lang="nl-NL" sz="2200" dirty="0" err="1">
                <a:latin typeface="Calibri" panose="020F0502020204030204" pitchFamily="34" charset="0"/>
                <a:ea typeface="Calibri" panose="020F0502020204030204" pitchFamily="34" charset="0"/>
                <a:cs typeface="Calibri" panose="020F0502020204030204" pitchFamily="34" charset="0"/>
              </a:rPr>
              <a:t>declared</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both</a:t>
            </a:r>
            <a:r>
              <a:rPr lang="nl-NL" sz="2200" dirty="0">
                <a:latin typeface="Calibri" panose="020F0502020204030204" pitchFamily="34" charset="0"/>
                <a:ea typeface="Calibri" panose="020F0502020204030204" pitchFamily="34" charset="0"/>
                <a:cs typeface="Calibri" panose="020F0502020204030204" pitchFamily="34" charset="0"/>
              </a:rPr>
              <a:t> of his </a:t>
            </a:r>
            <a:r>
              <a:rPr lang="nl-NL" sz="2200" dirty="0" err="1">
                <a:latin typeface="Calibri" panose="020F0502020204030204" pitchFamily="34" charset="0"/>
                <a:ea typeface="Calibri" panose="020F0502020204030204" pitchFamily="34" charset="0"/>
                <a:cs typeface="Calibri" panose="020F0502020204030204" pitchFamily="34" charset="0"/>
              </a:rPr>
              <a:t>daughters</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illegitimate</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so</a:t>
            </a:r>
            <a:r>
              <a:rPr lang="nl-NL" sz="2200" dirty="0">
                <a:latin typeface="Calibri" panose="020F0502020204030204" pitchFamily="34" charset="0"/>
                <a:ea typeface="Calibri" panose="020F0502020204030204" pitchFamily="34" charset="0"/>
                <a:cs typeface="Calibri" panose="020F0502020204030204" pitchFamily="34" charset="0"/>
              </a:rPr>
              <a:t> Edward </a:t>
            </a: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could</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succeed</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him</a:t>
            </a:r>
            <a:r>
              <a:rPr lang="nl-NL" sz="2200"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sz="2200" b="1" dirty="0">
                <a:latin typeface="Calibri" panose="020F0502020204030204" pitchFamily="34" charset="0"/>
                <a:ea typeface="Calibri" panose="020F0502020204030204" pitchFamily="34" charset="0"/>
                <a:cs typeface="Calibri" panose="020F0502020204030204" pitchFamily="34" charset="0"/>
              </a:rPr>
              <a:t>1540	</a:t>
            </a:r>
            <a:r>
              <a:rPr lang="nl-NL" sz="2200" dirty="0">
                <a:latin typeface="Calibri" panose="020F0502020204030204" pitchFamily="34" charset="0"/>
                <a:ea typeface="Calibri" panose="020F0502020204030204" pitchFamily="34" charset="0"/>
                <a:cs typeface="Calibri" panose="020F0502020204030204" pitchFamily="34" charset="0"/>
              </a:rPr>
              <a:t>Henry </a:t>
            </a:r>
            <a:r>
              <a:rPr lang="nl-NL" sz="2200" dirty="0" err="1">
                <a:latin typeface="Calibri" panose="020F0502020204030204" pitchFamily="34" charset="0"/>
                <a:ea typeface="Calibri" panose="020F0502020204030204" pitchFamily="34" charset="0"/>
                <a:cs typeface="Calibri" panose="020F0502020204030204" pitchFamily="34" charset="0"/>
              </a:rPr>
              <a:t>married</a:t>
            </a:r>
            <a:r>
              <a:rPr lang="nl-NL" sz="2200" dirty="0">
                <a:latin typeface="Calibri" panose="020F0502020204030204" pitchFamily="34" charset="0"/>
                <a:ea typeface="Calibri" panose="020F0502020204030204" pitchFamily="34" charset="0"/>
                <a:cs typeface="Calibri" panose="020F0502020204030204" pitchFamily="34" charset="0"/>
              </a:rPr>
              <a:t> Anne of </a:t>
            </a:r>
            <a:r>
              <a:rPr lang="nl-NL" sz="2200" dirty="0" err="1">
                <a:latin typeface="Calibri" panose="020F0502020204030204" pitchFamily="34" charset="0"/>
                <a:ea typeface="Calibri" panose="020F0502020204030204" pitchFamily="34" charset="0"/>
                <a:cs typeface="Calibri" panose="020F0502020204030204" pitchFamily="34" charset="0"/>
              </a:rPr>
              <a:t>Cleves</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after</a:t>
            </a:r>
            <a:r>
              <a:rPr lang="nl-NL" sz="2200" dirty="0">
                <a:latin typeface="Calibri" panose="020F0502020204030204" pitchFamily="34" charset="0"/>
                <a:ea typeface="Calibri" panose="020F0502020204030204" pitchFamily="34" charset="0"/>
                <a:cs typeface="Calibri" panose="020F0502020204030204" pitchFamily="34" charset="0"/>
              </a:rPr>
              <a:t> Jane </a:t>
            </a:r>
            <a:r>
              <a:rPr lang="nl-NL" sz="2200" dirty="0" err="1">
                <a:latin typeface="Calibri" panose="020F0502020204030204" pitchFamily="34" charset="0"/>
                <a:ea typeface="Calibri" panose="020F0502020204030204" pitchFamily="34" charset="0"/>
                <a:cs typeface="Calibri" panose="020F0502020204030204" pitchFamily="34" charset="0"/>
              </a:rPr>
              <a:t>died</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giving</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birth</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to</a:t>
            </a:r>
            <a:r>
              <a:rPr lang="nl-NL" sz="2200" dirty="0">
                <a:latin typeface="Calibri" panose="020F0502020204030204" pitchFamily="34" charset="0"/>
                <a:ea typeface="Calibri" panose="020F0502020204030204" pitchFamily="34" charset="0"/>
                <a:cs typeface="Calibri" panose="020F0502020204030204" pitchFamily="34" charset="0"/>
              </a:rPr>
              <a:t> 	Edward.</a:t>
            </a:r>
            <a:endParaRPr lang="nl-NL" sz="22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b="1" dirty="0">
                <a:latin typeface="Calibri" panose="020F0502020204030204" pitchFamily="34" charset="0"/>
                <a:ea typeface="Calibri" panose="020F0502020204030204" pitchFamily="34" charset="0"/>
                <a:cs typeface="Calibri" panose="020F0502020204030204" pitchFamily="34" charset="0"/>
              </a:rPr>
              <a:t>1540</a:t>
            </a:r>
            <a:r>
              <a:rPr lang="nl-NL" sz="2200" dirty="0">
                <a:latin typeface="Calibri" panose="020F0502020204030204" pitchFamily="34" charset="0"/>
                <a:ea typeface="Calibri" panose="020F0502020204030204" pitchFamily="34" charset="0"/>
                <a:cs typeface="Calibri" panose="020F0502020204030204" pitchFamily="34" charset="0"/>
              </a:rPr>
              <a:t>	Henry had the marriage </a:t>
            </a:r>
            <a:r>
              <a:rPr lang="nl-NL" sz="2200" dirty="0" err="1">
                <a:latin typeface="Calibri" panose="020F0502020204030204" pitchFamily="34" charset="0"/>
                <a:ea typeface="Calibri" panose="020F0502020204030204" pitchFamily="34" charset="0"/>
                <a:cs typeface="Calibri" panose="020F0502020204030204" pitchFamily="34" charset="0"/>
              </a:rPr>
              <a:t>to</a:t>
            </a:r>
            <a:r>
              <a:rPr lang="nl-NL" sz="2200" dirty="0">
                <a:latin typeface="Calibri" panose="020F0502020204030204" pitchFamily="34" charset="0"/>
                <a:ea typeface="Calibri" panose="020F0502020204030204" pitchFamily="34" charset="0"/>
                <a:cs typeface="Calibri" panose="020F0502020204030204" pitchFamily="34" charset="0"/>
              </a:rPr>
              <a:t> Anne </a:t>
            </a:r>
            <a:r>
              <a:rPr lang="nl-NL" sz="2200" dirty="0" err="1">
                <a:latin typeface="Calibri" panose="020F0502020204030204" pitchFamily="34" charset="0"/>
                <a:ea typeface="Calibri" panose="020F0502020204030204" pitchFamily="34" charset="0"/>
                <a:cs typeface="Calibri" panose="020F0502020204030204" pitchFamily="34" charset="0"/>
              </a:rPr>
              <a:t>annulled</a:t>
            </a:r>
            <a:r>
              <a:rPr lang="nl-NL" sz="2200" dirty="0">
                <a:latin typeface="Calibri" panose="020F0502020204030204" pitchFamily="34" charset="0"/>
                <a:ea typeface="Calibri" panose="020F0502020204030204" pitchFamily="34" charset="0"/>
                <a:cs typeface="Calibri" panose="020F0502020204030204" pitchFamily="34" charset="0"/>
              </a:rPr>
              <a:t> and </a:t>
            </a:r>
            <a:r>
              <a:rPr lang="nl-NL" sz="2200" dirty="0" err="1">
                <a:latin typeface="Calibri" panose="020F0502020204030204" pitchFamily="34" charset="0"/>
                <a:ea typeface="Calibri" panose="020F0502020204030204" pitchFamily="34" charset="0"/>
                <a:cs typeface="Calibri" panose="020F0502020204030204" pitchFamily="34" charset="0"/>
              </a:rPr>
              <a:t>married</a:t>
            </a:r>
            <a:r>
              <a:rPr lang="nl-NL" sz="2200" dirty="0">
                <a:latin typeface="Calibri" panose="020F0502020204030204" pitchFamily="34" charset="0"/>
                <a:ea typeface="Calibri" panose="020F0502020204030204" pitchFamily="34" charset="0"/>
                <a:cs typeface="Calibri" panose="020F0502020204030204" pitchFamily="34" charset="0"/>
              </a:rPr>
              <a:t> 	Catherine </a:t>
            </a:r>
            <a:r>
              <a:rPr lang="nl-NL" sz="2200" dirty="0" err="1">
                <a:latin typeface="Calibri" panose="020F0502020204030204" pitchFamily="34" charset="0"/>
                <a:ea typeface="Calibri" panose="020F0502020204030204" pitchFamily="34" charset="0"/>
                <a:cs typeface="Calibri" panose="020F0502020204030204" pitchFamily="34" charset="0"/>
              </a:rPr>
              <a:t>Howard</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b="1" dirty="0">
                <a:latin typeface="Calibri" panose="020F0502020204030204" pitchFamily="34" charset="0"/>
                <a:ea typeface="Calibri" panose="020F0502020204030204" pitchFamily="34" charset="0"/>
                <a:cs typeface="Calibri" panose="020F0502020204030204" pitchFamily="34" charset="0"/>
              </a:rPr>
              <a:t>1543</a:t>
            </a:r>
            <a:r>
              <a:rPr lang="nl-NL" sz="2200" dirty="0">
                <a:latin typeface="Calibri" panose="020F0502020204030204" pitchFamily="34" charset="0"/>
                <a:ea typeface="Calibri" panose="020F0502020204030204" pitchFamily="34" charset="0"/>
                <a:cs typeface="Calibri" panose="020F0502020204030204" pitchFamily="34" charset="0"/>
              </a:rPr>
              <a:t>	Henry had Catherine </a:t>
            </a:r>
            <a:r>
              <a:rPr lang="nl-NL" sz="2200" dirty="0" err="1">
                <a:latin typeface="Calibri" panose="020F0502020204030204" pitchFamily="34" charset="0"/>
                <a:ea typeface="Calibri" panose="020F0502020204030204" pitchFamily="34" charset="0"/>
                <a:cs typeface="Calibri" panose="020F0502020204030204" pitchFamily="34" charset="0"/>
              </a:rPr>
              <a:t>beheaded</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for</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adultery</a:t>
            </a:r>
            <a:r>
              <a:rPr lang="nl-NL" sz="2200" dirty="0">
                <a:latin typeface="Calibri" panose="020F0502020204030204" pitchFamily="34" charset="0"/>
                <a:ea typeface="Calibri" panose="020F0502020204030204" pitchFamily="34" charset="0"/>
                <a:cs typeface="Calibri" panose="020F0502020204030204" pitchFamily="34" charset="0"/>
              </a:rPr>
              <a:t> and </a:t>
            </a:r>
            <a:r>
              <a:rPr lang="nl-NL" sz="2200" dirty="0" err="1">
                <a:latin typeface="Calibri" panose="020F0502020204030204" pitchFamily="34" charset="0"/>
                <a:ea typeface="Calibri" panose="020F0502020204030204" pitchFamily="34" charset="0"/>
                <a:cs typeface="Calibri" panose="020F0502020204030204" pitchFamily="34" charset="0"/>
              </a:rPr>
              <a:t>married</a:t>
            </a:r>
            <a:r>
              <a:rPr lang="nl-NL" sz="2200" dirty="0">
                <a:latin typeface="Calibri" panose="020F0502020204030204" pitchFamily="34" charset="0"/>
                <a:ea typeface="Calibri" panose="020F0502020204030204" pitchFamily="34" charset="0"/>
                <a:cs typeface="Calibri" panose="020F0502020204030204" pitchFamily="34" charset="0"/>
              </a:rPr>
              <a:t> 	Catherine Parr</a:t>
            </a:r>
          </a:p>
          <a:p>
            <a:pPr marL="0" indent="0">
              <a:buNone/>
            </a:pPr>
            <a:r>
              <a:rPr lang="nl-NL" dirty="0">
                <a:hlinkClick r:id="rId2"/>
              </a:rPr>
              <a:t>https://youtu.be/rTdTDCRKvvM</a:t>
            </a:r>
            <a:endParaRPr lang="nl-NL" dirty="0"/>
          </a:p>
          <a:p>
            <a:pPr marL="0" indent="0">
              <a:buNone/>
            </a:pPr>
            <a:endParaRPr lang="nl-NL" dirty="0"/>
          </a:p>
          <a:p>
            <a:pPr marL="0" indent="0">
              <a:buNone/>
            </a:pPr>
            <a:endParaRPr lang="nl-NL" dirty="0"/>
          </a:p>
          <a:p>
            <a:pPr marL="0" indent="0">
              <a:buNone/>
            </a:pPr>
            <a:endParaRPr lang="nl-NL" b="1" dirty="0"/>
          </a:p>
        </p:txBody>
      </p:sp>
    </p:spTree>
    <p:extLst>
      <p:ext uri="{BB962C8B-B14F-4D97-AF65-F5344CB8AC3E}">
        <p14:creationId xmlns:p14="http://schemas.microsoft.com/office/powerpoint/2010/main" val="304885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B6D1C-7CF7-4D7D-92F6-E7A0630D536E}"/>
              </a:ext>
            </a:extLst>
          </p:cNvPr>
          <p:cNvSpPr>
            <a:spLocks noGrp="1"/>
          </p:cNvSpPr>
          <p:nvPr>
            <p:ph type="title"/>
          </p:nvPr>
        </p:nvSpPr>
        <p:spPr/>
        <p:txBody>
          <a:bodyPr/>
          <a:lstStyle/>
          <a:p>
            <a:r>
              <a:rPr lang="nl-NL" dirty="0" err="1"/>
              <a:t>Religious</a:t>
            </a:r>
            <a:r>
              <a:rPr lang="nl-NL" dirty="0"/>
              <a:t> </a:t>
            </a:r>
            <a:r>
              <a:rPr lang="nl-NL" dirty="0" err="1"/>
              <a:t>quarrels</a:t>
            </a:r>
            <a:endParaRPr lang="nl-NL" dirty="0"/>
          </a:p>
        </p:txBody>
      </p:sp>
      <p:sp>
        <p:nvSpPr>
          <p:cNvPr id="3" name="Tijdelijke aanduiding voor inhoud 2">
            <a:extLst>
              <a:ext uri="{FF2B5EF4-FFF2-40B4-BE49-F238E27FC236}">
                <a16:creationId xmlns:a16="http://schemas.microsoft.com/office/drawing/2014/main" id="{0B4DBA08-20BB-43EA-A0D8-F02E07277617}"/>
              </a:ext>
            </a:extLst>
          </p:cNvPr>
          <p:cNvSpPr>
            <a:spLocks noGrp="1"/>
          </p:cNvSpPr>
          <p:nvPr>
            <p:ph idx="1"/>
          </p:nvPr>
        </p:nvSpPr>
        <p:spPr>
          <a:xfrm>
            <a:off x="2231135" y="2443398"/>
            <a:ext cx="8246989" cy="4242216"/>
          </a:xfrm>
        </p:spPr>
        <p:txBody>
          <a:bodyPr>
            <a:noAutofit/>
          </a:bodyPr>
          <a:lstStyle/>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1547</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After</a:t>
            </a:r>
            <a:r>
              <a:rPr lang="nl-NL" sz="2400" dirty="0">
                <a:latin typeface="Calibri" panose="020F0502020204030204" pitchFamily="34" charset="0"/>
                <a:ea typeface="Calibri" panose="020F0502020204030204" pitchFamily="34" charset="0"/>
                <a:cs typeface="Calibri" panose="020F0502020204030204" pitchFamily="34" charset="0"/>
              </a:rPr>
              <a:t> Henry </a:t>
            </a:r>
            <a:r>
              <a:rPr lang="nl-NL" sz="2400" dirty="0" err="1">
                <a:latin typeface="Calibri" panose="020F0502020204030204" pitchFamily="34" charset="0"/>
                <a:ea typeface="Calibri" panose="020F0502020204030204" pitchFamily="34" charset="0"/>
                <a:cs typeface="Calibri" panose="020F0502020204030204" pitchFamily="34" charset="0"/>
              </a:rPr>
              <a:t>died</a:t>
            </a:r>
            <a:r>
              <a:rPr lang="nl-NL" sz="2400" dirty="0">
                <a:latin typeface="Calibri" panose="020F0502020204030204" pitchFamily="34" charset="0"/>
                <a:ea typeface="Calibri" panose="020F0502020204030204" pitchFamily="34" charset="0"/>
                <a:cs typeface="Calibri" panose="020F0502020204030204" pitchFamily="34" charset="0"/>
              </a:rPr>
              <a:t>, Edward VI </a:t>
            </a:r>
            <a:r>
              <a:rPr lang="nl-NL" sz="2400" dirty="0" err="1">
                <a:latin typeface="Calibri" panose="020F0502020204030204" pitchFamily="34" charset="0"/>
                <a:ea typeface="Calibri" panose="020F0502020204030204" pitchFamily="34" charset="0"/>
                <a:cs typeface="Calibri" panose="020F0502020204030204" pitchFamily="34" charset="0"/>
              </a:rPr>
              <a:t>became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king</a:t>
            </a:r>
            <a:r>
              <a:rPr lang="nl-NL" sz="2400" dirty="0">
                <a:latin typeface="Calibri" panose="020F0502020204030204" pitchFamily="34" charset="0"/>
                <a:ea typeface="Calibri" panose="020F0502020204030204" pitchFamily="34" charset="0"/>
                <a:cs typeface="Calibri" panose="020F0502020204030204" pitchFamily="34" charset="0"/>
              </a:rPr>
              <a:t> (he was 9).</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During</a:t>
            </a:r>
            <a:r>
              <a:rPr lang="nl-NL" sz="2400" dirty="0">
                <a:latin typeface="Calibri" panose="020F0502020204030204" pitchFamily="34" charset="0"/>
                <a:ea typeface="Calibri" panose="020F0502020204030204" pitchFamily="34" charset="0"/>
                <a:cs typeface="Calibri" panose="020F0502020204030204" pitchFamily="34" charset="0"/>
              </a:rPr>
              <a:t> his </a:t>
            </a:r>
            <a:r>
              <a:rPr lang="nl-NL" sz="2400" dirty="0" err="1">
                <a:latin typeface="Calibri" panose="020F0502020204030204" pitchFamily="34" charset="0"/>
                <a:ea typeface="Calibri" panose="020F0502020204030204" pitchFamily="34" charset="0"/>
                <a:cs typeface="Calibri" panose="020F0502020204030204" pitchFamily="34" charset="0"/>
              </a:rPr>
              <a:t>reign</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b="1" dirty="0" err="1">
                <a:latin typeface="Calibri" panose="020F0502020204030204" pitchFamily="34" charset="0"/>
                <a:ea typeface="Calibri" panose="020F0502020204030204" pitchFamily="34" charset="0"/>
                <a:cs typeface="Calibri" panose="020F0502020204030204" pitchFamily="34" charset="0"/>
              </a:rPr>
              <a:t>Protestantism</a:t>
            </a:r>
            <a:r>
              <a:rPr lang="nl-NL" sz="2400" dirty="0">
                <a:latin typeface="Calibri" panose="020F0502020204030204" pitchFamily="34" charset="0"/>
                <a:ea typeface="Calibri" panose="020F0502020204030204" pitchFamily="34" charset="0"/>
                <a:cs typeface="Calibri" panose="020F0502020204030204" pitchFamily="34" charset="0"/>
              </a:rPr>
              <a:t> was </a:t>
            </a:r>
            <a:r>
              <a:rPr lang="nl-NL" sz="2400" dirty="0" err="1">
                <a:latin typeface="Calibri" panose="020F0502020204030204" pitchFamily="34" charset="0"/>
                <a:ea typeface="Calibri" panose="020F0502020204030204" pitchFamily="34" charset="0"/>
                <a:cs typeface="Calibri" panose="020F0502020204030204" pitchFamily="34" charset="0"/>
              </a:rPr>
              <a:t>established</a:t>
            </a:r>
            <a:r>
              <a:rPr lang="nl-NL" sz="2400" dirty="0">
                <a:latin typeface="Calibri" panose="020F0502020204030204" pitchFamily="34" charset="0"/>
                <a:ea typeface="Calibri" panose="020F0502020204030204" pitchFamily="34" charset="0"/>
                <a:cs typeface="Calibri" panose="020F0502020204030204" pitchFamily="34" charset="0"/>
              </a:rPr>
              <a:t> and the 	</a:t>
            </a:r>
            <a:r>
              <a:rPr lang="nl-NL" sz="2400" dirty="0" err="1">
                <a:latin typeface="Calibri" panose="020F0502020204030204" pitchFamily="34" charset="0"/>
                <a:ea typeface="Calibri" panose="020F0502020204030204" pitchFamily="34" charset="0"/>
                <a:cs typeface="Calibri" panose="020F0502020204030204" pitchFamily="34" charset="0"/>
              </a:rPr>
              <a:t>Catholic</a:t>
            </a:r>
            <a:r>
              <a:rPr lang="nl-NL" sz="2400" dirty="0">
                <a:latin typeface="Calibri" panose="020F0502020204030204" pitchFamily="34" charset="0"/>
                <a:ea typeface="Calibri" panose="020F0502020204030204" pitchFamily="34" charset="0"/>
                <a:cs typeface="Calibri" panose="020F0502020204030204" pitchFamily="34" charset="0"/>
              </a:rPr>
              <a:t> doctrine </a:t>
            </a:r>
            <a:r>
              <a:rPr lang="nl-NL" sz="2400" dirty="0" err="1">
                <a:latin typeface="Calibri" panose="020F0502020204030204" pitchFamily="34" charset="0"/>
                <a:ea typeface="Calibri" panose="020F0502020204030204" pitchFamily="34" charset="0"/>
                <a:cs typeface="Calibri" panose="020F0502020204030204" pitchFamily="34" charset="0"/>
              </a:rPr>
              <a:t>renunciated</a:t>
            </a:r>
            <a:r>
              <a:rPr lang="nl-NL" sz="2400" dirty="0">
                <a:latin typeface="Calibri" panose="020F0502020204030204" pitchFamily="34" charset="0"/>
                <a:ea typeface="Calibri" panose="020F0502020204030204" pitchFamily="34" charset="0"/>
                <a:cs typeface="Calibri" panose="020F0502020204030204" pitchFamily="34" charset="0"/>
              </a:rPr>
              <a:t> (=opgegeven).</a:t>
            </a:r>
          </a:p>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1553</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After</a:t>
            </a:r>
            <a:r>
              <a:rPr lang="nl-NL" sz="2400" dirty="0">
                <a:latin typeface="Calibri" panose="020F0502020204030204" pitchFamily="34" charset="0"/>
                <a:ea typeface="Calibri" panose="020F0502020204030204" pitchFamily="34" charset="0"/>
                <a:cs typeface="Calibri" panose="020F0502020204030204" pitchFamily="34" charset="0"/>
              </a:rPr>
              <a:t> Edward </a:t>
            </a:r>
            <a:r>
              <a:rPr lang="nl-NL" sz="2400" dirty="0" err="1">
                <a:latin typeface="Calibri" panose="020F0502020204030204" pitchFamily="34" charset="0"/>
                <a:ea typeface="Calibri" panose="020F0502020204030204" pitchFamily="34" charset="0"/>
                <a:cs typeface="Calibri" panose="020F0502020204030204" pitchFamily="34" charset="0"/>
              </a:rPr>
              <a:t>died</a:t>
            </a:r>
            <a:r>
              <a:rPr lang="nl-NL" sz="2400" dirty="0">
                <a:latin typeface="Calibri" panose="020F0502020204030204" pitchFamily="34" charset="0"/>
                <a:ea typeface="Calibri" panose="020F0502020204030204" pitchFamily="34" charset="0"/>
                <a:cs typeface="Calibri" panose="020F0502020204030204" pitchFamily="34" charset="0"/>
              </a:rPr>
              <a:t> of </a:t>
            </a:r>
            <a:r>
              <a:rPr lang="nl-NL" sz="2400" dirty="0" err="1">
                <a:latin typeface="Calibri" panose="020F0502020204030204" pitchFamily="34" charset="0"/>
                <a:ea typeface="Calibri" panose="020F0502020204030204" pitchFamily="34" charset="0"/>
                <a:cs typeface="Calibri" panose="020F0502020204030204" pitchFamily="34" charset="0"/>
              </a:rPr>
              <a:t>tuberculosis</a:t>
            </a:r>
            <a:r>
              <a:rPr lang="nl-NL" sz="2400" dirty="0">
                <a:latin typeface="Calibri" panose="020F0502020204030204" pitchFamily="34" charset="0"/>
                <a:ea typeface="Calibri" panose="020F0502020204030204" pitchFamily="34" charset="0"/>
                <a:cs typeface="Calibri" panose="020F0502020204030204" pitchFamily="34" charset="0"/>
              </a:rPr>
              <a:t>, his half-sister Mary I 	(Bloody Mary) </a:t>
            </a:r>
            <a:r>
              <a:rPr lang="nl-NL" sz="2400" dirty="0" err="1">
                <a:latin typeface="Calibri" panose="020F0502020204030204" pitchFamily="34" charset="0"/>
                <a:ea typeface="Calibri" panose="020F0502020204030204" pitchFamily="34" charset="0"/>
                <a:cs typeface="Calibri" panose="020F0502020204030204" pitchFamily="34" charset="0"/>
              </a:rPr>
              <a:t>claimed</a:t>
            </a:r>
            <a:r>
              <a:rPr lang="nl-NL" sz="2400" dirty="0">
                <a:latin typeface="Calibri" panose="020F0502020204030204" pitchFamily="34" charset="0"/>
                <a:ea typeface="Calibri" panose="020F0502020204030204" pitchFamily="34" charset="0"/>
                <a:cs typeface="Calibri" panose="020F0502020204030204" pitchFamily="34" charset="0"/>
              </a:rPr>
              <a:t> the </a:t>
            </a:r>
            <a:r>
              <a:rPr lang="nl-NL" sz="2400" dirty="0" err="1">
                <a:latin typeface="Calibri" panose="020F0502020204030204" pitchFamily="34" charset="0"/>
                <a:ea typeface="Calibri" panose="020F0502020204030204" pitchFamily="34" charset="0"/>
                <a:cs typeface="Calibri" panose="020F0502020204030204" pitchFamily="34" charset="0"/>
              </a:rPr>
              <a:t>throne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She</a:t>
            </a:r>
            <a:r>
              <a:rPr lang="nl-NL" sz="2400" dirty="0">
                <a:latin typeface="Calibri" panose="020F0502020204030204" pitchFamily="34" charset="0"/>
                <a:ea typeface="Calibri" panose="020F0502020204030204" pitchFamily="34" charset="0"/>
                <a:cs typeface="Calibri" panose="020F0502020204030204" pitchFamily="34" charset="0"/>
              </a:rPr>
              <a:t> was a </a:t>
            </a:r>
            <a:r>
              <a:rPr lang="nl-NL" sz="2400" dirty="0" err="1">
                <a:latin typeface="Calibri" panose="020F0502020204030204" pitchFamily="34" charset="0"/>
                <a:ea typeface="Calibri" panose="020F0502020204030204" pitchFamily="34" charset="0"/>
                <a:cs typeface="Calibri" panose="020F0502020204030204" pitchFamily="34" charset="0"/>
              </a:rPr>
              <a:t>devout</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b="1" dirty="0" err="1">
                <a:latin typeface="Calibri" panose="020F0502020204030204" pitchFamily="34" charset="0"/>
                <a:ea typeface="Calibri" panose="020F0502020204030204" pitchFamily="34" charset="0"/>
                <a:cs typeface="Calibri" panose="020F0502020204030204" pitchFamily="34" charset="0"/>
              </a:rPr>
              <a:t>Catholic</a:t>
            </a:r>
            <a:r>
              <a:rPr lang="nl-NL" sz="2400" b="1"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who</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married</a:t>
            </a:r>
            <a:r>
              <a:rPr lang="nl-NL" sz="2400" dirty="0">
                <a:latin typeface="Calibri" panose="020F0502020204030204" pitchFamily="34" charset="0"/>
                <a:ea typeface="Calibri" panose="020F0502020204030204" pitchFamily="34" charset="0"/>
                <a:cs typeface="Calibri" panose="020F0502020204030204" pitchFamily="34" charset="0"/>
              </a:rPr>
              <a:t> Philip of Spain.</a:t>
            </a:r>
          </a:p>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1558	</a:t>
            </a:r>
            <a:r>
              <a:rPr lang="nl-NL" sz="2400" dirty="0" err="1">
                <a:latin typeface="Calibri" panose="020F0502020204030204" pitchFamily="34" charset="0"/>
                <a:ea typeface="Calibri" panose="020F0502020204030204" pitchFamily="34" charset="0"/>
                <a:cs typeface="Calibri" panose="020F0502020204030204" pitchFamily="34" charset="0"/>
              </a:rPr>
              <a:t>When</a:t>
            </a:r>
            <a:r>
              <a:rPr lang="nl-NL" sz="2400" dirty="0">
                <a:latin typeface="Calibri" panose="020F0502020204030204" pitchFamily="34" charset="0"/>
                <a:ea typeface="Calibri" panose="020F0502020204030204" pitchFamily="34" charset="0"/>
                <a:cs typeface="Calibri" panose="020F0502020204030204" pitchFamily="34" charset="0"/>
              </a:rPr>
              <a:t> Mary I </a:t>
            </a:r>
            <a:r>
              <a:rPr lang="nl-NL" sz="2400" dirty="0" err="1">
                <a:latin typeface="Calibri" panose="020F0502020204030204" pitchFamily="34" charset="0"/>
                <a:ea typeface="Calibri" panose="020F0502020204030204" pitchFamily="34" charset="0"/>
                <a:cs typeface="Calibri" panose="020F0502020204030204" pitchFamily="34" charset="0"/>
              </a:rPr>
              <a:t>died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she</a:t>
            </a:r>
            <a:r>
              <a:rPr lang="nl-NL" sz="2400" dirty="0">
                <a:latin typeface="Calibri" panose="020F0502020204030204" pitchFamily="34" charset="0"/>
                <a:ea typeface="Calibri" panose="020F0502020204030204" pitchFamily="34" charset="0"/>
                <a:cs typeface="Calibri" panose="020F0502020204030204" pitchFamily="34" charset="0"/>
              </a:rPr>
              <a:t> was </a:t>
            </a:r>
            <a:r>
              <a:rPr lang="nl-NL" sz="2400" dirty="0" err="1">
                <a:latin typeface="Calibri" panose="020F0502020204030204" pitchFamily="34" charset="0"/>
                <a:ea typeface="Calibri" panose="020F0502020204030204" pitchFamily="34" charset="0"/>
                <a:cs typeface="Calibri" panose="020F0502020204030204" pitchFamily="34" charset="0"/>
              </a:rPr>
              <a:t>succeeded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by</a:t>
            </a:r>
            <a:r>
              <a:rPr lang="nl-NL" sz="2400" dirty="0">
                <a:latin typeface="Calibri" panose="020F0502020204030204" pitchFamily="34" charset="0"/>
                <a:ea typeface="Calibri" panose="020F0502020204030204" pitchFamily="34" charset="0"/>
                <a:cs typeface="Calibri" panose="020F0502020204030204" pitchFamily="34" charset="0"/>
              </a:rPr>
              <a:t> her half-sister 	Elizabeth I, </a:t>
            </a:r>
            <a:r>
              <a:rPr lang="nl-NL" sz="2400" dirty="0" err="1">
                <a:latin typeface="Calibri" panose="020F0502020204030204" pitchFamily="34" charset="0"/>
                <a:ea typeface="Calibri" panose="020F0502020204030204" pitchFamily="34" charset="0"/>
                <a:cs typeface="Calibri" panose="020F0502020204030204" pitchFamily="34" charset="0"/>
              </a:rPr>
              <a:t>who</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again</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established</a:t>
            </a:r>
            <a:r>
              <a:rPr lang="nl-NL" sz="2400" dirty="0">
                <a:latin typeface="Calibri" panose="020F0502020204030204" pitchFamily="34" charset="0"/>
                <a:ea typeface="Calibri" panose="020F0502020204030204" pitchFamily="34" charset="0"/>
                <a:cs typeface="Calibri" panose="020F0502020204030204" pitchFamily="34" charset="0"/>
              </a:rPr>
              <a:t> the </a:t>
            </a:r>
            <a:r>
              <a:rPr lang="nl-NL" sz="2400" b="1" dirty="0">
                <a:latin typeface="Calibri" panose="020F0502020204030204" pitchFamily="34" charset="0"/>
                <a:ea typeface="Calibri" panose="020F0502020204030204" pitchFamily="34" charset="0"/>
                <a:cs typeface="Calibri" panose="020F0502020204030204" pitchFamily="34" charset="0"/>
              </a:rPr>
              <a:t>Protestant</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Church</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Church</a:t>
            </a:r>
            <a:r>
              <a:rPr lang="nl-NL" sz="2400" dirty="0">
                <a:latin typeface="Calibri" panose="020F0502020204030204" pitchFamily="34" charset="0"/>
                <a:ea typeface="Calibri" panose="020F0502020204030204" pitchFamily="34" charset="0"/>
                <a:cs typeface="Calibri" panose="020F0502020204030204" pitchFamily="34" charset="0"/>
              </a:rPr>
              <a:t> of England). Elizabeth I never </a:t>
            </a:r>
            <a:r>
              <a:rPr lang="nl-NL" sz="2400" dirty="0" err="1">
                <a:latin typeface="Calibri" panose="020F0502020204030204" pitchFamily="34" charset="0"/>
                <a:ea typeface="Calibri" panose="020F0502020204030204" pitchFamily="34" charset="0"/>
                <a:cs typeface="Calibri" panose="020F0502020204030204" pitchFamily="34" charset="0"/>
              </a:rPr>
              <a:t>married</a:t>
            </a:r>
            <a:r>
              <a:rPr lang="nl-NL" sz="2400" dirty="0">
                <a:latin typeface="Calibri" panose="020F0502020204030204" pitchFamily="34" charset="0"/>
                <a:ea typeface="Calibri" panose="020F0502020204030204" pitchFamily="34" charset="0"/>
                <a:cs typeface="Calibri" panose="020F0502020204030204" pitchFamily="34" charset="0"/>
              </a:rPr>
              <a:t> and is 	</a:t>
            </a:r>
            <a:r>
              <a:rPr lang="nl-NL" sz="2400" dirty="0" err="1">
                <a:latin typeface="Calibri" panose="020F0502020204030204" pitchFamily="34" charset="0"/>
                <a:ea typeface="Calibri" panose="020F0502020204030204" pitchFamily="34" charset="0"/>
                <a:cs typeface="Calibri" panose="020F0502020204030204" pitchFamily="34" charset="0"/>
              </a:rPr>
              <a:t>known</a:t>
            </a:r>
            <a:r>
              <a:rPr lang="nl-NL" sz="2400" dirty="0">
                <a:latin typeface="Calibri" panose="020F0502020204030204" pitchFamily="34" charset="0"/>
                <a:ea typeface="Calibri" panose="020F0502020204030204" pitchFamily="34" charset="0"/>
                <a:cs typeface="Calibri" panose="020F0502020204030204" pitchFamily="34" charset="0"/>
              </a:rPr>
              <a:t> as The Virgin Queen.</a:t>
            </a:r>
          </a:p>
        </p:txBody>
      </p:sp>
    </p:spTree>
    <p:extLst>
      <p:ext uri="{BB962C8B-B14F-4D97-AF65-F5344CB8AC3E}">
        <p14:creationId xmlns:p14="http://schemas.microsoft.com/office/powerpoint/2010/main" val="23716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EBD3E-1EE3-4982-89E5-F1D23CC0A973}"/>
              </a:ext>
            </a:extLst>
          </p:cNvPr>
          <p:cNvSpPr>
            <a:spLocks noGrp="1"/>
          </p:cNvSpPr>
          <p:nvPr>
            <p:ph type="title"/>
          </p:nvPr>
        </p:nvSpPr>
        <p:spPr/>
        <p:txBody>
          <a:bodyPr/>
          <a:lstStyle/>
          <a:p>
            <a:r>
              <a:rPr lang="nl-NL" dirty="0"/>
              <a:t>The </a:t>
            </a:r>
            <a:r>
              <a:rPr lang="nl-NL" dirty="0" err="1"/>
              <a:t>elizabethan</a:t>
            </a:r>
            <a:r>
              <a:rPr lang="nl-NL" dirty="0"/>
              <a:t> </a:t>
            </a:r>
            <a:r>
              <a:rPr lang="nl-NL" dirty="0" err="1"/>
              <a:t>age</a:t>
            </a:r>
            <a:endParaRPr lang="nl-NL" dirty="0"/>
          </a:p>
        </p:txBody>
      </p:sp>
      <p:sp>
        <p:nvSpPr>
          <p:cNvPr id="3" name="Tijdelijke aanduiding voor inhoud 2">
            <a:extLst>
              <a:ext uri="{FF2B5EF4-FFF2-40B4-BE49-F238E27FC236}">
                <a16:creationId xmlns:a16="http://schemas.microsoft.com/office/drawing/2014/main" id="{B6ECD9C4-4375-40D8-9A7B-7EE408D59465}"/>
              </a:ext>
            </a:extLst>
          </p:cNvPr>
          <p:cNvSpPr>
            <a:spLocks noGrp="1"/>
          </p:cNvSpPr>
          <p:nvPr>
            <p:ph idx="1"/>
          </p:nvPr>
        </p:nvSpPr>
        <p:spPr/>
        <p:txBody>
          <a:bodyPr>
            <a:noAutofit/>
          </a:bodyPr>
          <a:lstStyle/>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1588</a:t>
            </a:r>
            <a:r>
              <a:rPr lang="nl-NL" sz="2400" dirty="0">
                <a:latin typeface="Calibri" panose="020F0502020204030204" pitchFamily="34" charset="0"/>
                <a:ea typeface="Calibri" panose="020F0502020204030204" pitchFamily="34" charset="0"/>
                <a:cs typeface="Calibri" panose="020F0502020204030204" pitchFamily="34" charset="0"/>
              </a:rPr>
              <a:t>	England beat </a:t>
            </a:r>
            <a:r>
              <a:rPr lang="nl-NL" sz="2400" dirty="0" err="1">
                <a:latin typeface="Calibri" panose="020F0502020204030204" pitchFamily="34" charset="0"/>
                <a:ea typeface="Calibri" panose="020F0502020204030204" pitchFamily="34" charset="0"/>
                <a:cs typeface="Calibri" panose="020F0502020204030204" pitchFamily="34" charset="0"/>
              </a:rPr>
              <a:t>the</a:t>
            </a:r>
            <a:r>
              <a:rPr lang="nl-NL" sz="2400" dirty="0">
                <a:latin typeface="Calibri" panose="020F0502020204030204" pitchFamily="34" charset="0"/>
                <a:ea typeface="Calibri" panose="020F0502020204030204" pitchFamily="34" charset="0"/>
                <a:cs typeface="Calibri" panose="020F0502020204030204" pitchFamily="34" charset="0"/>
              </a:rPr>
              <a:t> Spanish Armada of King Philip II</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Elizabeth </a:t>
            </a:r>
            <a:r>
              <a:rPr lang="nl-NL" sz="2400" dirty="0" err="1">
                <a:latin typeface="Calibri" panose="020F0502020204030204" pitchFamily="34" charset="0"/>
                <a:ea typeface="Calibri" panose="020F0502020204030204" pitchFamily="34" charset="0"/>
                <a:cs typeface="Calibri" panose="020F0502020204030204" pitchFamily="34" charset="0"/>
              </a:rPr>
              <a:t>reigned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for</a:t>
            </a:r>
            <a:r>
              <a:rPr lang="nl-NL" sz="2400" dirty="0">
                <a:latin typeface="Calibri" panose="020F0502020204030204" pitchFamily="34" charset="0"/>
                <a:ea typeface="Calibri" panose="020F0502020204030204" pitchFamily="34" charset="0"/>
                <a:cs typeface="Calibri" panose="020F0502020204030204" pitchFamily="34" charset="0"/>
              </a:rPr>
              <a:t> 44 </a:t>
            </a:r>
            <a:r>
              <a:rPr lang="nl-NL" sz="2400" dirty="0" err="1">
                <a:latin typeface="Calibri" panose="020F0502020204030204" pitchFamily="34" charset="0"/>
                <a:ea typeface="Calibri" panose="020F0502020204030204" pitchFamily="34" charset="0"/>
                <a:cs typeface="Calibri" panose="020F0502020204030204" pitchFamily="34" charset="0"/>
              </a:rPr>
              <a:t>years</a:t>
            </a:r>
            <a:r>
              <a:rPr lang="nl-NL" sz="2400" dirty="0">
                <a:latin typeface="Calibri" panose="020F0502020204030204" pitchFamily="34" charset="0"/>
                <a:ea typeface="Calibri" panose="020F0502020204030204" pitchFamily="34" charset="0"/>
                <a:cs typeface="Calibri" panose="020F0502020204030204" pitchFamily="34" charset="0"/>
              </a:rPr>
              <a:t> and </a:t>
            </a:r>
            <a:r>
              <a:rPr lang="nl-NL" sz="2400" dirty="0" err="1">
                <a:latin typeface="Calibri" panose="020F0502020204030204" pitchFamily="34" charset="0"/>
                <a:ea typeface="Calibri" panose="020F0502020204030204" pitchFamily="34" charset="0"/>
                <a:cs typeface="Calibri" panose="020F0502020204030204" pitchFamily="34" charset="0"/>
              </a:rPr>
              <a:t>this</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period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provided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b="1" dirty="0" err="1">
                <a:latin typeface="Calibri" panose="020F0502020204030204" pitchFamily="34" charset="0"/>
                <a:ea typeface="Calibri" panose="020F0502020204030204" pitchFamily="34" charset="0"/>
                <a:cs typeface="Calibri" panose="020F0502020204030204" pitchFamily="34" charset="0"/>
              </a:rPr>
              <a:t>stability</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for</a:t>
            </a:r>
            <a:r>
              <a:rPr lang="nl-NL" sz="2400" dirty="0">
                <a:latin typeface="Calibri" panose="020F0502020204030204" pitchFamily="34" charset="0"/>
                <a:ea typeface="Calibri" panose="020F0502020204030204" pitchFamily="34" charset="0"/>
                <a:cs typeface="Calibri" panose="020F0502020204030204" pitchFamily="34" charset="0"/>
              </a:rPr>
              <a:t> the </a:t>
            </a:r>
            <a:r>
              <a:rPr lang="nl-NL" sz="2400" dirty="0" err="1">
                <a:latin typeface="Calibri" panose="020F0502020204030204" pitchFamily="34" charset="0"/>
                <a:ea typeface="Calibri" panose="020F0502020204030204" pitchFamily="34" charset="0"/>
                <a:cs typeface="Calibri" panose="020F0502020204030204" pitchFamily="34" charset="0"/>
              </a:rPr>
              <a:t>kingdom</a:t>
            </a:r>
            <a:r>
              <a:rPr lang="nl-NL" sz="2400" dirty="0">
                <a:latin typeface="Calibri" panose="020F0502020204030204" pitchFamily="34" charset="0"/>
                <a:ea typeface="Calibri" panose="020F0502020204030204" pitchFamily="34" charset="0"/>
                <a:cs typeface="Calibri" panose="020F0502020204030204" pitchFamily="34" charset="0"/>
              </a:rPr>
              <a:t> and </a:t>
            </a:r>
            <a:r>
              <a:rPr lang="nl-NL" sz="2400" dirty="0" err="1">
                <a:latin typeface="Calibri" panose="020F0502020204030204" pitchFamily="34" charset="0"/>
                <a:ea typeface="Calibri" panose="020F0502020204030204" pitchFamily="34" charset="0"/>
                <a:cs typeface="Calibri" panose="020F0502020204030204" pitchFamily="34" charset="0"/>
              </a:rPr>
              <a:t>helped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forge</a:t>
            </a:r>
            <a:r>
              <a:rPr lang="nl-NL" sz="2400" dirty="0">
                <a:latin typeface="Calibri" panose="020F0502020204030204" pitchFamily="34" charset="0"/>
                <a:ea typeface="Calibri" panose="020F0502020204030204" pitchFamily="34" charset="0"/>
                <a:cs typeface="Calibri" panose="020F0502020204030204" pitchFamily="34" charset="0"/>
              </a:rPr>
              <a:t> a 	sense of </a:t>
            </a:r>
            <a:r>
              <a:rPr lang="nl-NL" sz="2400" b="1" dirty="0" err="1">
                <a:latin typeface="Calibri" panose="020F0502020204030204" pitchFamily="34" charset="0"/>
                <a:ea typeface="Calibri" panose="020F0502020204030204" pitchFamily="34" charset="0"/>
                <a:cs typeface="Calibri" panose="020F0502020204030204" pitchFamily="34" charset="0"/>
              </a:rPr>
              <a:t>national</a:t>
            </a:r>
            <a:r>
              <a:rPr lang="nl-NL" sz="2400" b="1" dirty="0">
                <a:latin typeface="Calibri" panose="020F0502020204030204" pitchFamily="34" charset="0"/>
                <a:ea typeface="Calibri" panose="020F0502020204030204" pitchFamily="34" charset="0"/>
                <a:cs typeface="Calibri" panose="020F0502020204030204" pitchFamily="34" charset="0"/>
              </a:rPr>
              <a:t> </a:t>
            </a:r>
            <a:r>
              <a:rPr lang="nl-NL" sz="2400" b="1" dirty="0" err="1">
                <a:latin typeface="Calibri" panose="020F0502020204030204" pitchFamily="34" charset="0"/>
                <a:ea typeface="Calibri" panose="020F0502020204030204" pitchFamily="34" charset="0"/>
                <a:cs typeface="Calibri" panose="020F0502020204030204" pitchFamily="34" charset="0"/>
              </a:rPr>
              <a:t>identity</a:t>
            </a:r>
            <a:r>
              <a:rPr lang="nl-NL" sz="2400" b="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Literature</a:t>
            </a:r>
            <a:r>
              <a:rPr lang="nl-NL" sz="2400" dirty="0">
                <a:latin typeface="Calibri" panose="020F0502020204030204" pitchFamily="34" charset="0"/>
                <a:ea typeface="Calibri" panose="020F0502020204030204" pitchFamily="34" charset="0"/>
                <a:cs typeface="Calibri" panose="020F0502020204030204" pitchFamily="34" charset="0"/>
              </a:rPr>
              <a:t>: English drama </a:t>
            </a:r>
            <a:r>
              <a:rPr lang="nl-NL" sz="2400" dirty="0" err="1">
                <a:latin typeface="Calibri" panose="020F0502020204030204" pitchFamily="34" charset="0"/>
                <a:ea typeface="Calibri" panose="020F0502020204030204" pitchFamily="34" charset="0"/>
                <a:cs typeface="Calibri" panose="020F0502020204030204" pitchFamily="34" charset="0"/>
              </a:rPr>
              <a:t>flourished</a:t>
            </a:r>
            <a:r>
              <a:rPr lang="nl-NL" sz="2400" dirty="0">
                <a:latin typeface="Calibri" panose="020F0502020204030204" pitchFamily="34" charset="0"/>
                <a:ea typeface="Calibri" panose="020F0502020204030204" pitchFamily="34" charset="0"/>
                <a:cs typeface="Calibri" panose="020F0502020204030204" pitchFamily="34" charset="0"/>
              </a:rPr>
              <a:t> and </a:t>
            </a:r>
            <a:r>
              <a:rPr lang="nl-NL" sz="2400" dirty="0" err="1">
                <a:latin typeface="Calibri" panose="020F0502020204030204" pitchFamily="34" charset="0"/>
                <a:ea typeface="Calibri" panose="020F0502020204030204" pitchFamily="34" charset="0"/>
                <a:cs typeface="Calibri" panose="020F0502020204030204" pitchFamily="34" charset="0"/>
              </a:rPr>
              <a:t>people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were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proud</a:t>
            </a:r>
            <a:r>
              <a:rPr lang="nl-NL" sz="2400" dirty="0">
                <a:latin typeface="Calibri" panose="020F0502020204030204" pitchFamily="34" charset="0"/>
                <a:ea typeface="Calibri" panose="020F0502020204030204" pitchFamily="34" charset="0"/>
                <a:cs typeface="Calibri" panose="020F0502020204030204" pitchFamily="34" charset="0"/>
              </a:rPr>
              <a:t> of </a:t>
            </a:r>
            <a:r>
              <a:rPr lang="nl-NL" sz="2400" dirty="0" err="1">
                <a:latin typeface="Calibri" panose="020F0502020204030204" pitchFamily="34" charset="0"/>
                <a:ea typeface="Calibri" panose="020F0502020204030204" pitchFamily="34" charset="0"/>
                <a:cs typeface="Calibri" panose="020F0502020204030204" pitchFamily="34" charset="0"/>
              </a:rPr>
              <a:t>their</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language</a:t>
            </a:r>
            <a:r>
              <a:rPr lang="nl-NL" sz="24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NL" sz="2400" dirty="0">
                <a:latin typeface="Calibri" panose="020F0502020204030204" pitchFamily="34" charset="0"/>
                <a:ea typeface="Calibri" panose="020F0502020204030204" pitchFamily="34" charset="0"/>
                <a:cs typeface="Calibri" panose="020F0502020204030204" pitchFamily="34" charset="0"/>
              </a:rPr>
              <a:t>	England was </a:t>
            </a:r>
            <a:r>
              <a:rPr lang="nl-NL" sz="2400" dirty="0" err="1">
                <a:latin typeface="Calibri" panose="020F0502020204030204" pitchFamily="34" charset="0"/>
                <a:ea typeface="Calibri" panose="020F0502020204030204" pitchFamily="34" charset="0"/>
                <a:cs typeface="Calibri" panose="020F0502020204030204" pitchFamily="34" charset="0"/>
              </a:rPr>
              <a:t>doing</a:t>
            </a:r>
            <a:r>
              <a:rPr lang="nl-NL" sz="2400" dirty="0">
                <a:latin typeface="Calibri" panose="020F0502020204030204" pitchFamily="34" charset="0"/>
                <a:ea typeface="Calibri" panose="020F0502020204030204" pitchFamily="34" charset="0"/>
                <a:cs typeface="Calibri" panose="020F0502020204030204" pitchFamily="34" charset="0"/>
              </a:rPr>
              <a:t> well </a:t>
            </a:r>
            <a:r>
              <a:rPr lang="nl-NL" sz="2400" dirty="0" err="1">
                <a:latin typeface="Calibri" panose="020F0502020204030204" pitchFamily="34" charset="0"/>
                <a:ea typeface="Calibri" panose="020F0502020204030204" pitchFamily="34" charset="0"/>
                <a:cs typeface="Calibri" panose="020F0502020204030204" pitchFamily="34" charset="0"/>
              </a:rPr>
              <a:t>both</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economically</a:t>
            </a:r>
            <a:r>
              <a:rPr lang="nl-NL" sz="2400" dirty="0">
                <a:latin typeface="Calibri" panose="020F0502020204030204" pitchFamily="34" charset="0"/>
                <a:ea typeface="Calibri" panose="020F0502020204030204" pitchFamily="34" charset="0"/>
                <a:cs typeface="Calibri" panose="020F0502020204030204" pitchFamily="34" charset="0"/>
              </a:rPr>
              <a:t> and 	</a:t>
            </a:r>
            <a:r>
              <a:rPr lang="nl-NL" sz="2400" dirty="0" err="1">
                <a:latin typeface="Calibri" panose="020F0502020204030204" pitchFamily="34" charset="0"/>
                <a:ea typeface="Calibri" panose="020F0502020204030204" pitchFamily="34" charset="0"/>
                <a:cs typeface="Calibri" panose="020F0502020204030204" pitchFamily="34" charset="0"/>
              </a:rPr>
              <a:t>culturally</a:t>
            </a:r>
            <a:r>
              <a:rPr lang="nl-NL" sz="24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1603  </a:t>
            </a:r>
            <a:r>
              <a:rPr lang="nl-NL" sz="2400" dirty="0">
                <a:latin typeface="Calibri" panose="020F0502020204030204" pitchFamily="34" charset="0"/>
                <a:ea typeface="Calibri" panose="020F0502020204030204" pitchFamily="34" charset="0"/>
                <a:cs typeface="Calibri" panose="020F0502020204030204" pitchFamily="34" charset="0"/>
              </a:rPr>
              <a:t>   Elizabeth </a:t>
            </a:r>
            <a:r>
              <a:rPr lang="nl-NL" sz="2400" dirty="0" err="1">
                <a:latin typeface="Calibri" panose="020F0502020204030204" pitchFamily="34" charset="0"/>
                <a:ea typeface="Calibri" panose="020F0502020204030204" pitchFamily="34" charset="0"/>
                <a:cs typeface="Calibri" panose="020F0502020204030204" pitchFamily="34" charset="0"/>
              </a:rPr>
              <a:t>died</a:t>
            </a:r>
            <a:r>
              <a:rPr lang="nl-NL" sz="2400" dirty="0">
                <a:latin typeface="Calibri" panose="020F0502020204030204" pitchFamily="34" charset="0"/>
                <a:ea typeface="Calibri" panose="020F0502020204030204" pitchFamily="34" charset="0"/>
                <a:cs typeface="Calibri" panose="020F0502020204030204" pitchFamily="34" charset="0"/>
              </a:rPr>
              <a:t> and was </a:t>
            </a:r>
            <a:r>
              <a:rPr lang="nl-NL" sz="2400" dirty="0" err="1">
                <a:latin typeface="Calibri" panose="020F0502020204030204" pitchFamily="34" charset="0"/>
                <a:ea typeface="Calibri" panose="020F0502020204030204" pitchFamily="34" charset="0"/>
                <a:cs typeface="Calibri" panose="020F0502020204030204" pitchFamily="34" charset="0"/>
              </a:rPr>
              <a:t>succeeded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by</a:t>
            </a:r>
            <a:r>
              <a:rPr lang="nl-NL" sz="2400" dirty="0">
                <a:latin typeface="Calibri" panose="020F0502020204030204" pitchFamily="34" charset="0"/>
                <a:ea typeface="Calibri" panose="020F0502020204030204" pitchFamily="34" charset="0"/>
                <a:cs typeface="Calibri" panose="020F0502020204030204" pitchFamily="34" charset="0"/>
              </a:rPr>
              <a:t> James I                           </a:t>
            </a:r>
          </a:p>
        </p:txBody>
      </p:sp>
    </p:spTree>
    <p:extLst>
      <p:ext uri="{BB962C8B-B14F-4D97-AF65-F5344CB8AC3E}">
        <p14:creationId xmlns:p14="http://schemas.microsoft.com/office/powerpoint/2010/main" val="484253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10EFCDD-66D1-E287-667D-D9BDD2FFBE33}"/>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Renaissance art</a:t>
            </a:r>
          </a:p>
        </p:txBody>
      </p:sp>
      <p:pic>
        <p:nvPicPr>
          <p:cNvPr id="9" name="Tijdelijke aanduiding voor inhoud 8" descr="Afbeelding met standbeeld, gebouw, kunst, Klassiek beeldhouwwerk&#10;&#10;Automatisch gegenereerde beschrijving">
            <a:extLst>
              <a:ext uri="{FF2B5EF4-FFF2-40B4-BE49-F238E27FC236}">
                <a16:creationId xmlns:a16="http://schemas.microsoft.com/office/drawing/2014/main" id="{BF0A7C81-C080-D98F-3511-B05DA3D3CD5D}"/>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4658" r="-4" b="38405"/>
          <a:stretch/>
        </p:blipFill>
        <p:spPr>
          <a:xfrm>
            <a:off x="1751312" y="587858"/>
            <a:ext cx="4102371" cy="3301307"/>
          </a:xfrm>
          <a:prstGeom prst="rect">
            <a:avLst/>
          </a:prstGeom>
        </p:spPr>
      </p:pic>
      <p:pic>
        <p:nvPicPr>
          <p:cNvPr id="10" name="Afbeelding 9">
            <a:extLst>
              <a:ext uri="{FF2B5EF4-FFF2-40B4-BE49-F238E27FC236}">
                <a16:creationId xmlns:a16="http://schemas.microsoft.com/office/drawing/2014/main" id="{D2E2BC8B-091D-DC27-58B9-7E44ECE9D339}"/>
              </a:ext>
            </a:extLst>
          </p:cNvPr>
          <p:cNvPicPr>
            <a:picLocks noChangeAspect="1"/>
          </p:cNvPicPr>
          <p:nvPr/>
        </p:nvPicPr>
        <p:blipFill rotWithShape="1">
          <a:blip r:embed="rId5"/>
          <a:srcRect l="12619" r="8902" b="1"/>
          <a:stretch/>
        </p:blipFill>
        <p:spPr>
          <a:xfrm>
            <a:off x="6338316" y="587858"/>
            <a:ext cx="4132256" cy="3301307"/>
          </a:xfrm>
          <a:prstGeom prst="rect">
            <a:avLst/>
          </a:prstGeom>
        </p:spPr>
      </p:pic>
    </p:spTree>
    <p:extLst>
      <p:ext uri="{BB962C8B-B14F-4D97-AF65-F5344CB8AC3E}">
        <p14:creationId xmlns:p14="http://schemas.microsoft.com/office/powerpoint/2010/main" val="501489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10EFCDD-66D1-E287-667D-D9BDD2FFBE33}"/>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Renaissance art</a:t>
            </a:r>
          </a:p>
        </p:txBody>
      </p:sp>
      <p:pic>
        <p:nvPicPr>
          <p:cNvPr id="5" name="Afbeelding 4">
            <a:extLst>
              <a:ext uri="{FF2B5EF4-FFF2-40B4-BE49-F238E27FC236}">
                <a16:creationId xmlns:a16="http://schemas.microsoft.com/office/drawing/2014/main" id="{C93BF2ED-6F8D-753A-45EF-BC3709C6CA14}"/>
              </a:ext>
            </a:extLst>
          </p:cNvPr>
          <p:cNvPicPr>
            <a:picLocks noChangeAspect="1"/>
          </p:cNvPicPr>
          <p:nvPr/>
        </p:nvPicPr>
        <p:blipFill>
          <a:blip r:embed="rId3"/>
          <a:stretch>
            <a:fillRect/>
          </a:stretch>
        </p:blipFill>
        <p:spPr>
          <a:xfrm>
            <a:off x="1721428" y="587858"/>
            <a:ext cx="4120940" cy="3301306"/>
          </a:xfrm>
          <a:prstGeom prst="rect">
            <a:avLst/>
          </a:prstGeom>
        </p:spPr>
      </p:pic>
      <p:pic>
        <p:nvPicPr>
          <p:cNvPr id="12" name="Afbeelding 11">
            <a:extLst>
              <a:ext uri="{FF2B5EF4-FFF2-40B4-BE49-F238E27FC236}">
                <a16:creationId xmlns:a16="http://schemas.microsoft.com/office/drawing/2014/main" id="{7C6EB5C1-D8D8-46BE-84E0-E93027FFAE50}"/>
              </a:ext>
            </a:extLst>
          </p:cNvPr>
          <p:cNvPicPr>
            <a:picLocks noChangeAspect="1"/>
          </p:cNvPicPr>
          <p:nvPr/>
        </p:nvPicPr>
        <p:blipFill>
          <a:blip r:embed="rId4"/>
          <a:stretch>
            <a:fillRect/>
          </a:stretch>
        </p:blipFill>
        <p:spPr>
          <a:xfrm>
            <a:off x="6096000" y="557653"/>
            <a:ext cx="5469166" cy="3505646"/>
          </a:xfrm>
          <a:prstGeom prst="rect">
            <a:avLst/>
          </a:prstGeom>
        </p:spPr>
      </p:pic>
    </p:spTree>
    <p:extLst>
      <p:ext uri="{BB962C8B-B14F-4D97-AF65-F5344CB8AC3E}">
        <p14:creationId xmlns:p14="http://schemas.microsoft.com/office/powerpoint/2010/main" val="138242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EBD3E-1EE3-4982-89E5-F1D23CC0A973}"/>
              </a:ext>
            </a:extLst>
          </p:cNvPr>
          <p:cNvSpPr>
            <a:spLocks noGrp="1"/>
          </p:cNvSpPr>
          <p:nvPr>
            <p:ph type="title"/>
          </p:nvPr>
        </p:nvSpPr>
        <p:spPr>
          <a:xfrm>
            <a:off x="8340090" y="2404872"/>
            <a:ext cx="3044952" cy="1627632"/>
          </a:xfrm>
        </p:spPr>
        <p:txBody>
          <a:bodyPr vert="horz" lIns="274320" tIns="182880" rIns="274320" bIns="182880" rtlCol="0" anchor="ctr" anchorCtr="1">
            <a:normAutofit/>
          </a:bodyPr>
          <a:lstStyle/>
          <a:p>
            <a:r>
              <a:rPr lang="en-US" sz="2400"/>
              <a:t>Renaissance architecture</a:t>
            </a:r>
          </a:p>
        </p:txBody>
      </p:sp>
      <p:sp>
        <p:nvSpPr>
          <p:cNvPr id="9" name="Rectangle 8">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DF589F1E-8C53-B6ED-2240-3AD0E3C6AF1A}"/>
              </a:ext>
            </a:extLst>
          </p:cNvPr>
          <p:cNvPicPr>
            <a:picLocks noGrp="1" noChangeAspect="1"/>
          </p:cNvPicPr>
          <p:nvPr>
            <p:ph idx="1"/>
          </p:nvPr>
        </p:nvPicPr>
        <p:blipFill rotWithShape="1">
          <a:blip r:embed="rId3"/>
          <a:srcRect l="8701" r="16504"/>
          <a:stretch/>
        </p:blipFill>
        <p:spPr>
          <a:xfrm>
            <a:off x="1113201" y="1122807"/>
            <a:ext cx="5925312" cy="4297680"/>
          </a:xfrm>
          <a:prstGeom prst="rect">
            <a:avLst/>
          </a:prstGeom>
        </p:spPr>
      </p:pic>
    </p:spTree>
    <p:extLst>
      <p:ext uri="{BB962C8B-B14F-4D97-AF65-F5344CB8AC3E}">
        <p14:creationId xmlns:p14="http://schemas.microsoft.com/office/powerpoint/2010/main" val="56395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5D1B0-503B-8C5E-D289-F8D69027222F}"/>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t>homework</a:t>
            </a:r>
          </a:p>
        </p:txBody>
      </p:sp>
      <p:sp>
        <p:nvSpPr>
          <p:cNvPr id="3" name="Tijdelijke aanduiding voor inhoud 2">
            <a:extLst>
              <a:ext uri="{FF2B5EF4-FFF2-40B4-BE49-F238E27FC236}">
                <a16:creationId xmlns:a16="http://schemas.microsoft.com/office/drawing/2014/main" id="{C6A36661-6FFE-DE75-909E-5CE331836F9B}"/>
              </a:ext>
            </a:extLst>
          </p:cNvPr>
          <p:cNvSpPr>
            <a:spLocks noGrp="1"/>
          </p:cNvSpPr>
          <p:nvPr>
            <p:ph idx="1"/>
          </p:nvPr>
        </p:nvSpPr>
        <p:spPr>
          <a:xfrm>
            <a:off x="5458969" y="4352544"/>
            <a:ext cx="5928358" cy="1239894"/>
          </a:xfrm>
        </p:spPr>
        <p:txBody>
          <a:bodyPr vert="horz" lIns="91440" tIns="45720" rIns="91440" bIns="45720" rtlCol="0">
            <a:normAutofit/>
          </a:bodyPr>
          <a:lstStyle/>
          <a:p>
            <a:pPr marL="0" indent="0" algn="ctr">
              <a:buNone/>
            </a:pPr>
            <a:r>
              <a:rPr lang="en-US" sz="3200" b="1" dirty="0">
                <a:solidFill>
                  <a:schemeClr val="tx1">
                    <a:lumMod val="75000"/>
                    <a:lumOff val="25000"/>
                  </a:schemeClr>
                </a:solidFill>
              </a:rPr>
              <a:t>Finish assignments 5a and 5b</a:t>
            </a:r>
          </a:p>
        </p:txBody>
      </p:sp>
      <p:pic>
        <p:nvPicPr>
          <p:cNvPr id="5" name="Picture 4" descr="Bubble sheet test paper and pencil">
            <a:extLst>
              <a:ext uri="{FF2B5EF4-FFF2-40B4-BE49-F238E27FC236}">
                <a16:creationId xmlns:a16="http://schemas.microsoft.com/office/drawing/2014/main" id="{117F5290-E844-8EB3-8B78-E57DE25FB2D4}"/>
              </a:ext>
            </a:extLst>
          </p:cNvPr>
          <p:cNvPicPr>
            <a:picLocks noChangeAspect="1"/>
          </p:cNvPicPr>
          <p:nvPr/>
        </p:nvPicPr>
        <p:blipFill rotWithShape="1">
          <a:blip r:embed="rId3"/>
          <a:srcRect l="55887"/>
          <a:stretch/>
        </p:blipFill>
        <p:spPr>
          <a:xfrm>
            <a:off x="20" y="10"/>
            <a:ext cx="4654277" cy="6857990"/>
          </a:xfrm>
          <a:prstGeom prst="rect">
            <a:avLst/>
          </a:prstGeom>
        </p:spPr>
      </p:pic>
    </p:spTree>
    <p:extLst>
      <p:ext uri="{BB962C8B-B14F-4D97-AF65-F5344CB8AC3E}">
        <p14:creationId xmlns:p14="http://schemas.microsoft.com/office/powerpoint/2010/main" val="9937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57529-7BC5-D076-D2BA-66EC3B4360CB}"/>
              </a:ext>
            </a:extLst>
          </p:cNvPr>
          <p:cNvSpPr>
            <a:spLocks noGrp="1"/>
          </p:cNvSpPr>
          <p:nvPr>
            <p:ph type="title"/>
          </p:nvPr>
        </p:nvSpPr>
        <p:spPr/>
        <p:txBody>
          <a:bodyPr/>
          <a:lstStyle/>
          <a:p>
            <a:r>
              <a:rPr lang="nl-NL" dirty="0" err="1"/>
              <a:t>Literature</a:t>
            </a:r>
            <a:r>
              <a:rPr lang="nl-NL" dirty="0"/>
              <a:t> in the </a:t>
            </a:r>
            <a:r>
              <a:rPr lang="nl-NL" dirty="0" err="1"/>
              <a:t>elizabethan</a:t>
            </a:r>
            <a:r>
              <a:rPr lang="nl-NL" dirty="0"/>
              <a:t> </a:t>
            </a:r>
            <a:r>
              <a:rPr lang="nl-NL" dirty="0" err="1"/>
              <a:t>age</a:t>
            </a:r>
            <a:endParaRPr lang="nl-NL" dirty="0"/>
          </a:p>
        </p:txBody>
      </p:sp>
      <p:sp>
        <p:nvSpPr>
          <p:cNvPr id="3" name="Tijdelijke aanduiding voor inhoud 2">
            <a:extLst>
              <a:ext uri="{FF2B5EF4-FFF2-40B4-BE49-F238E27FC236}">
                <a16:creationId xmlns:a16="http://schemas.microsoft.com/office/drawing/2014/main" id="{45B23F51-8B02-C551-3592-CBD3BAFB239D}"/>
              </a:ext>
            </a:extLst>
          </p:cNvPr>
          <p:cNvSpPr>
            <a:spLocks noGrp="1"/>
          </p:cNvSpPr>
          <p:nvPr>
            <p:ph idx="1"/>
          </p:nvPr>
        </p:nvSpPr>
        <p:spPr>
          <a:xfrm>
            <a:off x="2231136" y="2368446"/>
            <a:ext cx="8906556" cy="4227226"/>
          </a:xfrm>
        </p:spPr>
        <p:txBody>
          <a:bodyPr>
            <a:noAutofit/>
          </a:bodyPr>
          <a:lstStyle/>
          <a:p>
            <a:pPr marL="0" indent="0">
              <a:buNone/>
            </a:pPr>
            <a:r>
              <a:rPr lang="nl-NL" sz="2400" dirty="0" err="1">
                <a:latin typeface="Calibri" panose="020F0502020204030204" pitchFamily="34" charset="0"/>
                <a:ea typeface="Calibri" panose="020F0502020204030204" pitchFamily="34" charset="0"/>
                <a:cs typeface="Calibri" panose="020F0502020204030204" pitchFamily="34" charset="0"/>
              </a:rPr>
              <a:t>Poetry</a:t>
            </a:r>
            <a:r>
              <a:rPr lang="nl-NL" sz="2400" dirty="0">
                <a:latin typeface="Calibri" panose="020F0502020204030204" pitchFamily="34" charset="0"/>
                <a:ea typeface="Calibri" panose="020F0502020204030204" pitchFamily="34" charset="0"/>
                <a:cs typeface="Calibri" panose="020F0502020204030204" pitchFamily="34" charset="0"/>
              </a:rPr>
              <a:t> and drama (</a:t>
            </a:r>
            <a:r>
              <a:rPr lang="nl-NL" sz="2400" dirty="0" err="1">
                <a:latin typeface="Calibri" panose="020F0502020204030204" pitchFamily="34" charset="0"/>
                <a:ea typeface="Calibri" panose="020F0502020204030204" pitchFamily="34" charset="0"/>
                <a:cs typeface="Calibri" panose="020F0502020204030204" pitchFamily="34" charset="0"/>
              </a:rPr>
              <a:t>theatre</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blossomed</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under</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Elizabeth’s</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reign</a:t>
            </a:r>
            <a:r>
              <a:rPr lang="nl-NL" sz="2400"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Elizabeth's specific actions, her image, and the court atmosphere she nurtured significantly influenced—even inspired - great works of literature.</a:t>
            </a:r>
            <a:r>
              <a:rPr lang="nl-NL" sz="2400" dirty="0">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nl-NL"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400" b="1" dirty="0">
                <a:latin typeface="Calibri" panose="020F0502020204030204" pitchFamily="34" charset="0"/>
                <a:ea typeface="Calibri" panose="020F0502020204030204" pitchFamily="34" charset="0"/>
                <a:cs typeface="Calibri" panose="020F0502020204030204" pitchFamily="34" charset="0"/>
              </a:rPr>
              <a:t>Drama</a:t>
            </a:r>
            <a:r>
              <a:rPr lang="nl-NL" sz="2400" dirty="0">
                <a:latin typeface="Calibri" panose="020F0502020204030204" pitchFamily="34" charset="0"/>
                <a:ea typeface="Calibri" panose="020F0502020204030204" pitchFamily="34" charset="0"/>
                <a:cs typeface="Calibri" panose="020F0502020204030204" pitchFamily="34" charset="0"/>
              </a:rPr>
              <a:t>: e.g. </a:t>
            </a:r>
            <a:r>
              <a:rPr lang="nl-NL" sz="2400" dirty="0" err="1">
                <a:latin typeface="Calibri" panose="020F0502020204030204" pitchFamily="34" charset="0"/>
                <a:ea typeface="Calibri" panose="020F0502020204030204" pitchFamily="34" charset="0"/>
                <a:cs typeface="Calibri" panose="020F0502020204030204" pitchFamily="34" charset="0"/>
              </a:rPr>
              <a:t>playwrights</a:t>
            </a:r>
            <a:r>
              <a:rPr lang="nl-NL" sz="2400" dirty="0">
                <a:latin typeface="Calibri" panose="020F0502020204030204" pitchFamily="34" charset="0"/>
                <a:ea typeface="Calibri" panose="020F0502020204030204" pitchFamily="34" charset="0"/>
                <a:cs typeface="Calibri" panose="020F0502020204030204" pitchFamily="34" charset="0"/>
              </a:rPr>
              <a:t> Christopher Marlowe, Shakespeare</a:t>
            </a:r>
          </a:p>
          <a:p>
            <a:pPr marL="0" indent="0">
              <a:buNone/>
            </a:pPr>
            <a:r>
              <a:rPr lang="nl-NL" sz="2400" b="1" dirty="0" err="1">
                <a:latin typeface="Calibri" panose="020F0502020204030204" pitchFamily="34" charset="0"/>
                <a:ea typeface="Calibri" panose="020F0502020204030204" pitchFamily="34" charset="0"/>
                <a:cs typeface="Calibri" panose="020F0502020204030204" pitchFamily="34" charset="0"/>
              </a:rPr>
              <a:t>Poetry</a:t>
            </a:r>
            <a:r>
              <a:rPr lang="nl-NL" sz="2400" dirty="0">
                <a:latin typeface="Calibri" panose="020F0502020204030204" pitchFamily="34" charset="0"/>
                <a:ea typeface="Calibri" panose="020F0502020204030204" pitchFamily="34" charset="0"/>
                <a:cs typeface="Calibri" panose="020F0502020204030204" pitchFamily="34" charset="0"/>
              </a:rPr>
              <a:t>:</a:t>
            </a:r>
          </a:p>
          <a:p>
            <a:r>
              <a:rPr lang="nl-NL" sz="2400" b="1" dirty="0" err="1">
                <a:latin typeface="Calibri" panose="020F0502020204030204" pitchFamily="34" charset="0"/>
                <a:ea typeface="Calibri" panose="020F0502020204030204" pitchFamily="34" charset="0"/>
                <a:cs typeface="Calibri" panose="020F0502020204030204" pitchFamily="34" charset="0"/>
              </a:rPr>
              <a:t>Lyric</a:t>
            </a:r>
            <a:r>
              <a:rPr lang="nl-NL" sz="2400" b="1" dirty="0">
                <a:latin typeface="Calibri" panose="020F0502020204030204" pitchFamily="34" charset="0"/>
                <a:ea typeface="Calibri" panose="020F0502020204030204" pitchFamily="34" charset="0"/>
                <a:cs typeface="Calibri" panose="020F0502020204030204" pitchFamily="34" charset="0"/>
              </a:rPr>
              <a:t> </a:t>
            </a:r>
            <a:r>
              <a:rPr lang="nl-NL" sz="2400" b="1" dirty="0" err="1">
                <a:latin typeface="Calibri" panose="020F0502020204030204" pitchFamily="34" charset="0"/>
                <a:ea typeface="Calibri" panose="020F0502020204030204" pitchFamily="34" charset="0"/>
                <a:cs typeface="Calibri" panose="020F0502020204030204" pitchFamily="34" charset="0"/>
              </a:rPr>
              <a:t>poetry</a:t>
            </a:r>
            <a:r>
              <a:rPr lang="nl-NL" sz="2400" b="1" dirty="0">
                <a:latin typeface="Calibri" panose="020F0502020204030204" pitchFamily="34" charset="0"/>
                <a:ea typeface="Calibri" panose="020F0502020204030204" pitchFamily="34" charset="0"/>
                <a:cs typeface="Calibri" panose="020F0502020204030204" pitchFamily="34" charset="0"/>
              </a:rPr>
              <a:t> </a:t>
            </a:r>
            <a:r>
              <a:rPr lang="nl-NL" sz="2400" dirty="0">
                <a:latin typeface="Calibri" panose="020F0502020204030204" pitchFamily="34" charset="0"/>
                <a:ea typeface="Calibri" panose="020F0502020204030204" pitchFamily="34" charset="0"/>
                <a:cs typeface="Calibri" panose="020F0502020204030204" pitchFamily="34" charset="0"/>
              </a:rPr>
              <a:t>(</a:t>
            </a:r>
            <a:r>
              <a:rPr lang="nl-NL" sz="2400" dirty="0" err="1">
                <a:latin typeface="Calibri" panose="020F0502020204030204" pitchFamily="34" charset="0"/>
                <a:ea typeface="Calibri" panose="020F0502020204030204" pitchFamily="34" charset="0"/>
                <a:cs typeface="Calibri" panose="020F0502020204030204" pitchFamily="34" charset="0"/>
              </a:rPr>
              <a:t>expressing</a:t>
            </a:r>
            <a:r>
              <a:rPr lang="nl-NL" sz="2400" dirty="0">
                <a:latin typeface="Calibri" panose="020F0502020204030204" pitchFamily="34" charset="0"/>
                <a:ea typeface="Calibri" panose="020F0502020204030204" pitchFamily="34" charset="0"/>
                <a:cs typeface="Calibri" panose="020F0502020204030204" pitchFamily="34" charset="0"/>
              </a:rPr>
              <a:t> personal </a:t>
            </a:r>
            <a:r>
              <a:rPr lang="nl-NL" sz="2400" dirty="0" err="1">
                <a:latin typeface="Calibri" panose="020F0502020204030204" pitchFamily="34" charset="0"/>
                <a:ea typeface="Calibri" panose="020F0502020204030204" pitchFamily="34" charset="0"/>
                <a:cs typeface="Calibri" panose="020F0502020204030204" pitchFamily="34" charset="0"/>
              </a:rPr>
              <a:t>emotions</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dirty="0" err="1">
                <a:latin typeface="Calibri" panose="020F0502020204030204" pitchFamily="34" charset="0"/>
                <a:ea typeface="Calibri" panose="020F0502020204030204" pitchFamily="34" charset="0"/>
                <a:cs typeface="Calibri" panose="020F0502020204030204" pitchFamily="34" charset="0"/>
              </a:rPr>
              <a:t>sonnets</a:t>
            </a:r>
            <a:r>
              <a:rPr lang="nl-NL" sz="2400" dirty="0">
                <a:latin typeface="Calibri" panose="020F0502020204030204" pitchFamily="34" charset="0"/>
                <a:ea typeface="Calibri" panose="020F0502020204030204" pitchFamily="34" charset="0"/>
                <a:cs typeface="Calibri" panose="020F0502020204030204" pitchFamily="34" charset="0"/>
              </a:rPr>
              <a:t>, e.g. </a:t>
            </a:r>
            <a:r>
              <a:rPr lang="nl-NL" sz="2400" dirty="0" err="1">
                <a:latin typeface="Calibri" panose="020F0502020204030204" pitchFamily="34" charset="0"/>
                <a:ea typeface="Calibri" panose="020F0502020204030204" pitchFamily="34" charset="0"/>
                <a:cs typeface="Calibri" panose="020F0502020204030204" pitchFamily="34" charset="0"/>
              </a:rPr>
              <a:t>Spenser</a:t>
            </a:r>
            <a:r>
              <a:rPr lang="nl-NL" sz="2400" dirty="0">
                <a:latin typeface="Calibri" panose="020F0502020204030204" pitchFamily="34" charset="0"/>
                <a:ea typeface="Calibri" panose="020F0502020204030204" pitchFamily="34" charset="0"/>
                <a:cs typeface="Calibri" panose="020F0502020204030204" pitchFamily="34" charset="0"/>
              </a:rPr>
              <a:t> </a:t>
            </a:r>
          </a:p>
          <a:p>
            <a:r>
              <a:rPr lang="nl-NL" sz="2400" b="1" dirty="0" err="1">
                <a:latin typeface="Calibri" panose="020F0502020204030204" pitchFamily="34" charset="0"/>
                <a:ea typeface="Calibri" panose="020F0502020204030204" pitchFamily="34" charset="0"/>
                <a:cs typeface="Calibri" panose="020F0502020204030204" pitchFamily="34" charset="0"/>
              </a:rPr>
              <a:t>Epic</a:t>
            </a:r>
            <a:r>
              <a:rPr lang="nl-NL" sz="2400" b="1" dirty="0">
                <a:latin typeface="Calibri" panose="020F0502020204030204" pitchFamily="34" charset="0"/>
                <a:ea typeface="Calibri" panose="020F0502020204030204" pitchFamily="34" charset="0"/>
                <a:cs typeface="Calibri" panose="020F0502020204030204" pitchFamily="34" charset="0"/>
              </a:rPr>
              <a:t> </a:t>
            </a:r>
            <a:r>
              <a:rPr lang="nl-NL" sz="2400" b="1" dirty="0" err="1">
                <a:latin typeface="Calibri" panose="020F0502020204030204" pitchFamily="34" charset="0"/>
                <a:ea typeface="Calibri" panose="020F0502020204030204" pitchFamily="34" charset="0"/>
                <a:cs typeface="Calibri" panose="020F0502020204030204" pitchFamily="34" charset="0"/>
              </a:rPr>
              <a:t>poetry</a:t>
            </a:r>
            <a:r>
              <a:rPr lang="nl-NL" sz="2400" b="1" dirty="0">
                <a:latin typeface="Calibri" panose="020F0502020204030204" pitchFamily="34" charset="0"/>
                <a:ea typeface="Calibri" panose="020F0502020204030204" pitchFamily="34" charset="0"/>
                <a:cs typeface="Calibri" panose="020F0502020204030204" pitchFamily="34" charset="0"/>
              </a:rPr>
              <a:t> </a:t>
            </a:r>
            <a:r>
              <a:rPr lang="nl-NL" sz="2400" dirty="0">
                <a:latin typeface="Calibri" panose="020F0502020204030204" pitchFamily="34" charset="0"/>
                <a:ea typeface="Calibri" panose="020F0502020204030204" pitchFamily="34" charset="0"/>
                <a:cs typeface="Calibri" panose="020F0502020204030204" pitchFamily="34" charset="0"/>
              </a:rPr>
              <a:t>(</a:t>
            </a:r>
            <a:r>
              <a:rPr lang="nl-NL" sz="2400" dirty="0" err="1">
                <a:latin typeface="Calibri" panose="020F0502020204030204" pitchFamily="34" charset="0"/>
                <a:ea typeface="Calibri" panose="020F0502020204030204" pitchFamily="34" charset="0"/>
                <a:cs typeface="Calibri" panose="020F0502020204030204" pitchFamily="34" charset="0"/>
              </a:rPr>
              <a:t>narrative</a:t>
            </a:r>
            <a:r>
              <a:rPr lang="nl-NL" sz="2400" dirty="0">
                <a:latin typeface="Calibri" panose="020F0502020204030204" pitchFamily="34" charset="0"/>
                <a:ea typeface="Calibri" panose="020F0502020204030204" pitchFamily="34" charset="0"/>
                <a:cs typeface="Calibri" panose="020F0502020204030204" pitchFamily="34" charset="0"/>
              </a:rPr>
              <a:t>, telling a story): </a:t>
            </a:r>
            <a:r>
              <a:rPr lang="nl-NL" sz="2400" dirty="0" err="1">
                <a:latin typeface="Calibri" panose="020F0502020204030204" pitchFamily="34" charset="0"/>
                <a:ea typeface="Calibri" panose="020F0502020204030204" pitchFamily="34" charset="0"/>
                <a:cs typeface="Calibri" panose="020F0502020204030204" pitchFamily="34" charset="0"/>
              </a:rPr>
              <a:t>Milton’s</a:t>
            </a:r>
            <a:r>
              <a:rPr lang="nl-NL" sz="2400" dirty="0">
                <a:latin typeface="Calibri" panose="020F0502020204030204" pitchFamily="34" charset="0"/>
                <a:ea typeface="Calibri" panose="020F0502020204030204" pitchFamily="34" charset="0"/>
                <a:cs typeface="Calibri" panose="020F0502020204030204" pitchFamily="34" charset="0"/>
              </a:rPr>
              <a:t> </a:t>
            </a:r>
            <a:r>
              <a:rPr lang="nl-NL" sz="2400" i="1" dirty="0">
                <a:latin typeface="Calibri" panose="020F0502020204030204" pitchFamily="34" charset="0"/>
                <a:ea typeface="Calibri" panose="020F0502020204030204" pitchFamily="34" charset="0"/>
                <a:cs typeface="Calibri" panose="020F0502020204030204" pitchFamily="34" charset="0"/>
              </a:rPr>
              <a:t>Paradise Lost </a:t>
            </a:r>
          </a:p>
        </p:txBody>
      </p:sp>
    </p:spTree>
    <p:extLst>
      <p:ext uri="{BB962C8B-B14F-4D97-AF65-F5344CB8AC3E}">
        <p14:creationId xmlns:p14="http://schemas.microsoft.com/office/powerpoint/2010/main" val="330890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30093-6B09-40A7-B703-06D61CAD6E96}"/>
              </a:ext>
            </a:extLst>
          </p:cNvPr>
          <p:cNvSpPr>
            <a:spLocks noGrp="1"/>
          </p:cNvSpPr>
          <p:nvPr>
            <p:ph type="title"/>
          </p:nvPr>
        </p:nvSpPr>
        <p:spPr/>
        <p:txBody>
          <a:bodyPr/>
          <a:lstStyle/>
          <a:p>
            <a:r>
              <a:rPr lang="nl-NL" dirty="0"/>
              <a:t>1485 - 1603</a:t>
            </a:r>
          </a:p>
        </p:txBody>
      </p:sp>
      <p:sp>
        <p:nvSpPr>
          <p:cNvPr id="3" name="Tijdelijke aanduiding voor inhoud 2">
            <a:extLst>
              <a:ext uri="{FF2B5EF4-FFF2-40B4-BE49-F238E27FC236}">
                <a16:creationId xmlns:a16="http://schemas.microsoft.com/office/drawing/2014/main" id="{08F1ABE1-F839-427B-AC5D-0678AFC5BBB7}"/>
              </a:ext>
            </a:extLst>
          </p:cNvPr>
          <p:cNvSpPr>
            <a:spLocks noGrp="1"/>
          </p:cNvSpPr>
          <p:nvPr>
            <p:ph idx="1"/>
          </p:nvPr>
        </p:nvSpPr>
        <p:spPr>
          <a:xfrm>
            <a:off x="2231135" y="2638044"/>
            <a:ext cx="8336931" cy="3747766"/>
          </a:xfrm>
        </p:spPr>
        <p:txBody>
          <a:bodyPr>
            <a:normAutofit/>
          </a:bodyPr>
          <a:lstStyle/>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1485</a:t>
            </a:r>
            <a:r>
              <a:rPr lang="en-GB" sz="2400" dirty="0">
                <a:effectLst/>
                <a:latin typeface="Calibri" panose="020F0502020204030204" pitchFamily="34" charset="0"/>
                <a:ea typeface="Calibri" panose="020F0502020204030204" pitchFamily="34" charset="0"/>
                <a:cs typeface="Times New Roman" panose="02020603050405020304" pitchFamily="18" charset="0"/>
              </a:rPr>
              <a:t>	landmark, decisive point in history: </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Start of House of Tudor (house = dynastic family) when 	Henry 	VII became king.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685800" lvl="3"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-&gt;  Ended War of the Roses when Henry Tudor (House of 		Lancaster) married Elizabeth (House of York)</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	-&gt;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Marked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2400" dirty="0">
                <a:effectLst/>
                <a:latin typeface="Calibri" panose="020F0502020204030204" pitchFamily="34" charset="0"/>
                <a:ea typeface="Calibri" panose="020F0502020204030204" pitchFamily="34" charset="0"/>
                <a:cs typeface="Times New Roman" panose="02020603050405020304" pitchFamily="18" charset="0"/>
              </a:rPr>
              <a:t> start of 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period</a:t>
            </a:r>
            <a:r>
              <a:rPr lang="nl-NL" sz="2400" dirty="0">
                <a:effectLst/>
                <a:latin typeface="Calibri" panose="020F0502020204030204" pitchFamily="34" charset="0"/>
                <a:ea typeface="Calibri" panose="020F0502020204030204" pitchFamily="34" charset="0"/>
                <a:cs typeface="Times New Roman" panose="02020603050405020304" pitchFamily="18" charset="0"/>
              </a:rPr>
              <a:t> of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relative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stability</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1603	</a:t>
            </a:r>
            <a:r>
              <a:rPr lang="en-GB" sz="2400" dirty="0">
                <a:effectLst/>
                <a:latin typeface="Calibri" panose="020F0502020204030204" pitchFamily="34" charset="0"/>
                <a:ea typeface="Calibri" panose="020F0502020204030204" pitchFamily="34" charset="0"/>
                <a:cs typeface="Times New Roman" panose="02020603050405020304" pitchFamily="18" charset="0"/>
              </a:rPr>
              <a:t> Elizabeth I died (James I became king)</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3154454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308F9-C9A0-4D8A-84BF-3F8940C0DB4B}"/>
              </a:ext>
            </a:extLst>
          </p:cNvPr>
          <p:cNvSpPr>
            <a:spLocks noGrp="1"/>
          </p:cNvSpPr>
          <p:nvPr>
            <p:ph type="title"/>
          </p:nvPr>
        </p:nvSpPr>
        <p:spPr/>
        <p:txBody>
          <a:bodyPr/>
          <a:lstStyle/>
          <a:p>
            <a:r>
              <a:rPr lang="nl-NL" dirty="0"/>
              <a:t>The sonnet</a:t>
            </a:r>
          </a:p>
        </p:txBody>
      </p:sp>
      <p:sp>
        <p:nvSpPr>
          <p:cNvPr id="3" name="Tijdelijke aanduiding voor inhoud 2">
            <a:extLst>
              <a:ext uri="{FF2B5EF4-FFF2-40B4-BE49-F238E27FC236}">
                <a16:creationId xmlns:a16="http://schemas.microsoft.com/office/drawing/2014/main" id="{58531B5E-EB56-488D-9002-4AEF9DE71160}"/>
              </a:ext>
            </a:extLst>
          </p:cNvPr>
          <p:cNvSpPr>
            <a:spLocks noGrp="1"/>
          </p:cNvSpPr>
          <p:nvPr>
            <p:ph idx="1"/>
          </p:nvPr>
        </p:nvSpPr>
        <p:spPr>
          <a:xfrm>
            <a:off x="2231136" y="2638044"/>
            <a:ext cx="8217008" cy="4077549"/>
          </a:xfrm>
        </p:spPr>
        <p:txBody>
          <a:bodyPr/>
          <a:lstStyle/>
          <a:p>
            <a:pPr marL="0" indent="0">
              <a:buNone/>
            </a:pPr>
            <a:r>
              <a:rPr lang="nl-NL" sz="2600" dirty="0">
                <a:latin typeface="Calibri" panose="020F0502020204030204" pitchFamily="34" charset="0"/>
                <a:ea typeface="Calibri" panose="020F0502020204030204" pitchFamily="34" charset="0"/>
                <a:cs typeface="Calibri" panose="020F0502020204030204" pitchFamily="34" charset="0"/>
              </a:rPr>
              <a:t>Sir Thomas </a:t>
            </a:r>
            <a:r>
              <a:rPr lang="nl-NL" sz="2600" dirty="0" err="1">
                <a:latin typeface="Calibri" panose="020F0502020204030204" pitchFamily="34" charset="0"/>
                <a:ea typeface="Calibri" panose="020F0502020204030204" pitchFamily="34" charset="0"/>
                <a:cs typeface="Calibri" panose="020F0502020204030204" pitchFamily="34" charset="0"/>
              </a:rPr>
              <a:t>Wyatt</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esquire</a:t>
            </a:r>
            <a:r>
              <a:rPr lang="nl-NL" sz="2600" dirty="0">
                <a:latin typeface="Calibri" panose="020F0502020204030204" pitchFamily="34" charset="0"/>
                <a:ea typeface="Calibri" panose="020F0502020204030204" pitchFamily="34" charset="0"/>
                <a:cs typeface="Calibri" panose="020F0502020204030204" pitchFamily="34" charset="0"/>
              </a:rPr>
              <a:t>, later </a:t>
            </a:r>
            <a:r>
              <a:rPr lang="nl-NL" sz="2600" dirty="0" err="1">
                <a:latin typeface="Calibri" panose="020F0502020204030204" pitchFamily="34" charset="0"/>
                <a:ea typeface="Calibri" panose="020F0502020204030204" pitchFamily="34" charset="0"/>
                <a:cs typeface="Calibri" panose="020F0502020204030204" pitchFamily="34" charset="0"/>
              </a:rPr>
              <a:t>diplomat</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introduced</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the</a:t>
            </a:r>
            <a:r>
              <a:rPr lang="nl-NL" sz="2600" dirty="0">
                <a:latin typeface="Calibri" panose="020F0502020204030204" pitchFamily="34" charset="0"/>
                <a:ea typeface="Calibri" panose="020F0502020204030204" pitchFamily="34" charset="0"/>
                <a:cs typeface="Calibri" panose="020F0502020204030204" pitchFamily="34" charset="0"/>
              </a:rPr>
              <a:t> sonnet in England</a:t>
            </a:r>
          </a:p>
          <a:p>
            <a:pPr marL="0" indent="0">
              <a:buNone/>
            </a:pPr>
            <a:r>
              <a:rPr lang="nl-NL" sz="2600" dirty="0">
                <a:latin typeface="Calibri" panose="020F0502020204030204" pitchFamily="34" charset="0"/>
                <a:ea typeface="Calibri" panose="020F0502020204030204" pitchFamily="34" charset="0"/>
                <a:cs typeface="Calibri" panose="020F0502020204030204" pitchFamily="34" charset="0"/>
              </a:rPr>
              <a:t>1 First, he </a:t>
            </a:r>
            <a:r>
              <a:rPr lang="nl-NL" sz="2600" dirty="0" err="1">
                <a:latin typeface="Calibri" panose="020F0502020204030204" pitchFamily="34" charset="0"/>
                <a:ea typeface="Calibri" panose="020F0502020204030204" pitchFamily="34" charset="0"/>
                <a:cs typeface="Calibri" panose="020F0502020204030204" pitchFamily="34" charset="0"/>
              </a:rPr>
              <a:t>translated</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the</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Italian</a:t>
            </a:r>
            <a:r>
              <a:rPr lang="nl-NL" sz="2600" dirty="0">
                <a:latin typeface="Calibri" panose="020F0502020204030204" pitchFamily="34" charset="0"/>
                <a:ea typeface="Calibri" panose="020F0502020204030204" pitchFamily="34" charset="0"/>
                <a:cs typeface="Calibri" panose="020F0502020204030204" pitchFamily="34" charset="0"/>
              </a:rPr>
              <a:t> poet </a:t>
            </a:r>
            <a:r>
              <a:rPr lang="nl-NL" sz="2600" dirty="0" err="1">
                <a:latin typeface="Calibri" panose="020F0502020204030204" pitchFamily="34" charset="0"/>
                <a:ea typeface="Calibri" panose="020F0502020204030204" pitchFamily="34" charset="0"/>
                <a:cs typeface="Calibri" panose="020F0502020204030204" pitchFamily="34" charset="0"/>
              </a:rPr>
              <a:t>Petrarch</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Petrarca</a:t>
            </a:r>
            <a:r>
              <a:rPr lang="nl-NL" sz="2600"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sz="2600" dirty="0">
                <a:latin typeface="Calibri" panose="020F0502020204030204" pitchFamily="34" charset="0"/>
                <a:ea typeface="Calibri" panose="020F0502020204030204" pitchFamily="34" charset="0"/>
                <a:cs typeface="Calibri" panose="020F0502020204030204" pitchFamily="34" charset="0"/>
              </a:rPr>
              <a:t>2 </a:t>
            </a:r>
            <a:r>
              <a:rPr lang="nl-NL" sz="2600" dirty="0" err="1">
                <a:latin typeface="Calibri" panose="020F0502020204030204" pitchFamily="34" charset="0"/>
                <a:ea typeface="Calibri" panose="020F0502020204030204" pitchFamily="34" charset="0"/>
                <a:cs typeface="Calibri" panose="020F0502020204030204" pitchFamily="34" charset="0"/>
              </a:rPr>
              <a:t>Then</a:t>
            </a:r>
            <a:r>
              <a:rPr lang="nl-NL" sz="2600" dirty="0">
                <a:latin typeface="Calibri" panose="020F0502020204030204" pitchFamily="34" charset="0"/>
                <a:ea typeface="Calibri" panose="020F0502020204030204" pitchFamily="34" charset="0"/>
                <a:cs typeface="Calibri" panose="020F0502020204030204" pitchFamily="34" charset="0"/>
              </a:rPr>
              <a:t>, he </a:t>
            </a:r>
            <a:r>
              <a:rPr lang="nl-NL" sz="2600" dirty="0" err="1">
                <a:latin typeface="Calibri" panose="020F0502020204030204" pitchFamily="34" charset="0"/>
                <a:ea typeface="Calibri" panose="020F0502020204030204" pitchFamily="34" charset="0"/>
                <a:cs typeface="Calibri" panose="020F0502020204030204" pitchFamily="34" charset="0"/>
              </a:rPr>
              <a:t>started</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to</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write</a:t>
            </a:r>
            <a:r>
              <a:rPr lang="nl-NL" sz="2600" dirty="0">
                <a:latin typeface="Calibri" panose="020F0502020204030204" pitchFamily="34" charset="0"/>
                <a:ea typeface="Calibri" panose="020F0502020204030204" pitchFamily="34" charset="0"/>
                <a:cs typeface="Calibri" panose="020F0502020204030204" pitchFamily="34" charset="0"/>
              </a:rPr>
              <a:t> his </a:t>
            </a:r>
            <a:r>
              <a:rPr lang="nl-NL" sz="2600" dirty="0" err="1">
                <a:latin typeface="Calibri" panose="020F0502020204030204" pitchFamily="34" charset="0"/>
                <a:ea typeface="Calibri" panose="020F0502020204030204" pitchFamily="34" charset="0"/>
                <a:cs typeface="Calibri" panose="020F0502020204030204" pitchFamily="34" charset="0"/>
              </a:rPr>
              <a:t>own</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sonnets</a:t>
            </a:r>
            <a:endParaRPr lang="nl-NL" sz="2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600" dirty="0">
                <a:latin typeface="Calibri" panose="020F0502020204030204" pitchFamily="34" charset="0"/>
                <a:ea typeface="Calibri" panose="020F0502020204030204" pitchFamily="34" charset="0"/>
                <a:cs typeface="Calibri" panose="020F0502020204030204" pitchFamily="34" charset="0"/>
              </a:rPr>
              <a:t>Sonnet: ‘</a:t>
            </a:r>
            <a:r>
              <a:rPr lang="nl-NL" sz="2600" dirty="0" err="1">
                <a:latin typeface="Calibri" panose="020F0502020204030204" pitchFamily="34" charset="0"/>
                <a:ea typeface="Calibri" panose="020F0502020204030204" pitchFamily="34" charset="0"/>
                <a:cs typeface="Calibri" panose="020F0502020204030204" pitchFamily="34" charset="0"/>
              </a:rPr>
              <a:t>little</a:t>
            </a:r>
            <a:r>
              <a:rPr lang="nl-NL" sz="2600" dirty="0">
                <a:latin typeface="Calibri" panose="020F0502020204030204" pitchFamily="34" charset="0"/>
                <a:ea typeface="Calibri" panose="020F0502020204030204" pitchFamily="34" charset="0"/>
                <a:cs typeface="Calibri" panose="020F0502020204030204" pitchFamily="34" charset="0"/>
              </a:rPr>
              <a:t> song’, </a:t>
            </a:r>
            <a:r>
              <a:rPr lang="nl-NL" sz="2600" dirty="0" err="1">
                <a:latin typeface="Calibri" panose="020F0502020204030204" pitchFamily="34" charset="0"/>
                <a:ea typeface="Calibri" panose="020F0502020204030204" pitchFamily="34" charset="0"/>
                <a:cs typeface="Calibri" panose="020F0502020204030204" pitchFamily="34" charset="0"/>
              </a:rPr>
              <a:t>lyric</a:t>
            </a:r>
            <a:r>
              <a:rPr lang="nl-NL" sz="2600" dirty="0">
                <a:latin typeface="Calibri" panose="020F0502020204030204" pitchFamily="34" charset="0"/>
                <a:ea typeface="Calibri" panose="020F0502020204030204" pitchFamily="34" charset="0"/>
                <a:cs typeface="Calibri" panose="020F0502020204030204" pitchFamily="34" charset="0"/>
              </a:rPr>
              <a:t> (= </a:t>
            </a:r>
            <a:r>
              <a:rPr lang="nl-NL" sz="2600" dirty="0" err="1">
                <a:latin typeface="Calibri" panose="020F0502020204030204" pitchFamily="34" charset="0"/>
                <a:ea typeface="Calibri" panose="020F0502020204030204" pitchFamily="34" charset="0"/>
                <a:cs typeface="Calibri" panose="020F0502020204030204" pitchFamily="34" charset="0"/>
              </a:rPr>
              <a:t>about</a:t>
            </a:r>
            <a:r>
              <a:rPr lang="nl-NL" sz="2600" dirty="0">
                <a:latin typeface="Calibri" panose="020F0502020204030204" pitchFamily="34" charset="0"/>
                <a:ea typeface="Calibri" panose="020F0502020204030204" pitchFamily="34" charset="0"/>
                <a:cs typeface="Calibri" panose="020F0502020204030204" pitchFamily="34" charset="0"/>
              </a:rPr>
              <a:t> </a:t>
            </a:r>
            <a:r>
              <a:rPr lang="nl-NL" sz="2600" dirty="0" err="1">
                <a:latin typeface="Calibri" panose="020F0502020204030204" pitchFamily="34" charset="0"/>
                <a:ea typeface="Calibri" panose="020F0502020204030204" pitchFamily="34" charset="0"/>
                <a:cs typeface="Calibri" panose="020F0502020204030204" pitchFamily="34" charset="0"/>
              </a:rPr>
              <a:t>feelings</a:t>
            </a:r>
            <a:r>
              <a:rPr lang="nl-NL" sz="260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nl-NL" sz="2400" dirty="0"/>
          </a:p>
          <a:p>
            <a:pPr marL="0" indent="0">
              <a:buNone/>
            </a:pPr>
            <a:endParaRPr lang="nl-NL" dirty="0"/>
          </a:p>
        </p:txBody>
      </p:sp>
    </p:spTree>
    <p:extLst>
      <p:ext uri="{BB962C8B-B14F-4D97-AF65-F5344CB8AC3E}">
        <p14:creationId xmlns:p14="http://schemas.microsoft.com/office/powerpoint/2010/main" val="2389265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CB3FB-D5D9-400A-BB7D-307182C66221}"/>
              </a:ext>
            </a:extLst>
          </p:cNvPr>
          <p:cNvSpPr>
            <a:spLocks noGrp="1"/>
          </p:cNvSpPr>
          <p:nvPr>
            <p:ph type="title"/>
          </p:nvPr>
        </p:nvSpPr>
        <p:spPr>
          <a:xfrm>
            <a:off x="2231136" y="634908"/>
            <a:ext cx="7729728" cy="1188720"/>
          </a:xfrm>
        </p:spPr>
        <p:txBody>
          <a:bodyPr/>
          <a:lstStyle/>
          <a:p>
            <a:r>
              <a:rPr lang="nl-NL" dirty="0" err="1"/>
              <a:t>Italian</a:t>
            </a:r>
            <a:r>
              <a:rPr lang="nl-NL" dirty="0"/>
              <a:t> and </a:t>
            </a:r>
            <a:r>
              <a:rPr lang="nl-NL" dirty="0" err="1"/>
              <a:t>english</a:t>
            </a:r>
            <a:r>
              <a:rPr lang="nl-NL" dirty="0"/>
              <a:t> </a:t>
            </a:r>
            <a:r>
              <a:rPr lang="nl-NL" dirty="0" err="1"/>
              <a:t>sonnets</a:t>
            </a:r>
            <a:endParaRPr lang="nl-NL" dirty="0"/>
          </a:p>
        </p:txBody>
      </p:sp>
      <p:sp>
        <p:nvSpPr>
          <p:cNvPr id="3" name="Tijdelijke aanduiding voor inhoud 2">
            <a:extLst>
              <a:ext uri="{FF2B5EF4-FFF2-40B4-BE49-F238E27FC236}">
                <a16:creationId xmlns:a16="http://schemas.microsoft.com/office/drawing/2014/main" id="{4C1AC351-3261-49BC-AB27-F633B114358B}"/>
              </a:ext>
            </a:extLst>
          </p:cNvPr>
          <p:cNvSpPr>
            <a:spLocks noGrp="1"/>
          </p:cNvSpPr>
          <p:nvPr>
            <p:ph idx="1"/>
          </p:nvPr>
        </p:nvSpPr>
        <p:spPr>
          <a:xfrm>
            <a:off x="2231136" y="2083407"/>
            <a:ext cx="8711684" cy="3101983"/>
          </a:xfrm>
        </p:spPr>
        <p:txBody>
          <a:bodyPr>
            <a:noAutofit/>
          </a:bodyPr>
          <a:lstStyle/>
          <a:p>
            <a:pPr marL="0" indent="0">
              <a:buNone/>
            </a:pPr>
            <a:r>
              <a:rPr lang="nl-NL" sz="2200" b="1" dirty="0" err="1">
                <a:latin typeface="Calibri" panose="020F0502020204030204" pitchFamily="34" charset="0"/>
                <a:ea typeface="Calibri" panose="020F0502020204030204" pitchFamily="34" charset="0"/>
                <a:cs typeface="Calibri" panose="020F0502020204030204" pitchFamily="34" charset="0"/>
              </a:rPr>
              <a:t>Italian</a:t>
            </a:r>
            <a:r>
              <a:rPr lang="nl-NL" sz="2200" b="1" dirty="0">
                <a:latin typeface="Calibri" panose="020F0502020204030204" pitchFamily="34" charset="0"/>
                <a:ea typeface="Calibri" panose="020F0502020204030204" pitchFamily="34" charset="0"/>
                <a:cs typeface="Calibri" panose="020F0502020204030204" pitchFamily="34" charset="0"/>
              </a:rPr>
              <a:t> (</a:t>
            </a:r>
            <a:r>
              <a:rPr lang="nl-NL" sz="2200" b="1" dirty="0" err="1">
                <a:latin typeface="Calibri" panose="020F0502020204030204" pitchFamily="34" charset="0"/>
                <a:ea typeface="Calibri" panose="020F0502020204030204" pitchFamily="34" charset="0"/>
                <a:cs typeface="Calibri" panose="020F0502020204030204" pitchFamily="34" charset="0"/>
              </a:rPr>
              <a:t>Petrarcan</a:t>
            </a:r>
            <a:r>
              <a:rPr lang="nl-NL" sz="2200" b="1" dirty="0">
                <a:latin typeface="Calibri" panose="020F0502020204030204" pitchFamily="34" charset="0"/>
                <a:ea typeface="Calibri" panose="020F0502020204030204" pitchFamily="34" charset="0"/>
                <a:cs typeface="Calibri" panose="020F0502020204030204" pitchFamily="34" charset="0"/>
              </a:rPr>
              <a:t>)			English (</a:t>
            </a:r>
            <a:r>
              <a:rPr lang="nl-NL" sz="2200" b="1" dirty="0" err="1">
                <a:latin typeface="Calibri" panose="020F0502020204030204" pitchFamily="34" charset="0"/>
                <a:ea typeface="Calibri" panose="020F0502020204030204" pitchFamily="34" charset="0"/>
                <a:cs typeface="Calibri" panose="020F0502020204030204" pitchFamily="34" charset="0"/>
              </a:rPr>
              <a:t>Shakespearean</a:t>
            </a:r>
            <a:r>
              <a:rPr lang="nl-NL" sz="2200" b="1"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14 </a:t>
            </a:r>
            <a:r>
              <a:rPr lang="nl-NL" sz="2200" dirty="0" err="1">
                <a:latin typeface="Calibri" panose="020F0502020204030204" pitchFamily="34" charset="0"/>
                <a:ea typeface="Calibri" panose="020F0502020204030204" pitchFamily="34" charset="0"/>
                <a:cs typeface="Calibri" panose="020F0502020204030204" pitchFamily="34" charset="0"/>
              </a:rPr>
              <a:t>lines</a:t>
            </a:r>
            <a:r>
              <a:rPr lang="nl-NL" sz="2200" dirty="0">
                <a:latin typeface="Calibri" panose="020F0502020204030204" pitchFamily="34" charset="0"/>
                <a:ea typeface="Calibri" panose="020F0502020204030204" pitchFamily="34" charset="0"/>
                <a:cs typeface="Calibri" panose="020F0502020204030204" pitchFamily="34" charset="0"/>
              </a:rPr>
              <a:t>					14 </a:t>
            </a:r>
            <a:r>
              <a:rPr lang="nl-NL" sz="2200" dirty="0" err="1">
                <a:latin typeface="Calibri" panose="020F0502020204030204" pitchFamily="34" charset="0"/>
                <a:ea typeface="Calibri" panose="020F0502020204030204" pitchFamily="34" charset="0"/>
                <a:cs typeface="Calibri" panose="020F0502020204030204" pitchFamily="34" charset="0"/>
              </a:rPr>
              <a:t>lines</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2 x 4 					3 x 4</a:t>
            </a: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Break of </a:t>
            </a:r>
            <a:r>
              <a:rPr lang="nl-NL" sz="2200" dirty="0" err="1">
                <a:latin typeface="Calibri" panose="020F0502020204030204" pitchFamily="34" charset="0"/>
                <a:ea typeface="Calibri" panose="020F0502020204030204" pitchFamily="34" charset="0"/>
                <a:cs typeface="Calibri" panose="020F0502020204030204" pitchFamily="34" charset="0"/>
              </a:rPr>
              <a:t>Thought</a:t>
            </a:r>
            <a:r>
              <a:rPr lang="nl-NL" sz="2200" dirty="0">
                <a:latin typeface="Calibri" panose="020F0502020204030204" pitchFamily="34" charset="0"/>
                <a:ea typeface="Calibri" panose="020F0502020204030204" pitchFamily="34" charset="0"/>
                <a:cs typeface="Calibri" panose="020F0502020204030204" pitchFamily="34" charset="0"/>
              </a:rPr>
              <a:t>			Break of </a:t>
            </a:r>
            <a:r>
              <a:rPr lang="nl-NL" sz="2200" dirty="0" err="1">
                <a:latin typeface="Calibri" panose="020F0502020204030204" pitchFamily="34" charset="0"/>
                <a:ea typeface="Calibri" panose="020F0502020204030204" pitchFamily="34" charset="0"/>
                <a:cs typeface="Calibri" panose="020F0502020204030204" pitchFamily="34" charset="0"/>
              </a:rPr>
              <a:t>Thought</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2 x 3					1 x 2</a:t>
            </a:r>
          </a:p>
          <a:p>
            <a:pPr marL="0" indent="0">
              <a:buNone/>
            </a:pPr>
            <a:r>
              <a:rPr lang="nl-NL" sz="2200" dirty="0" err="1">
                <a:latin typeface="Calibri" panose="020F0502020204030204" pitchFamily="34" charset="0"/>
                <a:ea typeface="Calibri" panose="020F0502020204030204" pitchFamily="34" charset="0"/>
                <a:cs typeface="Calibri" panose="020F0502020204030204" pitchFamily="34" charset="0"/>
              </a:rPr>
              <a:t>Abba</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abba</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cde</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cde</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cdc</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cdc</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abab</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cdcd</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efef</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gg</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Both are </a:t>
            </a:r>
            <a:r>
              <a:rPr lang="nl-NL" sz="2200" b="1" dirty="0" err="1">
                <a:latin typeface="Calibri" panose="020F0502020204030204" pitchFamily="34" charset="0"/>
                <a:ea typeface="Calibri" panose="020F0502020204030204" pitchFamily="34" charset="0"/>
                <a:cs typeface="Calibri" panose="020F0502020204030204" pitchFamily="34" charset="0"/>
              </a:rPr>
              <a:t>iambic</a:t>
            </a:r>
            <a:r>
              <a:rPr lang="nl-NL" sz="2200" b="1" dirty="0">
                <a:latin typeface="Calibri" panose="020F0502020204030204" pitchFamily="34" charset="0"/>
                <a:ea typeface="Calibri" panose="020F0502020204030204" pitchFamily="34" charset="0"/>
                <a:cs typeface="Calibri" panose="020F0502020204030204" pitchFamily="34" charset="0"/>
              </a:rPr>
              <a:t> pentameters (IP): </a:t>
            </a:r>
            <a:r>
              <a:rPr lang="nl-NL" sz="2200" dirty="0" err="1">
                <a:latin typeface="Calibri" panose="020F0502020204030204" pitchFamily="34" charset="0"/>
                <a:ea typeface="Calibri" panose="020F0502020204030204" pitchFamily="34" charset="0"/>
                <a:cs typeface="Calibri" panose="020F0502020204030204" pitchFamily="34" charset="0"/>
              </a:rPr>
              <a:t>each</a:t>
            </a:r>
            <a:r>
              <a:rPr lang="nl-NL" sz="2200" dirty="0">
                <a:latin typeface="Calibri" panose="020F0502020204030204" pitchFamily="34" charset="0"/>
                <a:ea typeface="Calibri" panose="020F0502020204030204" pitchFamily="34" charset="0"/>
                <a:cs typeface="Calibri" panose="020F0502020204030204" pitchFamily="34" charset="0"/>
              </a:rPr>
              <a:t> line has </a:t>
            </a:r>
            <a:r>
              <a:rPr lang="nl-NL" sz="2200">
                <a:latin typeface="Calibri" panose="020F0502020204030204" pitchFamily="34" charset="0"/>
                <a:ea typeface="Calibri" panose="020F0502020204030204" pitchFamily="34" charset="0"/>
                <a:cs typeface="Calibri" panose="020F0502020204030204" pitchFamily="34" charset="0"/>
              </a:rPr>
              <a:t>10 (5 x 2) syllables</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alternately</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unaccented</a:t>
            </a:r>
            <a:r>
              <a:rPr lang="nl-NL" sz="2200" dirty="0">
                <a:latin typeface="Calibri" panose="020F0502020204030204" pitchFamily="34" charset="0"/>
                <a:ea typeface="Calibri" panose="020F0502020204030204" pitchFamily="34" charset="0"/>
                <a:cs typeface="Calibri" panose="020F0502020204030204" pitchFamily="34" charset="0"/>
              </a:rPr>
              <a:t> and </a:t>
            </a:r>
            <a:r>
              <a:rPr lang="nl-NL" sz="2200" dirty="0" err="1">
                <a:latin typeface="Calibri" panose="020F0502020204030204" pitchFamily="34" charset="0"/>
                <a:ea typeface="Calibri" panose="020F0502020204030204" pitchFamily="34" charset="0"/>
                <a:cs typeface="Calibri" panose="020F0502020204030204" pitchFamily="34" charset="0"/>
              </a:rPr>
              <a:t>accented</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err="1">
                <a:latin typeface="Calibri" panose="020F0502020204030204" pitchFamily="34" charset="0"/>
                <a:ea typeface="Calibri" panose="020F0502020204030204" pitchFamily="34" charset="0"/>
                <a:cs typeface="Calibri" panose="020F0502020204030204" pitchFamily="34" charset="0"/>
              </a:rPr>
              <a:t>One</a:t>
            </a:r>
            <a:r>
              <a:rPr lang="nl-NL" sz="2200" b="1" dirty="0">
                <a:latin typeface="Calibri" panose="020F0502020204030204" pitchFamily="34" charset="0"/>
                <a:ea typeface="Calibri" panose="020F0502020204030204" pitchFamily="34" charset="0"/>
                <a:cs typeface="Calibri" panose="020F0502020204030204" pitchFamily="34" charset="0"/>
              </a:rPr>
              <a:t> </a:t>
            </a:r>
            <a:r>
              <a:rPr lang="nl-NL" sz="2200" b="1" dirty="0" err="1">
                <a:latin typeface="Calibri" panose="020F0502020204030204" pitchFamily="34" charset="0"/>
                <a:ea typeface="Calibri" panose="020F0502020204030204" pitchFamily="34" charset="0"/>
                <a:cs typeface="Calibri" panose="020F0502020204030204" pitchFamily="34" charset="0"/>
              </a:rPr>
              <a:t>day</a:t>
            </a:r>
            <a:r>
              <a:rPr lang="nl-NL" sz="2200" b="1" dirty="0">
                <a:latin typeface="Calibri" panose="020F0502020204030204" pitchFamily="34" charset="0"/>
                <a:ea typeface="Calibri" panose="020F0502020204030204" pitchFamily="34" charset="0"/>
                <a:cs typeface="Calibri" panose="020F0502020204030204" pitchFamily="34" charset="0"/>
              </a:rPr>
              <a:t> </a:t>
            </a:r>
            <a:r>
              <a:rPr lang="nl-NL" sz="2200" dirty="0">
                <a:latin typeface="Calibri" panose="020F0502020204030204" pitchFamily="34" charset="0"/>
                <a:ea typeface="Calibri" panose="020F0502020204030204" pitchFamily="34" charset="0"/>
                <a:cs typeface="Calibri" panose="020F0502020204030204" pitchFamily="34" charset="0"/>
              </a:rPr>
              <a:t>I </a:t>
            </a:r>
            <a:r>
              <a:rPr lang="nl-NL" sz="2200" b="1" dirty="0" err="1">
                <a:latin typeface="Calibri" panose="020F0502020204030204" pitchFamily="34" charset="0"/>
                <a:ea typeface="Calibri" panose="020F0502020204030204" pitchFamily="34" charset="0"/>
                <a:cs typeface="Calibri" panose="020F0502020204030204" pitchFamily="34" charset="0"/>
              </a:rPr>
              <a:t>wrote</a:t>
            </a:r>
            <a:r>
              <a:rPr lang="nl-NL" sz="2200" b="1" dirty="0">
                <a:latin typeface="Calibri" panose="020F0502020204030204" pitchFamily="34" charset="0"/>
                <a:ea typeface="Calibri" panose="020F0502020204030204" pitchFamily="34" charset="0"/>
                <a:cs typeface="Calibri" panose="020F0502020204030204" pitchFamily="34" charset="0"/>
              </a:rPr>
              <a:t> </a:t>
            </a:r>
            <a:r>
              <a:rPr lang="nl-NL" sz="2200" dirty="0">
                <a:latin typeface="Calibri" panose="020F0502020204030204" pitchFamily="34" charset="0"/>
                <a:ea typeface="Calibri" panose="020F0502020204030204" pitchFamily="34" charset="0"/>
                <a:cs typeface="Calibri" panose="020F0502020204030204" pitchFamily="34" charset="0"/>
              </a:rPr>
              <a:t>her</a:t>
            </a:r>
            <a:r>
              <a:rPr lang="nl-NL" sz="2200" b="1" dirty="0">
                <a:latin typeface="Calibri" panose="020F0502020204030204" pitchFamily="34" charset="0"/>
                <a:ea typeface="Calibri" panose="020F0502020204030204" pitchFamily="34" charset="0"/>
                <a:cs typeface="Calibri" panose="020F0502020204030204" pitchFamily="34" charset="0"/>
              </a:rPr>
              <a:t> name </a:t>
            </a:r>
            <a:r>
              <a:rPr lang="nl-NL" sz="2200" dirty="0" err="1">
                <a:latin typeface="Calibri" panose="020F0502020204030204" pitchFamily="34" charset="0"/>
                <a:ea typeface="Calibri" panose="020F0502020204030204" pitchFamily="34" charset="0"/>
                <a:cs typeface="Calibri" panose="020F0502020204030204" pitchFamily="34" charset="0"/>
              </a:rPr>
              <a:t>up</a:t>
            </a:r>
            <a:r>
              <a:rPr lang="nl-NL" sz="2200" b="1" dirty="0" err="1">
                <a:latin typeface="Calibri" panose="020F0502020204030204" pitchFamily="34" charset="0"/>
                <a:ea typeface="Calibri" panose="020F0502020204030204" pitchFamily="34" charset="0"/>
                <a:cs typeface="Calibri" panose="020F0502020204030204" pitchFamily="34" charset="0"/>
              </a:rPr>
              <a:t>on</a:t>
            </a:r>
            <a:r>
              <a:rPr lang="nl-NL" sz="2200" b="1"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the</a:t>
            </a:r>
            <a:r>
              <a:rPr lang="nl-NL" sz="2200" b="1" dirty="0">
                <a:latin typeface="Calibri" panose="020F0502020204030204" pitchFamily="34" charset="0"/>
                <a:ea typeface="Calibri" panose="020F0502020204030204" pitchFamily="34" charset="0"/>
                <a:cs typeface="Calibri" panose="020F0502020204030204" pitchFamily="34" charset="0"/>
              </a:rPr>
              <a:t> strand</a:t>
            </a:r>
          </a:p>
        </p:txBody>
      </p:sp>
    </p:spTree>
    <p:extLst>
      <p:ext uri="{BB962C8B-B14F-4D97-AF65-F5344CB8AC3E}">
        <p14:creationId xmlns:p14="http://schemas.microsoft.com/office/powerpoint/2010/main" val="2282839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FB40B-2878-B01B-F481-E8E0C2473D73}"/>
              </a:ext>
            </a:extLst>
          </p:cNvPr>
          <p:cNvSpPr>
            <a:spLocks noGrp="1"/>
          </p:cNvSpPr>
          <p:nvPr>
            <p:ph type="title"/>
          </p:nvPr>
        </p:nvSpPr>
        <p:spPr/>
        <p:txBody>
          <a:bodyPr/>
          <a:lstStyle/>
          <a:p>
            <a:r>
              <a:rPr lang="nl-NL" dirty="0"/>
              <a:t>question</a:t>
            </a:r>
          </a:p>
        </p:txBody>
      </p:sp>
      <p:sp>
        <p:nvSpPr>
          <p:cNvPr id="3" name="Tijdelijke aanduiding voor inhoud 2">
            <a:extLst>
              <a:ext uri="{FF2B5EF4-FFF2-40B4-BE49-F238E27FC236}">
                <a16:creationId xmlns:a16="http://schemas.microsoft.com/office/drawing/2014/main" id="{2823BA80-1DB3-0A0A-185A-3BE657EDFB5F}"/>
              </a:ext>
            </a:extLst>
          </p:cNvPr>
          <p:cNvSpPr>
            <a:spLocks noGrp="1"/>
          </p:cNvSpPr>
          <p:nvPr>
            <p:ph idx="1"/>
          </p:nvPr>
        </p:nvSpPr>
        <p:spPr/>
        <p:txBody>
          <a:bodyPr/>
          <a:lstStyle/>
          <a:p>
            <a:r>
              <a:rPr lang="nl-NL" sz="2400" dirty="0" err="1"/>
              <a:t>What</a:t>
            </a:r>
            <a:r>
              <a:rPr lang="nl-NL" sz="2400" dirty="0"/>
              <a:t> is </a:t>
            </a:r>
            <a:r>
              <a:rPr lang="nl-NL" sz="2400" dirty="0" err="1"/>
              <a:t>an</a:t>
            </a:r>
            <a:r>
              <a:rPr lang="nl-NL" sz="2400" dirty="0"/>
              <a:t> </a:t>
            </a:r>
            <a:r>
              <a:rPr lang="nl-NL" sz="2400" dirty="0" err="1"/>
              <a:t>iambic</a:t>
            </a:r>
            <a:r>
              <a:rPr lang="nl-NL" sz="2400" dirty="0"/>
              <a:t> pentameter?</a:t>
            </a:r>
          </a:p>
          <a:p>
            <a:r>
              <a:rPr lang="nl-NL" sz="2400" dirty="0" err="1"/>
              <a:t>If</a:t>
            </a:r>
            <a:r>
              <a:rPr lang="nl-NL" sz="2400" dirty="0"/>
              <a:t> </a:t>
            </a:r>
            <a:r>
              <a:rPr lang="nl-NL" sz="2400" dirty="0" err="1"/>
              <a:t>you</a:t>
            </a:r>
            <a:r>
              <a:rPr lang="nl-NL" sz="2400" dirty="0"/>
              <a:t> want </a:t>
            </a:r>
            <a:r>
              <a:rPr lang="nl-NL" sz="2400" dirty="0" err="1"/>
              <a:t>to</a:t>
            </a:r>
            <a:r>
              <a:rPr lang="nl-NL" sz="2400" dirty="0"/>
              <a:t> make a </a:t>
            </a:r>
            <a:r>
              <a:rPr lang="nl-NL" sz="2400" dirty="0" err="1"/>
              <a:t>quick</a:t>
            </a:r>
            <a:r>
              <a:rPr lang="nl-NL" sz="2400" dirty="0"/>
              <a:t> check </a:t>
            </a:r>
            <a:r>
              <a:rPr lang="nl-NL" sz="2400" dirty="0" err="1"/>
              <a:t>whether</a:t>
            </a:r>
            <a:r>
              <a:rPr lang="nl-NL" sz="2400" dirty="0"/>
              <a:t> a sonnet is English or </a:t>
            </a:r>
            <a:r>
              <a:rPr lang="nl-NL" sz="2400" dirty="0" err="1"/>
              <a:t>Italian</a:t>
            </a:r>
            <a:r>
              <a:rPr lang="nl-NL" sz="2400" dirty="0"/>
              <a:t>, </a:t>
            </a:r>
            <a:r>
              <a:rPr lang="nl-NL" sz="2400" dirty="0" err="1"/>
              <a:t>what</a:t>
            </a:r>
            <a:r>
              <a:rPr lang="nl-NL" sz="2400" dirty="0"/>
              <a:t> do </a:t>
            </a:r>
            <a:r>
              <a:rPr lang="nl-NL" sz="2400" dirty="0" err="1"/>
              <a:t>you</a:t>
            </a:r>
            <a:r>
              <a:rPr lang="nl-NL" sz="2400" dirty="0"/>
              <a:t> look at?</a:t>
            </a:r>
          </a:p>
          <a:p>
            <a:r>
              <a:rPr lang="nl-NL" sz="2400" dirty="0" err="1"/>
              <a:t>What</a:t>
            </a:r>
            <a:r>
              <a:rPr lang="nl-NL" sz="2400" dirty="0"/>
              <a:t> </a:t>
            </a:r>
            <a:r>
              <a:rPr lang="nl-NL" sz="2400" dirty="0" err="1"/>
              <a:t>did</a:t>
            </a:r>
            <a:r>
              <a:rPr lang="nl-NL" sz="2400" dirty="0"/>
              <a:t> Queen Elizabeth do </a:t>
            </a:r>
            <a:r>
              <a:rPr lang="nl-NL" sz="2400" dirty="0" err="1"/>
              <a:t>that</a:t>
            </a:r>
            <a:r>
              <a:rPr lang="nl-NL" sz="2400" dirty="0"/>
              <a:t> had a </a:t>
            </a:r>
            <a:r>
              <a:rPr lang="nl-NL" sz="2400" dirty="0" err="1"/>
              <a:t>positive</a:t>
            </a:r>
            <a:r>
              <a:rPr lang="nl-NL" sz="2400" dirty="0"/>
              <a:t> </a:t>
            </a:r>
            <a:r>
              <a:rPr lang="nl-NL" sz="2400" dirty="0" err="1"/>
              <a:t>influence</a:t>
            </a:r>
            <a:r>
              <a:rPr lang="nl-NL" sz="2400" dirty="0"/>
              <a:t> on the </a:t>
            </a:r>
            <a:r>
              <a:rPr lang="nl-NL" sz="2400" dirty="0" err="1"/>
              <a:t>popularity</a:t>
            </a:r>
            <a:r>
              <a:rPr lang="nl-NL" sz="2400" dirty="0"/>
              <a:t> of </a:t>
            </a:r>
            <a:r>
              <a:rPr lang="nl-NL" sz="2400" dirty="0" err="1"/>
              <a:t>theatre</a:t>
            </a:r>
            <a:r>
              <a:rPr lang="nl-NL" sz="2400" dirty="0"/>
              <a:t>?</a:t>
            </a:r>
          </a:p>
          <a:p>
            <a:endParaRPr lang="nl-NL" dirty="0"/>
          </a:p>
        </p:txBody>
      </p:sp>
    </p:spTree>
    <p:extLst>
      <p:ext uri="{BB962C8B-B14F-4D97-AF65-F5344CB8AC3E}">
        <p14:creationId xmlns:p14="http://schemas.microsoft.com/office/powerpoint/2010/main" val="3409775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C64A7E38-AC54-ABC3-2F32-674AB35F25F7}"/>
              </a:ext>
            </a:extLst>
          </p:cNvPr>
          <p:cNvPicPr>
            <a:picLocks noChangeAspect="1"/>
          </p:cNvPicPr>
          <p:nvPr/>
        </p:nvPicPr>
        <p:blipFill>
          <a:blip r:embed="rId3"/>
          <a:srcRect t="9058" r="1" b="1"/>
          <a:stretch/>
        </p:blipFill>
        <p:spPr>
          <a:xfrm>
            <a:off x="4650909" y="10"/>
            <a:ext cx="7541090" cy="6857989"/>
          </a:xfrm>
          <a:prstGeom prst="rect">
            <a:avLst/>
          </a:prstGeom>
        </p:spPr>
      </p:pic>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0CB643-B9CD-483D-751F-EE1E10C80285}"/>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NL">
                <a:solidFill>
                  <a:schemeClr val="bg1"/>
                </a:solidFill>
              </a:rPr>
              <a:t>Vanitas (Sonnet 75 spenser)</a:t>
            </a:r>
          </a:p>
        </p:txBody>
      </p:sp>
      <p:sp>
        <p:nvSpPr>
          <p:cNvPr id="3" name="Tijdelijke aanduiding voor inhoud 2">
            <a:extLst>
              <a:ext uri="{FF2B5EF4-FFF2-40B4-BE49-F238E27FC236}">
                <a16:creationId xmlns:a16="http://schemas.microsoft.com/office/drawing/2014/main" id="{584A5798-4FBC-F025-404D-A4E3FE1FEBA7}"/>
              </a:ext>
            </a:extLst>
          </p:cNvPr>
          <p:cNvSpPr>
            <a:spLocks noGrp="1"/>
          </p:cNvSpPr>
          <p:nvPr>
            <p:ph idx="1"/>
          </p:nvPr>
        </p:nvSpPr>
        <p:spPr>
          <a:xfrm>
            <a:off x="643468" y="2638044"/>
            <a:ext cx="3363974" cy="3415622"/>
          </a:xfrm>
        </p:spPr>
        <p:txBody>
          <a:bodyPr>
            <a:normAutofit/>
          </a:bodyPr>
          <a:lstStyle/>
          <a:p>
            <a:pPr marL="0" indent="0">
              <a:buNone/>
            </a:pPr>
            <a:r>
              <a:rPr lang="nl-NL" sz="2400">
                <a:solidFill>
                  <a:schemeClr val="bg1"/>
                </a:solidFill>
              </a:rPr>
              <a:t>Vanitas = pointlessness, or futility, </a:t>
            </a:r>
            <a:r>
              <a:rPr lang="en-US" sz="2400">
                <a:solidFill>
                  <a:schemeClr val="bg1"/>
                </a:solidFill>
              </a:rPr>
              <a:t>is a genre of memento mori symbolizing the transience of life and the certainty of death, and thus the vanity of ambition and all worldly desires.</a:t>
            </a:r>
            <a:r>
              <a:rPr lang="nl-NL" sz="2400">
                <a:solidFill>
                  <a:schemeClr val="bg1"/>
                </a:solidFill>
              </a:rPr>
              <a:t> </a:t>
            </a:r>
          </a:p>
        </p:txBody>
      </p:sp>
    </p:spTree>
    <p:extLst>
      <p:ext uri="{BB962C8B-B14F-4D97-AF65-F5344CB8AC3E}">
        <p14:creationId xmlns:p14="http://schemas.microsoft.com/office/powerpoint/2010/main" val="2861884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43584-EB8B-4CC5-B8DB-16F7BA1993DC}"/>
              </a:ext>
            </a:extLst>
          </p:cNvPr>
          <p:cNvSpPr>
            <a:spLocks noGrp="1"/>
          </p:cNvSpPr>
          <p:nvPr>
            <p:ph type="title"/>
          </p:nvPr>
        </p:nvSpPr>
        <p:spPr/>
        <p:txBody>
          <a:bodyPr/>
          <a:lstStyle/>
          <a:p>
            <a:r>
              <a:rPr lang="nl-NL" dirty="0" err="1"/>
              <a:t>Shakespeare’s</a:t>
            </a:r>
            <a:r>
              <a:rPr lang="nl-NL" dirty="0"/>
              <a:t> globe </a:t>
            </a:r>
            <a:r>
              <a:rPr lang="nl-NL" dirty="0" err="1"/>
              <a:t>theatre</a:t>
            </a:r>
            <a:endParaRPr lang="nl-NL" dirty="0"/>
          </a:p>
        </p:txBody>
      </p:sp>
      <p:pic>
        <p:nvPicPr>
          <p:cNvPr id="4" name="Shakespeare; The Globe Theatre London tour [m3VGa6Fp3zI]">
            <a:hlinkClick r:id="" action="ppaction://media"/>
            <a:extLst>
              <a:ext uri="{FF2B5EF4-FFF2-40B4-BE49-F238E27FC236}">
                <a16:creationId xmlns:a16="http://schemas.microsoft.com/office/drawing/2014/main" id="{29A81C3E-DEA7-4D8E-AA8B-2A693C88C1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38513" y="2638425"/>
            <a:ext cx="5514975" cy="3101975"/>
          </a:xfrm>
        </p:spPr>
      </p:pic>
    </p:spTree>
    <p:extLst>
      <p:ext uri="{BB962C8B-B14F-4D97-AF65-F5344CB8AC3E}">
        <p14:creationId xmlns:p14="http://schemas.microsoft.com/office/powerpoint/2010/main" val="53837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755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26F10-2100-4C3B-BA99-7511B8C0C9A6}"/>
              </a:ext>
            </a:extLst>
          </p:cNvPr>
          <p:cNvSpPr>
            <a:spLocks noGrp="1"/>
          </p:cNvSpPr>
          <p:nvPr>
            <p:ph type="title"/>
          </p:nvPr>
        </p:nvSpPr>
        <p:spPr/>
        <p:txBody>
          <a:bodyPr/>
          <a:lstStyle/>
          <a:p>
            <a:r>
              <a:rPr lang="nl-NL" dirty="0" err="1"/>
              <a:t>Shakespeare’s</a:t>
            </a:r>
            <a:r>
              <a:rPr lang="nl-NL" dirty="0"/>
              <a:t> tragedies</a:t>
            </a:r>
          </a:p>
        </p:txBody>
      </p:sp>
      <p:sp>
        <p:nvSpPr>
          <p:cNvPr id="3" name="Tijdelijke aanduiding voor inhoud 2">
            <a:extLst>
              <a:ext uri="{FF2B5EF4-FFF2-40B4-BE49-F238E27FC236}">
                <a16:creationId xmlns:a16="http://schemas.microsoft.com/office/drawing/2014/main" id="{4531502A-EB49-4753-A2CE-40D9EF940D70}"/>
              </a:ext>
            </a:extLst>
          </p:cNvPr>
          <p:cNvSpPr>
            <a:spLocks noGrp="1"/>
          </p:cNvSpPr>
          <p:nvPr>
            <p:ph idx="1"/>
          </p:nvPr>
        </p:nvSpPr>
        <p:spPr>
          <a:xfrm>
            <a:off x="2231135" y="2638043"/>
            <a:ext cx="8082097" cy="4002599"/>
          </a:xfrm>
        </p:spPr>
        <p:txBody>
          <a:bodyPr/>
          <a:lstStyle/>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rPr>
              <a:t>Tragedies are </a:t>
            </a:r>
            <a:r>
              <a:rPr lang="nl-NL" sz="2000" dirty="0" err="1">
                <a:latin typeface="Calibri" panose="020F0502020204030204" pitchFamily="34" charset="0"/>
                <a:ea typeface="Calibri" panose="020F0502020204030204" pitchFamily="34" charset="0"/>
                <a:cs typeface="Calibri" panose="020F0502020204030204" pitchFamily="34" charset="0"/>
              </a:rPr>
              <a:t>about</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fate</a:t>
            </a:r>
            <a:r>
              <a:rPr lang="nl-NL" sz="2000" dirty="0">
                <a:latin typeface="Calibri" panose="020F0502020204030204" pitchFamily="34" charset="0"/>
                <a:ea typeface="Calibri" panose="020F0502020204030204" pitchFamily="34" charset="0"/>
                <a:cs typeface="Calibri" panose="020F0502020204030204" pitchFamily="34" charset="0"/>
              </a:rPr>
              <a:t>, or </a:t>
            </a:r>
            <a:r>
              <a:rPr lang="nl-NL" sz="2000" dirty="0" err="1">
                <a:latin typeface="Calibri" panose="020F0502020204030204" pitchFamily="34" charset="0"/>
                <a:ea typeface="Calibri" panose="020F0502020204030204" pitchFamily="34" charset="0"/>
                <a:cs typeface="Calibri" panose="020F0502020204030204" pitchFamily="34" charset="0"/>
              </a:rPr>
              <a:t>about</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fatal</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flaws</a:t>
            </a:r>
            <a:r>
              <a:rPr lang="nl-NL" sz="2000" dirty="0">
                <a:latin typeface="Calibri" panose="020F0502020204030204" pitchFamily="34" charset="0"/>
                <a:ea typeface="Calibri" panose="020F0502020204030204" pitchFamily="34" charset="0"/>
                <a:cs typeface="Calibri" panose="020F0502020204030204" pitchFamily="34" charset="0"/>
              </a:rPr>
              <a:t> of </a:t>
            </a:r>
            <a:r>
              <a:rPr lang="nl-NL" sz="2000" dirty="0" err="1">
                <a:latin typeface="Calibri" panose="020F0502020204030204" pitchFamily="34" charset="0"/>
                <a:ea typeface="Calibri" panose="020F0502020204030204" pitchFamily="34" charset="0"/>
                <a:cs typeface="Calibri" panose="020F0502020204030204" pitchFamily="34" charset="0"/>
              </a:rPr>
              <a:t>the</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characters</a:t>
            </a:r>
            <a:r>
              <a:rPr lang="nl-NL" sz="20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rPr>
              <a:t>In </a:t>
            </a:r>
            <a:r>
              <a:rPr lang="nl-NL" sz="2000" dirty="0" err="1">
                <a:latin typeface="Calibri" panose="020F0502020204030204" pitchFamily="34" charset="0"/>
                <a:ea typeface="Calibri" panose="020F0502020204030204" pitchFamily="34" charset="0"/>
                <a:cs typeface="Calibri" panose="020F0502020204030204" pitchFamily="34" charset="0"/>
              </a:rPr>
              <a:t>Shakespeare’s</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days</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plays</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were</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divided</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into</a:t>
            </a:r>
            <a:r>
              <a:rPr lang="nl-NL" sz="2000" dirty="0">
                <a:latin typeface="Calibri" panose="020F0502020204030204" pitchFamily="34" charset="0"/>
                <a:ea typeface="Calibri" panose="020F0502020204030204" pitchFamily="34" charset="0"/>
                <a:cs typeface="Calibri" panose="020F0502020204030204" pitchFamily="34" charset="0"/>
              </a:rPr>
              <a:t> 5 acts, </a:t>
            </a:r>
            <a:r>
              <a:rPr lang="nl-NL" sz="2000" dirty="0" err="1">
                <a:latin typeface="Calibri" panose="020F0502020204030204" pitchFamily="34" charset="0"/>
                <a:ea typeface="Calibri" panose="020F0502020204030204" pitchFamily="34" charset="0"/>
                <a:cs typeface="Calibri" panose="020F0502020204030204" pitchFamily="34" charset="0"/>
              </a:rPr>
              <a:t>just</a:t>
            </a:r>
            <a:r>
              <a:rPr lang="nl-NL" sz="2000" dirty="0">
                <a:latin typeface="Calibri" panose="020F0502020204030204" pitchFamily="34" charset="0"/>
                <a:ea typeface="Calibri" panose="020F0502020204030204" pitchFamily="34" charset="0"/>
                <a:cs typeface="Calibri" panose="020F0502020204030204" pitchFamily="34" charset="0"/>
              </a:rPr>
              <a:t> like in </a:t>
            </a:r>
            <a:r>
              <a:rPr lang="nl-NL" sz="2000" dirty="0" err="1">
                <a:latin typeface="Calibri" panose="020F0502020204030204" pitchFamily="34" charset="0"/>
                <a:ea typeface="Calibri" panose="020F0502020204030204" pitchFamily="34" charset="0"/>
                <a:cs typeface="Calibri" panose="020F0502020204030204" pitchFamily="34" charset="0"/>
              </a:rPr>
              <a:t>ancient</a:t>
            </a:r>
            <a:r>
              <a:rPr lang="nl-NL" sz="2000" dirty="0">
                <a:latin typeface="Calibri" panose="020F0502020204030204" pitchFamily="34" charset="0"/>
                <a:ea typeface="Calibri" panose="020F0502020204030204" pitchFamily="34" charset="0"/>
                <a:cs typeface="Calibri" panose="020F0502020204030204" pitchFamily="34" charset="0"/>
              </a:rPr>
              <a:t> Greece. (</a:t>
            </a:r>
            <a:r>
              <a:rPr lang="nl-NL" sz="2000" dirty="0" err="1">
                <a:latin typeface="Calibri" panose="020F0502020204030204" pitchFamily="34" charset="0"/>
                <a:ea typeface="Calibri" panose="020F0502020204030204" pitchFamily="34" charset="0"/>
                <a:cs typeface="Calibri" panose="020F0502020204030204" pitchFamily="34" charset="0"/>
              </a:rPr>
              <a:t>remember</a:t>
            </a:r>
            <a:r>
              <a:rPr lang="nl-NL" sz="2000" dirty="0">
                <a:latin typeface="Calibri" panose="020F0502020204030204" pitchFamily="34" charset="0"/>
                <a:ea typeface="Calibri" panose="020F0502020204030204" pitchFamily="34" charset="0"/>
                <a:cs typeface="Calibri" panose="020F0502020204030204" pitchFamily="34" charset="0"/>
              </a:rPr>
              <a:t>: renaissance..)</a:t>
            </a:r>
          </a:p>
          <a:p>
            <a:pPr marL="0" indent="0">
              <a:buNone/>
            </a:pPr>
            <a:r>
              <a:rPr lang="nl-NL" sz="2000" dirty="0" err="1">
                <a:latin typeface="Calibri" panose="020F0502020204030204" pitchFamily="34" charset="0"/>
                <a:ea typeface="Calibri" panose="020F0502020204030204" pitchFamily="34" charset="0"/>
                <a:cs typeface="Calibri" panose="020F0502020204030204" pitchFamily="34" charset="0"/>
              </a:rPr>
              <a:t>Each</a:t>
            </a:r>
            <a:r>
              <a:rPr lang="nl-NL" sz="2000" dirty="0">
                <a:latin typeface="Calibri" panose="020F0502020204030204" pitchFamily="34" charset="0"/>
                <a:ea typeface="Calibri" panose="020F0502020204030204" pitchFamily="34" charset="0"/>
                <a:cs typeface="Calibri" panose="020F0502020204030204" pitchFamily="34" charset="0"/>
              </a:rPr>
              <a:t> act </a:t>
            </a:r>
            <a:r>
              <a:rPr lang="nl-NL" sz="2000" dirty="0" err="1">
                <a:latin typeface="Calibri" panose="020F0502020204030204" pitchFamily="34" charset="0"/>
                <a:ea typeface="Calibri" panose="020F0502020204030204" pitchFamily="34" charset="0"/>
                <a:cs typeface="Calibri" panose="020F0502020204030204" pitchFamily="34" charset="0"/>
              </a:rPr>
              <a:t>consisted</a:t>
            </a:r>
            <a:r>
              <a:rPr lang="nl-NL" sz="2000" dirty="0">
                <a:latin typeface="Calibri" panose="020F0502020204030204" pitchFamily="34" charset="0"/>
                <a:ea typeface="Calibri" panose="020F0502020204030204" pitchFamily="34" charset="0"/>
                <a:cs typeface="Calibri" panose="020F0502020204030204" pitchFamily="34" charset="0"/>
              </a:rPr>
              <a:t> of </a:t>
            </a:r>
            <a:r>
              <a:rPr lang="nl-NL" sz="2000" dirty="0" err="1">
                <a:latin typeface="Calibri" panose="020F0502020204030204" pitchFamily="34" charset="0"/>
                <a:ea typeface="Calibri" panose="020F0502020204030204" pitchFamily="34" charset="0"/>
                <a:cs typeface="Calibri" panose="020F0502020204030204" pitchFamily="34" charset="0"/>
              </a:rPr>
              <a:t>one</a:t>
            </a:r>
            <a:r>
              <a:rPr lang="nl-NL" sz="2000" dirty="0">
                <a:latin typeface="Calibri" panose="020F0502020204030204" pitchFamily="34" charset="0"/>
                <a:ea typeface="Calibri" panose="020F0502020204030204" pitchFamily="34" charset="0"/>
                <a:cs typeface="Calibri" panose="020F0502020204030204" pitchFamily="34" charset="0"/>
              </a:rPr>
              <a:t> or more scenes. </a:t>
            </a: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rPr>
              <a:t>The first act, </a:t>
            </a:r>
            <a:r>
              <a:rPr lang="nl-NL" sz="2000" dirty="0" err="1">
                <a:latin typeface="Calibri" panose="020F0502020204030204" pitchFamily="34" charset="0"/>
                <a:ea typeface="Calibri" panose="020F0502020204030204" pitchFamily="34" charset="0"/>
                <a:cs typeface="Calibri" panose="020F0502020204030204" pitchFamily="34" charset="0"/>
              </a:rPr>
              <a:t>the</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prologue</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introduced</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the</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characters</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the</a:t>
            </a:r>
            <a:r>
              <a:rPr lang="nl-NL" sz="2000" dirty="0">
                <a:latin typeface="Calibri" panose="020F0502020204030204" pitchFamily="34" charset="0"/>
                <a:ea typeface="Calibri" panose="020F0502020204030204" pitchFamily="34" charset="0"/>
                <a:cs typeface="Calibri" panose="020F0502020204030204" pitchFamily="34" charset="0"/>
              </a:rPr>
              <a:t> setting and </a:t>
            </a:r>
            <a:r>
              <a:rPr lang="nl-NL" sz="2000" dirty="0" err="1">
                <a:latin typeface="Calibri" panose="020F0502020204030204" pitchFamily="34" charset="0"/>
                <a:ea typeface="Calibri" panose="020F0502020204030204" pitchFamily="34" charset="0"/>
                <a:cs typeface="Calibri" panose="020F0502020204030204" pitchFamily="34" charset="0"/>
              </a:rPr>
              <a:t>some</a:t>
            </a:r>
            <a:r>
              <a:rPr lang="nl-NL" sz="2000" dirty="0">
                <a:latin typeface="Calibri" panose="020F0502020204030204" pitchFamily="34" charset="0"/>
                <a:ea typeface="Calibri" panose="020F0502020204030204" pitchFamily="34" charset="0"/>
                <a:cs typeface="Calibri" panose="020F0502020204030204" pitchFamily="34" charset="0"/>
              </a:rPr>
              <a:t> important </a:t>
            </a:r>
            <a:r>
              <a:rPr lang="nl-NL" sz="2000" dirty="0" err="1">
                <a:latin typeface="Calibri" panose="020F0502020204030204" pitchFamily="34" charset="0"/>
                <a:ea typeface="Calibri" panose="020F0502020204030204" pitchFamily="34" charset="0"/>
                <a:cs typeface="Calibri" panose="020F0502020204030204" pitchFamily="34" charset="0"/>
              </a:rPr>
              <a:t>facts</a:t>
            </a:r>
            <a:r>
              <a:rPr lang="nl-NL" sz="20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NL" sz="2000" dirty="0" err="1">
                <a:latin typeface="Calibri" panose="020F0502020204030204" pitchFamily="34" charset="0"/>
                <a:ea typeface="Calibri" panose="020F0502020204030204" pitchFamily="34" charset="0"/>
                <a:cs typeface="Calibri" panose="020F0502020204030204" pitchFamily="34" charset="0"/>
              </a:rPr>
              <a:t>Find</a:t>
            </a:r>
            <a:r>
              <a:rPr lang="nl-NL" sz="2000" dirty="0">
                <a:latin typeface="Calibri" panose="020F0502020204030204" pitchFamily="34" charset="0"/>
                <a:ea typeface="Calibri" panose="020F0502020204030204" pitchFamily="34" charset="0"/>
                <a:cs typeface="Calibri" panose="020F0502020204030204" pitchFamily="34" charset="0"/>
              </a:rPr>
              <a:t> a summary of Romeo and Juliet (1597) here:</a:t>
            </a: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hlinkClick r:id="rId3"/>
              </a:rPr>
              <a:t>https://youtu.be/dRrvQ1vZxcg</a:t>
            </a:r>
            <a:endParaRPr lang="nl-NL" sz="2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hlinkClick r:id="rId4"/>
              </a:rPr>
              <a:t>https://www.sparknotes.com/shakespeare/romeojuliet/summary/</a:t>
            </a:r>
            <a:endParaRPr lang="nl-NL"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dirty="0"/>
          </a:p>
        </p:txBody>
      </p:sp>
    </p:spTree>
    <p:extLst>
      <p:ext uri="{BB962C8B-B14F-4D97-AF65-F5344CB8AC3E}">
        <p14:creationId xmlns:p14="http://schemas.microsoft.com/office/powerpoint/2010/main" val="3543229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6C6825-E657-39C4-9CB6-A4C793B40777}"/>
              </a:ext>
            </a:extLst>
          </p:cNvPr>
          <p:cNvSpPr>
            <a:spLocks noGrp="1"/>
          </p:cNvSpPr>
          <p:nvPr>
            <p:ph type="title"/>
          </p:nvPr>
        </p:nvSpPr>
        <p:spPr/>
        <p:txBody>
          <a:bodyPr/>
          <a:lstStyle/>
          <a:p>
            <a:r>
              <a:rPr lang="nl-NL" dirty="0" err="1"/>
              <a:t>Imagery</a:t>
            </a:r>
            <a:r>
              <a:rPr lang="nl-NL" dirty="0"/>
              <a:t> in Romeo &amp; Juliet</a:t>
            </a:r>
          </a:p>
        </p:txBody>
      </p:sp>
      <p:sp>
        <p:nvSpPr>
          <p:cNvPr id="3" name="Tijdelijke aanduiding voor inhoud 2">
            <a:extLst>
              <a:ext uri="{FF2B5EF4-FFF2-40B4-BE49-F238E27FC236}">
                <a16:creationId xmlns:a16="http://schemas.microsoft.com/office/drawing/2014/main" id="{993A551B-F6F8-117D-5076-12933066D45B}"/>
              </a:ext>
            </a:extLst>
          </p:cNvPr>
          <p:cNvSpPr>
            <a:spLocks noGrp="1"/>
          </p:cNvSpPr>
          <p:nvPr>
            <p:ph idx="1"/>
          </p:nvPr>
        </p:nvSpPr>
        <p:spPr>
          <a:xfrm>
            <a:off x="900113" y="2638044"/>
            <a:ext cx="10672761" cy="3101983"/>
          </a:xfrm>
        </p:spPr>
        <p:txBody>
          <a:bodyPr>
            <a:normAutofit fontScale="92500" lnSpcReduction="10000"/>
          </a:bodyPr>
          <a:lstStyle/>
          <a:p>
            <a:pPr marL="0" indent="0">
              <a:buNone/>
            </a:pPr>
            <a:r>
              <a:rPr lang="nl-NL" sz="2800"/>
              <a:t>Romeo uses a lot of </a:t>
            </a:r>
            <a:r>
              <a:rPr lang="nl-NL" sz="2800" b="1"/>
              <a:t>celestial imagery</a:t>
            </a:r>
            <a:r>
              <a:rPr lang="nl-NL" sz="2800"/>
              <a:t> = </a:t>
            </a:r>
            <a:r>
              <a:rPr lang="nl-NL" sz="2800" dirty="0"/>
              <a:t>hemelse beeldspraak</a:t>
            </a:r>
          </a:p>
          <a:p>
            <a:pPr marL="0" indent="0">
              <a:buNone/>
            </a:pPr>
            <a:r>
              <a:rPr lang="nl-NL" sz="2800"/>
              <a:t> - </a:t>
            </a:r>
            <a:r>
              <a:rPr lang="nl-NL" sz="2800" dirty="0" err="1"/>
              <a:t>from</a:t>
            </a:r>
            <a:r>
              <a:rPr lang="nl-NL" sz="2800" dirty="0"/>
              <a:t> ACT 2, </a:t>
            </a:r>
            <a:r>
              <a:rPr lang="nl-NL" sz="2800"/>
              <a:t>scene 2: sun, moon, stars, heaven, angel, winged messenger</a:t>
            </a:r>
          </a:p>
          <a:p>
            <a:pPr marL="0" indent="0">
              <a:buNone/>
            </a:pPr>
            <a:r>
              <a:rPr lang="nl-NL" sz="2800"/>
              <a:t>Juliets uses more </a:t>
            </a:r>
            <a:r>
              <a:rPr lang="nl-NL" sz="2800" b="1"/>
              <a:t>earthly imagery</a:t>
            </a:r>
            <a:r>
              <a:rPr lang="nl-NL" sz="2800"/>
              <a:t>: Montague is not a hand, foot, etc. ; she uses the metaphore of the rose. She uses far less imagery than Romeo.</a:t>
            </a:r>
          </a:p>
          <a:p>
            <a:pPr marL="0" indent="0">
              <a:buNone/>
            </a:pPr>
            <a:r>
              <a:rPr lang="nl-NL" sz="2800">
                <a:sym typeface="Wingdings" panose="05000000000000000000" pitchFamily="2" charset="2"/>
              </a:rPr>
              <a:t> Juliet is more practical, with both feet on the ground. She keeps reminding Romeo of practical things, like the danger of being seen or how and when to meet again. </a:t>
            </a:r>
            <a:endParaRPr lang="nl-NL" sz="2800"/>
          </a:p>
          <a:p>
            <a:pPr marL="0" indent="0">
              <a:buNone/>
            </a:pPr>
            <a:endParaRPr lang="nl-NL" sz="2800" dirty="0"/>
          </a:p>
        </p:txBody>
      </p:sp>
    </p:spTree>
    <p:extLst>
      <p:ext uri="{BB962C8B-B14F-4D97-AF65-F5344CB8AC3E}">
        <p14:creationId xmlns:p14="http://schemas.microsoft.com/office/powerpoint/2010/main" val="7115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14DE-8091-4DB2-8C8E-EEF7151E4C1E}"/>
              </a:ext>
            </a:extLst>
          </p:cNvPr>
          <p:cNvSpPr>
            <a:spLocks noGrp="1"/>
          </p:cNvSpPr>
          <p:nvPr>
            <p:ph type="title"/>
          </p:nvPr>
        </p:nvSpPr>
        <p:spPr/>
        <p:txBody>
          <a:bodyPr/>
          <a:lstStyle/>
          <a:p>
            <a:r>
              <a:rPr lang="nl-NL" dirty="0" err="1"/>
              <a:t>Shakespeare’s</a:t>
            </a:r>
            <a:r>
              <a:rPr lang="nl-NL" dirty="0"/>
              <a:t> tragedies</a:t>
            </a:r>
          </a:p>
        </p:txBody>
      </p:sp>
      <p:sp>
        <p:nvSpPr>
          <p:cNvPr id="3" name="Tijdelijke aanduiding voor inhoud 2">
            <a:extLst>
              <a:ext uri="{FF2B5EF4-FFF2-40B4-BE49-F238E27FC236}">
                <a16:creationId xmlns:a16="http://schemas.microsoft.com/office/drawing/2014/main" id="{491D83C2-A5A0-4DE4-B8FA-3E9F0F3B9065}"/>
              </a:ext>
            </a:extLst>
          </p:cNvPr>
          <p:cNvSpPr>
            <a:spLocks noGrp="1"/>
          </p:cNvSpPr>
          <p:nvPr>
            <p:ph idx="1"/>
          </p:nvPr>
        </p:nvSpPr>
        <p:spPr>
          <a:xfrm>
            <a:off x="2231136" y="2638044"/>
            <a:ext cx="8396890" cy="3942638"/>
          </a:xfrm>
        </p:spPr>
        <p:txBody>
          <a:bodyPr>
            <a:normAutofit/>
          </a:bodyPr>
          <a:lstStyle/>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rPr>
              <a:t>Hamlet (1602) is </a:t>
            </a:r>
            <a:r>
              <a:rPr lang="nl-NL" sz="2000" dirty="0" err="1">
                <a:latin typeface="Calibri" panose="020F0502020204030204" pitchFamily="34" charset="0"/>
                <a:ea typeface="Calibri" panose="020F0502020204030204" pitchFamily="34" charset="0"/>
                <a:cs typeface="Calibri" panose="020F0502020204030204" pitchFamily="34" charset="0"/>
              </a:rPr>
              <a:t>one</a:t>
            </a:r>
            <a:r>
              <a:rPr lang="nl-NL" sz="2000" dirty="0">
                <a:latin typeface="Calibri" panose="020F0502020204030204" pitchFamily="34" charset="0"/>
                <a:ea typeface="Calibri" panose="020F0502020204030204" pitchFamily="34" charset="0"/>
                <a:cs typeface="Calibri" panose="020F0502020204030204" pitchFamily="34" charset="0"/>
              </a:rPr>
              <a:t> of </a:t>
            </a:r>
            <a:r>
              <a:rPr lang="nl-NL" sz="2000" dirty="0" err="1">
                <a:latin typeface="Calibri" panose="020F0502020204030204" pitchFamily="34" charset="0"/>
                <a:ea typeface="Calibri" panose="020F0502020204030204" pitchFamily="34" charset="0"/>
                <a:cs typeface="Calibri" panose="020F0502020204030204" pitchFamily="34" charset="0"/>
              </a:rPr>
              <a:t>Shakespeare’s</a:t>
            </a:r>
            <a:r>
              <a:rPr lang="nl-NL" sz="2000" dirty="0">
                <a:latin typeface="Calibri" panose="020F0502020204030204" pitchFamily="34" charset="0"/>
                <a:ea typeface="Calibri" panose="020F0502020204030204" pitchFamily="34" charset="0"/>
                <a:cs typeface="Calibri" panose="020F0502020204030204" pitchFamily="34" charset="0"/>
              </a:rPr>
              <a:t> best and most </a:t>
            </a:r>
            <a:r>
              <a:rPr lang="nl-NL" sz="2000" dirty="0" err="1">
                <a:latin typeface="Calibri" panose="020F0502020204030204" pitchFamily="34" charset="0"/>
                <a:ea typeface="Calibri" panose="020F0502020204030204" pitchFamily="34" charset="0"/>
                <a:cs typeface="Calibri" panose="020F0502020204030204" pitchFamily="34" charset="0"/>
              </a:rPr>
              <a:t>famous</a:t>
            </a:r>
            <a:r>
              <a:rPr lang="nl-NL" sz="2000" dirty="0">
                <a:latin typeface="Calibri" panose="020F0502020204030204" pitchFamily="34" charset="0"/>
                <a:ea typeface="Calibri" panose="020F0502020204030204" pitchFamily="34" charset="0"/>
                <a:cs typeface="Calibri" panose="020F0502020204030204" pitchFamily="34" charset="0"/>
              </a:rPr>
              <a:t> tragedies.</a:t>
            </a:r>
          </a:p>
          <a:p>
            <a:pPr marL="0" indent="0">
              <a:buNone/>
            </a:pPr>
            <a:r>
              <a:rPr lang="nl-NL" sz="2000" b="1" dirty="0">
                <a:latin typeface="Calibri" panose="020F0502020204030204" pitchFamily="34" charset="0"/>
                <a:ea typeface="Calibri" panose="020F0502020204030204" pitchFamily="34" charset="0"/>
                <a:cs typeface="Calibri" panose="020F0502020204030204" pitchFamily="34" charset="0"/>
              </a:rPr>
              <a:t>It is a story </a:t>
            </a:r>
            <a:r>
              <a:rPr lang="nl-NL" sz="2000" b="1" dirty="0" err="1">
                <a:latin typeface="Calibri" panose="020F0502020204030204" pitchFamily="34" charset="0"/>
                <a:ea typeface="Calibri" panose="020F0502020204030204" pitchFamily="34" charset="0"/>
                <a:cs typeface="Calibri" panose="020F0502020204030204" pitchFamily="34" charset="0"/>
              </a:rPr>
              <a:t>about</a:t>
            </a:r>
            <a:r>
              <a:rPr lang="nl-NL" sz="2000" b="1" dirty="0">
                <a:latin typeface="Calibri" panose="020F0502020204030204" pitchFamily="34" charset="0"/>
                <a:ea typeface="Calibri" panose="020F0502020204030204" pitchFamily="34" charset="0"/>
                <a:cs typeface="Calibri" panose="020F0502020204030204" pitchFamily="34" charset="0"/>
              </a:rPr>
              <a:t> </a:t>
            </a:r>
            <a:r>
              <a:rPr lang="nl-NL" sz="2000" b="1" i="1" dirty="0" err="1">
                <a:latin typeface="Calibri" panose="020F0502020204030204" pitchFamily="34" charset="0"/>
                <a:ea typeface="Calibri" panose="020F0502020204030204" pitchFamily="34" charset="0"/>
                <a:cs typeface="Calibri" panose="020F0502020204030204" pitchFamily="34" charset="0"/>
              </a:rPr>
              <a:t>revenge</a:t>
            </a:r>
            <a:r>
              <a:rPr lang="nl-NL" sz="2000" b="1" dirty="0">
                <a:latin typeface="Calibri" panose="020F0502020204030204" pitchFamily="34" charset="0"/>
                <a:ea typeface="Calibri" panose="020F0502020204030204" pitchFamily="34" charset="0"/>
                <a:cs typeface="Calibri" panose="020F0502020204030204" pitchFamily="34" charset="0"/>
              </a:rPr>
              <a:t> </a:t>
            </a:r>
            <a:r>
              <a:rPr lang="nl-NL" sz="2000" b="1" dirty="0" err="1">
                <a:latin typeface="Calibri" panose="020F0502020204030204" pitchFamily="34" charset="0"/>
                <a:ea typeface="Calibri" panose="020F0502020204030204" pitchFamily="34" charset="0"/>
                <a:cs typeface="Calibri" panose="020F0502020204030204" pitchFamily="34" charset="0"/>
              </a:rPr>
              <a:t>with</a:t>
            </a:r>
            <a:r>
              <a:rPr lang="nl-NL" sz="2000" b="1" dirty="0">
                <a:latin typeface="Calibri" panose="020F0502020204030204" pitchFamily="34" charset="0"/>
                <a:ea typeface="Calibri" panose="020F0502020204030204" pitchFamily="34" charset="0"/>
                <a:cs typeface="Calibri" panose="020F0502020204030204" pitchFamily="34" charset="0"/>
              </a:rPr>
              <a:t> a </a:t>
            </a:r>
            <a:r>
              <a:rPr lang="nl-NL" sz="2000" b="1" dirty="0" err="1">
                <a:latin typeface="Calibri" panose="020F0502020204030204" pitchFamily="34" charset="0"/>
                <a:ea typeface="Calibri" panose="020F0502020204030204" pitchFamily="34" charset="0"/>
                <a:cs typeface="Calibri" panose="020F0502020204030204" pitchFamily="34" charset="0"/>
              </a:rPr>
              <a:t>tragic</a:t>
            </a:r>
            <a:r>
              <a:rPr lang="nl-NL" sz="2000" b="1" dirty="0">
                <a:latin typeface="Calibri" panose="020F0502020204030204" pitchFamily="34" charset="0"/>
                <a:ea typeface="Calibri" panose="020F0502020204030204" pitchFamily="34" charset="0"/>
                <a:cs typeface="Calibri" panose="020F0502020204030204" pitchFamily="34" charset="0"/>
              </a:rPr>
              <a:t> </a:t>
            </a:r>
            <a:r>
              <a:rPr lang="nl-NL" sz="2000" b="1" dirty="0" err="1">
                <a:latin typeface="Calibri" panose="020F0502020204030204" pitchFamily="34" charset="0"/>
                <a:ea typeface="Calibri" panose="020F0502020204030204" pitchFamily="34" charset="0"/>
                <a:cs typeface="Calibri" panose="020F0502020204030204" pitchFamily="34" charset="0"/>
              </a:rPr>
              <a:t>hero</a:t>
            </a:r>
            <a:r>
              <a:rPr lang="nl-NL" sz="2000" b="1" dirty="0">
                <a:latin typeface="Calibri" panose="020F0502020204030204" pitchFamily="34" charset="0"/>
                <a:ea typeface="Calibri" panose="020F0502020204030204" pitchFamily="34" charset="0"/>
                <a:cs typeface="Calibri" panose="020F0502020204030204" pitchFamily="34" charset="0"/>
              </a:rPr>
              <a:t> </a:t>
            </a:r>
            <a:r>
              <a:rPr lang="nl-NL" sz="2000" b="1" dirty="0" err="1">
                <a:latin typeface="Calibri" panose="020F0502020204030204" pitchFamily="34" charset="0"/>
                <a:ea typeface="Calibri" panose="020F0502020204030204" pitchFamily="34" charset="0"/>
                <a:cs typeface="Calibri" panose="020F0502020204030204" pitchFamily="34" charset="0"/>
              </a:rPr>
              <a:t>who</a:t>
            </a:r>
            <a:r>
              <a:rPr lang="nl-NL" sz="2000" b="1" dirty="0">
                <a:latin typeface="Calibri" panose="020F0502020204030204" pitchFamily="34" charset="0"/>
                <a:ea typeface="Calibri" panose="020F0502020204030204" pitchFamily="34" charset="0"/>
                <a:cs typeface="Calibri" panose="020F0502020204030204" pitchFamily="34" charset="0"/>
              </a:rPr>
              <a:t> is </a:t>
            </a:r>
            <a:r>
              <a:rPr lang="nl-NL" sz="2000" b="1" i="1" dirty="0" err="1">
                <a:latin typeface="Calibri" panose="020F0502020204030204" pitchFamily="34" charset="0"/>
                <a:ea typeface="Calibri" panose="020F0502020204030204" pitchFamily="34" charset="0"/>
                <a:cs typeface="Calibri" panose="020F0502020204030204" pitchFamily="34" charset="0"/>
              </a:rPr>
              <a:t>indecisive</a:t>
            </a:r>
            <a:r>
              <a:rPr lang="nl-NL" sz="2000" b="1"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sz="2000" dirty="0" err="1">
                <a:latin typeface="Calibri" panose="020F0502020204030204" pitchFamily="34" charset="0"/>
                <a:ea typeface="Calibri" panose="020F0502020204030204" pitchFamily="34" charset="0"/>
                <a:cs typeface="Calibri" panose="020F0502020204030204" pitchFamily="34" charset="0"/>
              </a:rPr>
              <a:t>Find</a:t>
            </a:r>
            <a:r>
              <a:rPr lang="nl-NL" sz="2000" dirty="0">
                <a:latin typeface="Calibri" panose="020F0502020204030204" pitchFamily="34" charset="0"/>
                <a:ea typeface="Calibri" panose="020F0502020204030204" pitchFamily="34" charset="0"/>
                <a:cs typeface="Calibri" panose="020F0502020204030204" pitchFamily="34" charset="0"/>
              </a:rPr>
              <a:t> a summary of Hamlet here:</a:t>
            </a: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hlinkClick r:id="rId3"/>
              </a:rPr>
              <a:t>https://youtu.be/t0CqUTmwKiM</a:t>
            </a:r>
            <a:endParaRPr lang="nl-NL" sz="2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rPr>
              <a:t>Or here: </a:t>
            </a:r>
            <a:r>
              <a:rPr lang="nl-NL" sz="2000" dirty="0">
                <a:latin typeface="Calibri" panose="020F0502020204030204" pitchFamily="34" charset="0"/>
                <a:ea typeface="Calibri" panose="020F0502020204030204" pitchFamily="34" charset="0"/>
                <a:cs typeface="Calibri" panose="020F0502020204030204" pitchFamily="34" charset="0"/>
                <a:hlinkClick r:id="rId4"/>
              </a:rPr>
              <a:t>https://www.cliffsnotes.com/literature/h/hamlet/play-summary</a:t>
            </a:r>
            <a:endParaRPr lang="nl-NL" sz="2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rPr>
              <a:t>For a </a:t>
            </a:r>
            <a:r>
              <a:rPr lang="nl-NL" sz="2000" dirty="0" err="1">
                <a:latin typeface="Calibri" panose="020F0502020204030204" pitchFamily="34" charset="0"/>
                <a:ea typeface="Calibri" panose="020F0502020204030204" pitchFamily="34" charset="0"/>
                <a:cs typeface="Calibri" panose="020F0502020204030204" pitchFamily="34" charset="0"/>
              </a:rPr>
              <a:t>translation</a:t>
            </a:r>
            <a:r>
              <a:rPr lang="nl-NL" sz="2000" dirty="0">
                <a:latin typeface="Calibri" panose="020F0502020204030204" pitchFamily="34" charset="0"/>
                <a:ea typeface="Calibri" panose="020F0502020204030204" pitchFamily="34" charset="0"/>
                <a:cs typeface="Calibri" panose="020F0502020204030204" pitchFamily="34" charset="0"/>
              </a:rPr>
              <a:t> and analysis of </a:t>
            </a:r>
            <a:r>
              <a:rPr lang="nl-NL" sz="2000" dirty="0" err="1">
                <a:latin typeface="Calibri" panose="020F0502020204030204" pitchFamily="34" charset="0"/>
                <a:ea typeface="Calibri" panose="020F0502020204030204" pitchFamily="34" charset="0"/>
                <a:cs typeface="Calibri" panose="020F0502020204030204" pitchFamily="34" charset="0"/>
              </a:rPr>
              <a:t>the</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to</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be</a:t>
            </a:r>
            <a:r>
              <a:rPr lang="nl-NL" sz="2000" dirty="0">
                <a:latin typeface="Calibri" panose="020F0502020204030204" pitchFamily="34" charset="0"/>
                <a:ea typeface="Calibri" panose="020F0502020204030204" pitchFamily="34" charset="0"/>
                <a:cs typeface="Calibri" panose="020F0502020204030204" pitchFamily="34" charset="0"/>
              </a:rPr>
              <a:t> or </a:t>
            </a:r>
            <a:r>
              <a:rPr lang="nl-NL" sz="2000" dirty="0" err="1">
                <a:latin typeface="Calibri" panose="020F0502020204030204" pitchFamily="34" charset="0"/>
                <a:ea typeface="Calibri" panose="020F0502020204030204" pitchFamily="34" charset="0"/>
                <a:cs typeface="Calibri" panose="020F0502020204030204" pitchFamily="34" charset="0"/>
              </a:rPr>
              <a:t>not</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to</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be</a:t>
            </a:r>
            <a:r>
              <a:rPr lang="nl-NL" sz="2000" dirty="0">
                <a:latin typeface="Calibri" panose="020F0502020204030204" pitchFamily="34" charset="0"/>
                <a:ea typeface="Calibri" panose="020F0502020204030204" pitchFamily="34" charset="0"/>
                <a:cs typeface="Calibri" panose="020F0502020204030204" pitchFamily="34" charset="0"/>
              </a:rPr>
              <a:t>’-</a:t>
            </a:r>
            <a:r>
              <a:rPr lang="nl-NL" sz="2000" dirty="0" err="1">
                <a:latin typeface="Calibri" panose="020F0502020204030204" pitchFamily="34" charset="0"/>
                <a:ea typeface="Calibri" panose="020F0502020204030204" pitchFamily="34" charset="0"/>
                <a:cs typeface="Calibri" panose="020F0502020204030204" pitchFamily="34" charset="0"/>
              </a:rPr>
              <a:t>soliloquy</a:t>
            </a:r>
            <a:r>
              <a:rPr lang="nl-NL" sz="2000" dirty="0">
                <a:latin typeface="Calibri" panose="020F0502020204030204" pitchFamily="34" charset="0"/>
                <a:ea typeface="Calibri" panose="020F0502020204030204" pitchFamily="34" charset="0"/>
                <a:cs typeface="Calibri" panose="020F0502020204030204" pitchFamily="34" charset="0"/>
              </a:rPr>
              <a:t>, go </a:t>
            </a:r>
            <a:r>
              <a:rPr lang="nl-NL" sz="2000" dirty="0" err="1">
                <a:latin typeface="Calibri" panose="020F0502020204030204" pitchFamily="34" charset="0"/>
                <a:ea typeface="Calibri" panose="020F0502020204030204" pitchFamily="34" charset="0"/>
                <a:cs typeface="Calibri" panose="020F0502020204030204" pitchFamily="34" charset="0"/>
              </a:rPr>
              <a:t>to</a:t>
            </a:r>
            <a:r>
              <a:rPr lang="nl-NL" sz="20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hlinkClick r:id="rId5"/>
              </a:rPr>
              <a:t>https://nl.wikipedia.org/wiki/To_be,_or_not_to_be</a:t>
            </a:r>
            <a:endParaRPr lang="nl-NL" sz="2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000" dirty="0">
                <a:latin typeface="Calibri" panose="020F0502020204030204" pitchFamily="34" charset="0"/>
                <a:ea typeface="Calibri" panose="020F0502020204030204" pitchFamily="34" charset="0"/>
                <a:cs typeface="Calibri" panose="020F0502020204030204" pitchFamily="34" charset="0"/>
              </a:rPr>
              <a:t>And </a:t>
            </a:r>
            <a:r>
              <a:rPr lang="nl-NL" sz="2000" dirty="0" err="1">
                <a:latin typeface="Calibri" panose="020F0502020204030204" pitchFamily="34" charset="0"/>
                <a:ea typeface="Calibri" panose="020F0502020204030204" pitchFamily="34" charset="0"/>
                <a:cs typeface="Calibri" panose="020F0502020204030204" pitchFamily="34" charset="0"/>
              </a:rPr>
              <a:t>watch</a:t>
            </a:r>
            <a:r>
              <a:rPr lang="nl-NL" sz="2000" dirty="0">
                <a:latin typeface="Calibri" panose="020F0502020204030204" pitchFamily="34" charset="0"/>
                <a:ea typeface="Calibri" panose="020F0502020204030204" pitchFamily="34" charset="0"/>
                <a:cs typeface="Calibri" panose="020F0502020204030204" pitchFamily="34" charset="0"/>
              </a:rPr>
              <a:t> Kenneth </a:t>
            </a:r>
            <a:r>
              <a:rPr lang="nl-NL" sz="2000" dirty="0" err="1">
                <a:latin typeface="Calibri" panose="020F0502020204030204" pitchFamily="34" charset="0"/>
                <a:ea typeface="Calibri" panose="020F0502020204030204" pitchFamily="34" charset="0"/>
                <a:cs typeface="Calibri" panose="020F0502020204030204" pitchFamily="34" charset="0"/>
              </a:rPr>
              <a:t>Branagh</a:t>
            </a:r>
            <a:r>
              <a:rPr lang="nl-NL" sz="2000" dirty="0">
                <a:latin typeface="Calibri" panose="020F0502020204030204" pitchFamily="34" charset="0"/>
                <a:ea typeface="Calibri" panose="020F0502020204030204" pitchFamily="34" charset="0"/>
                <a:cs typeface="Calibri" panose="020F0502020204030204" pitchFamily="34" charset="0"/>
              </a:rPr>
              <a:t> here: </a:t>
            </a:r>
            <a:r>
              <a:rPr lang="nl-NL" sz="2000" dirty="0">
                <a:latin typeface="Calibri" panose="020F0502020204030204" pitchFamily="34" charset="0"/>
                <a:ea typeface="Calibri" panose="020F0502020204030204" pitchFamily="34" charset="0"/>
                <a:cs typeface="Calibri" panose="020F0502020204030204" pitchFamily="34" charset="0"/>
                <a:hlinkClick r:id="rId6"/>
              </a:rPr>
              <a:t>https://youtu.be/SjuZq-8PUw0</a:t>
            </a:r>
            <a:endParaRPr lang="nl-NL"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1552725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8757B-73B3-457D-96E6-AD4A64AB3BE5}"/>
              </a:ext>
            </a:extLst>
          </p:cNvPr>
          <p:cNvSpPr>
            <a:spLocks noGrp="1"/>
          </p:cNvSpPr>
          <p:nvPr>
            <p:ph type="title"/>
          </p:nvPr>
        </p:nvSpPr>
        <p:spPr/>
        <p:txBody>
          <a:bodyPr/>
          <a:lstStyle/>
          <a:p>
            <a:r>
              <a:rPr lang="nl-NL" dirty="0" err="1"/>
              <a:t>Metaphysical</a:t>
            </a:r>
            <a:r>
              <a:rPr lang="nl-NL" dirty="0"/>
              <a:t> </a:t>
            </a:r>
            <a:r>
              <a:rPr lang="nl-NL" dirty="0" err="1"/>
              <a:t>poetry</a:t>
            </a:r>
            <a:endParaRPr lang="nl-NL" dirty="0"/>
          </a:p>
        </p:txBody>
      </p:sp>
      <p:sp>
        <p:nvSpPr>
          <p:cNvPr id="3" name="Tijdelijke aanduiding voor inhoud 2">
            <a:extLst>
              <a:ext uri="{FF2B5EF4-FFF2-40B4-BE49-F238E27FC236}">
                <a16:creationId xmlns:a16="http://schemas.microsoft.com/office/drawing/2014/main" id="{2AA27A8C-5530-4E52-A8E8-779DE7814B0C}"/>
              </a:ext>
            </a:extLst>
          </p:cNvPr>
          <p:cNvSpPr>
            <a:spLocks noGrp="1"/>
          </p:cNvSpPr>
          <p:nvPr>
            <p:ph idx="1"/>
          </p:nvPr>
        </p:nvSpPr>
        <p:spPr>
          <a:xfrm>
            <a:off x="2231135" y="2638044"/>
            <a:ext cx="8501821" cy="4047569"/>
          </a:xfrm>
        </p:spPr>
        <p:txBody>
          <a:bodyPr>
            <a:normAutofit lnSpcReduction="10000"/>
          </a:bodyPr>
          <a:lstStyle/>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17th </a:t>
            </a:r>
            <a:r>
              <a:rPr lang="nl-NL" sz="2200" dirty="0" err="1">
                <a:latin typeface="Calibri" panose="020F0502020204030204" pitchFamily="34" charset="0"/>
                <a:ea typeface="Calibri" panose="020F0502020204030204" pitchFamily="34" charset="0"/>
                <a:cs typeface="Calibri" panose="020F0502020204030204" pitchFamily="34" charset="0"/>
              </a:rPr>
              <a:t>century</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Metaphysical</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poetry</a:t>
            </a:r>
            <a:r>
              <a:rPr lang="nl-NL" sz="2200" dirty="0">
                <a:latin typeface="Calibri" panose="020F0502020204030204" pitchFamily="34" charset="0"/>
                <a:ea typeface="Calibri" panose="020F0502020204030204" pitchFamily="34" charset="0"/>
                <a:cs typeface="Calibri" panose="020F0502020204030204" pitchFamily="34" charset="0"/>
              </a:rPr>
              <a:t> was </a:t>
            </a:r>
            <a:r>
              <a:rPr lang="nl-NL" sz="2200" dirty="0" err="1">
                <a:latin typeface="Calibri" panose="020F0502020204030204" pitchFamily="34" charset="0"/>
                <a:ea typeface="Calibri" panose="020F0502020204030204" pitchFamily="34" charset="0"/>
                <a:cs typeface="Calibri" panose="020F0502020204030204" pitchFamily="34" charset="0"/>
              </a:rPr>
              <a:t>very</a:t>
            </a:r>
            <a:r>
              <a:rPr lang="nl-NL" sz="2200" dirty="0">
                <a:latin typeface="Calibri" panose="020F0502020204030204" pitchFamily="34" charset="0"/>
                <a:ea typeface="Calibri" panose="020F0502020204030204" pitchFamily="34" charset="0"/>
                <a:cs typeface="Calibri" panose="020F0502020204030204" pitchFamily="34" charset="0"/>
              </a:rPr>
              <a:t> different </a:t>
            </a:r>
            <a:r>
              <a:rPr lang="nl-NL" sz="2200" dirty="0" err="1">
                <a:latin typeface="Calibri" panose="020F0502020204030204" pitchFamily="34" charset="0"/>
                <a:ea typeface="Calibri" panose="020F0502020204030204" pitchFamily="34" charset="0"/>
                <a:cs typeface="Calibri" panose="020F0502020204030204" pitchFamily="34" charset="0"/>
              </a:rPr>
              <a:t>from</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the</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sonnets</a:t>
            </a:r>
            <a:r>
              <a:rPr lang="nl-NL" sz="2200"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b="1" dirty="0" err="1">
                <a:latin typeface="Calibri" panose="020F0502020204030204" pitchFamily="34" charset="0"/>
                <a:ea typeface="Calibri" panose="020F0502020204030204" pitchFamily="34" charset="0"/>
                <a:cs typeface="Calibri" panose="020F0502020204030204" pitchFamily="34" charset="0"/>
              </a:rPr>
              <a:t>Sonnets</a:t>
            </a:r>
            <a:r>
              <a:rPr lang="nl-NL" sz="2200" b="1" dirty="0">
                <a:latin typeface="Calibri" panose="020F0502020204030204" pitchFamily="34" charset="0"/>
                <a:ea typeface="Calibri" panose="020F0502020204030204" pitchFamily="34" charset="0"/>
                <a:cs typeface="Calibri" panose="020F0502020204030204" pitchFamily="34" charset="0"/>
              </a:rPr>
              <a:t>			</a:t>
            </a:r>
            <a:r>
              <a:rPr lang="nl-NL" sz="2200" b="1" dirty="0" err="1">
                <a:latin typeface="Calibri" panose="020F0502020204030204" pitchFamily="34" charset="0"/>
                <a:ea typeface="Calibri" panose="020F0502020204030204" pitchFamily="34" charset="0"/>
                <a:cs typeface="Calibri" panose="020F0502020204030204" pitchFamily="34" charset="0"/>
              </a:rPr>
              <a:t>Metaphysical</a:t>
            </a:r>
            <a:r>
              <a:rPr lang="nl-NL" sz="2200" b="1" dirty="0">
                <a:latin typeface="Calibri" panose="020F0502020204030204" pitchFamily="34" charset="0"/>
                <a:ea typeface="Calibri" panose="020F0502020204030204" pitchFamily="34" charset="0"/>
                <a:cs typeface="Calibri" panose="020F0502020204030204" pitchFamily="34" charset="0"/>
              </a:rPr>
              <a:t> </a:t>
            </a:r>
            <a:r>
              <a:rPr lang="nl-NL" sz="2200" b="1" dirty="0" err="1">
                <a:latin typeface="Calibri" panose="020F0502020204030204" pitchFamily="34" charset="0"/>
                <a:ea typeface="Calibri" panose="020F0502020204030204" pitchFamily="34" charset="0"/>
                <a:cs typeface="Calibri" panose="020F0502020204030204" pitchFamily="34" charset="0"/>
              </a:rPr>
              <a:t>poetry</a:t>
            </a:r>
            <a:endParaRPr lang="nl-NL" sz="22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Focus on form/ </a:t>
            </a:r>
            <a:r>
              <a:rPr lang="nl-NL" sz="2200" dirty="0" err="1">
                <a:latin typeface="Calibri" panose="020F0502020204030204" pitchFamily="34" charset="0"/>
                <a:ea typeface="Calibri" panose="020F0502020204030204" pitchFamily="34" charset="0"/>
                <a:cs typeface="Calibri" panose="020F0502020204030204" pitchFamily="34" charset="0"/>
              </a:rPr>
              <a:t>artificial</a:t>
            </a:r>
            <a:r>
              <a:rPr lang="nl-NL" sz="2200" dirty="0">
                <a:latin typeface="Calibri" panose="020F0502020204030204" pitchFamily="34" charset="0"/>
                <a:ea typeface="Calibri" panose="020F0502020204030204" pitchFamily="34" charset="0"/>
                <a:cs typeface="Calibri" panose="020F0502020204030204" pitchFamily="34" charset="0"/>
              </a:rPr>
              <a:t>			free form/ </a:t>
            </a:r>
            <a:r>
              <a:rPr lang="nl-NL" sz="2200" dirty="0" err="1">
                <a:latin typeface="Calibri" panose="020F0502020204030204" pitchFamily="34" charset="0"/>
                <a:ea typeface="Calibri" panose="020F0502020204030204" pitchFamily="34" charset="0"/>
                <a:cs typeface="Calibri" panose="020F0502020204030204" pitchFamily="34" charset="0"/>
              </a:rPr>
              <a:t>rhythm</a:t>
            </a:r>
            <a:r>
              <a:rPr lang="nl-NL" sz="2200" dirty="0">
                <a:latin typeface="Calibri" panose="020F0502020204030204" pitchFamily="34" charset="0"/>
                <a:ea typeface="Calibri" panose="020F0502020204030204" pitchFamily="34" charset="0"/>
                <a:cs typeface="Calibri" panose="020F0502020204030204" pitchFamily="34" charset="0"/>
              </a:rPr>
              <a:t> of spoken 						</a:t>
            </a:r>
            <a:r>
              <a:rPr lang="nl-NL" sz="2200" dirty="0" err="1">
                <a:latin typeface="Calibri" panose="020F0502020204030204" pitchFamily="34" charset="0"/>
                <a:ea typeface="Calibri" panose="020F0502020204030204" pitchFamily="34" charset="0"/>
                <a:cs typeface="Calibri" panose="020F0502020204030204" pitchFamily="34" charset="0"/>
              </a:rPr>
              <a:t>language</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Had </a:t>
            </a:r>
            <a:r>
              <a:rPr lang="nl-NL" sz="2200" dirty="0" err="1">
                <a:latin typeface="Calibri" panose="020F0502020204030204" pitchFamily="34" charset="0"/>
                <a:ea typeface="Calibri" panose="020F0502020204030204" pitchFamily="34" charset="0"/>
                <a:cs typeface="Calibri" panose="020F0502020204030204" pitchFamily="34" charset="0"/>
              </a:rPr>
              <a:t>to</a:t>
            </a:r>
            <a:r>
              <a:rPr lang="nl-NL" sz="2200" dirty="0">
                <a:latin typeface="Calibri" panose="020F0502020204030204" pitchFamily="34" charset="0"/>
                <a:ea typeface="Calibri" panose="020F0502020204030204" pitchFamily="34" charset="0"/>
                <a:cs typeface="Calibri" panose="020F0502020204030204" pitchFamily="34" charset="0"/>
              </a:rPr>
              <a:t> sound </a:t>
            </a:r>
            <a:r>
              <a:rPr lang="nl-NL" sz="2200" dirty="0" err="1">
                <a:latin typeface="Calibri" panose="020F0502020204030204" pitchFamily="34" charset="0"/>
                <a:ea typeface="Calibri" panose="020F0502020204030204" pitchFamily="34" charset="0"/>
                <a:cs typeface="Calibri" panose="020F0502020204030204" pitchFamily="34" charset="0"/>
              </a:rPr>
              <a:t>beautiful</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natural</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not</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necessarily</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beautiful</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i="1" dirty="0">
                <a:latin typeface="Calibri" panose="020F0502020204030204" pitchFamily="34" charset="0"/>
                <a:ea typeface="Calibri" panose="020F0502020204030204" pitchFamily="34" charset="0"/>
                <a:cs typeface="Calibri" panose="020F0502020204030204" pitchFamily="34" charset="0"/>
              </a:rPr>
              <a:t>(busy </a:t>
            </a:r>
            <a:r>
              <a:rPr lang="nl-NL" sz="2200" i="1" dirty="0" err="1">
                <a:latin typeface="Calibri" panose="020F0502020204030204" pitchFamily="34" charset="0"/>
                <a:ea typeface="Calibri" panose="020F0502020204030204" pitchFamily="34" charset="0"/>
                <a:cs typeface="Calibri" panose="020F0502020204030204" pitchFamily="34" charset="0"/>
              </a:rPr>
              <a:t>old</a:t>
            </a:r>
            <a:r>
              <a:rPr lang="nl-NL" sz="2200" i="1" dirty="0">
                <a:latin typeface="Calibri" panose="020F0502020204030204" pitchFamily="34" charset="0"/>
                <a:ea typeface="Calibri" panose="020F0502020204030204" pitchFamily="34" charset="0"/>
                <a:cs typeface="Calibri" panose="020F0502020204030204" pitchFamily="34" charset="0"/>
              </a:rPr>
              <a:t> fool, </a:t>
            </a:r>
            <a:r>
              <a:rPr lang="nl-NL" sz="2200" i="1" dirty="0" err="1">
                <a:latin typeface="Calibri" panose="020F0502020204030204" pitchFamily="34" charset="0"/>
                <a:ea typeface="Calibri" panose="020F0502020204030204" pitchFamily="34" charset="0"/>
                <a:cs typeface="Calibri" panose="020F0502020204030204" pitchFamily="34" charset="0"/>
              </a:rPr>
              <a:t>unruly</a:t>
            </a:r>
            <a:r>
              <a:rPr lang="nl-NL" sz="2200" i="1" dirty="0">
                <a:latin typeface="Calibri" panose="020F0502020204030204" pitchFamily="34" charset="0"/>
                <a:ea typeface="Calibri" panose="020F0502020204030204" pitchFamily="34" charset="0"/>
                <a:cs typeface="Calibri" panose="020F0502020204030204" pitchFamily="34" charset="0"/>
              </a:rPr>
              <a:t> </a:t>
            </a:r>
            <a:r>
              <a:rPr lang="nl-NL" sz="2200" i="1" dirty="0" err="1">
                <a:latin typeface="Calibri" panose="020F0502020204030204" pitchFamily="34" charset="0"/>
                <a:ea typeface="Calibri" panose="020F0502020204030204" pitchFamily="34" charset="0"/>
                <a:cs typeface="Calibri" panose="020F0502020204030204" pitchFamily="34" charset="0"/>
              </a:rPr>
              <a:t>sun</a:t>
            </a:r>
            <a:r>
              <a:rPr lang="nl-NL" sz="2200" i="1"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nl-NL" sz="2200" dirty="0" err="1">
                <a:latin typeface="Calibri" panose="020F0502020204030204" pitchFamily="34" charset="0"/>
                <a:ea typeface="Calibri" panose="020F0502020204030204" pitchFamily="34" charset="0"/>
                <a:cs typeface="Calibri" panose="020F0502020204030204" pitchFamily="34" charset="0"/>
              </a:rPr>
              <a:t>Fluent</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energetic</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surprising</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irregular</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err="1">
                <a:latin typeface="Calibri" panose="020F0502020204030204" pitchFamily="34" charset="0"/>
                <a:ea typeface="Calibri" panose="020F0502020204030204" pitchFamily="34" charset="0"/>
                <a:cs typeface="Calibri" panose="020F0502020204030204" pitchFamily="34" charset="0"/>
              </a:rPr>
              <a:t>Thought</a:t>
            </a:r>
            <a:r>
              <a:rPr lang="nl-NL" sz="2200" dirty="0">
                <a:latin typeface="Calibri" panose="020F0502020204030204" pitchFamily="34" charset="0"/>
                <a:ea typeface="Calibri" panose="020F0502020204030204" pitchFamily="34" charset="0"/>
                <a:cs typeface="Calibri" panose="020F0502020204030204" pitchFamily="34" charset="0"/>
              </a:rPr>
              <a:t>/ content </a:t>
            </a:r>
            <a:r>
              <a:rPr lang="nl-NL" sz="2200" dirty="0" err="1">
                <a:latin typeface="Calibri" panose="020F0502020204030204" pitchFamily="34" charset="0"/>
                <a:ea typeface="Calibri" panose="020F0502020204030204" pitchFamily="34" charset="0"/>
                <a:cs typeface="Calibri" panose="020F0502020204030204" pitchFamily="34" charset="0"/>
              </a:rPr>
              <a:t>often</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cliche</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thought</a:t>
            </a:r>
            <a:r>
              <a:rPr lang="nl-NL" sz="2200" dirty="0">
                <a:latin typeface="Calibri" panose="020F0502020204030204" pitchFamily="34" charset="0"/>
                <a:ea typeface="Calibri" panose="020F0502020204030204" pitchFamily="34" charset="0"/>
                <a:cs typeface="Calibri" panose="020F0502020204030204" pitchFamily="34" charset="0"/>
              </a:rPr>
              <a:t> had </a:t>
            </a:r>
            <a:r>
              <a:rPr lang="nl-NL" sz="2200" dirty="0" err="1">
                <a:latin typeface="Calibri" panose="020F0502020204030204" pitchFamily="34" charset="0"/>
                <a:ea typeface="Calibri" panose="020F0502020204030204" pitchFamily="34" charset="0"/>
                <a:cs typeface="Calibri" panose="020F0502020204030204" pitchFamily="34" charset="0"/>
              </a:rPr>
              <a:t>to</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be</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err="1">
                <a:latin typeface="Calibri" panose="020F0502020204030204" pitchFamily="34" charset="0"/>
                <a:ea typeface="Calibri" panose="020F0502020204030204" pitchFamily="34" charset="0"/>
                <a:cs typeface="Calibri" panose="020F0502020204030204" pitchFamily="34" charset="0"/>
              </a:rPr>
              <a:t>original</a:t>
            </a:r>
            <a:endParaRPr lang="nl-NL" sz="2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a:latin typeface="Calibri" panose="020F0502020204030204" pitchFamily="34" charset="0"/>
                <a:ea typeface="Calibri" panose="020F0502020204030204" pitchFamily="34" charset="0"/>
                <a:cs typeface="Calibri" panose="020F0502020204030204" pitchFamily="34" charset="0"/>
              </a:rPr>
              <a:t>&gt; </a:t>
            </a:r>
            <a:r>
              <a:rPr lang="nl-NL" sz="2200">
                <a:highlight>
                  <a:srgbClr val="FFFF00"/>
                </a:highlight>
                <a:latin typeface="Calibri" panose="020F0502020204030204" pitchFamily="34" charset="0"/>
                <a:ea typeface="Calibri" panose="020F0502020204030204" pitchFamily="34" charset="0"/>
                <a:cs typeface="Calibri" panose="020F0502020204030204" pitchFamily="34" charset="0"/>
              </a:rPr>
              <a:t>focus on form</a:t>
            </a:r>
            <a:r>
              <a:rPr lang="nl-NL" sz="2200" dirty="0">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a:latin typeface="Calibri" panose="020F0502020204030204" pitchFamily="34" charset="0"/>
                <a:ea typeface="Calibri" panose="020F0502020204030204" pitchFamily="34" charset="0"/>
                <a:cs typeface="Calibri" panose="020F0502020204030204" pitchFamily="34" charset="0"/>
              </a:rPr>
              <a:t>&gt; </a:t>
            </a:r>
            <a:r>
              <a:rPr lang="nl-NL" sz="2200">
                <a:highlight>
                  <a:srgbClr val="FFFF00"/>
                </a:highlight>
                <a:latin typeface="Calibri" panose="020F0502020204030204" pitchFamily="34" charset="0"/>
                <a:ea typeface="Calibri" panose="020F0502020204030204" pitchFamily="34" charset="0"/>
                <a:cs typeface="Calibri" panose="020F0502020204030204" pitchFamily="34" charset="0"/>
              </a:rPr>
              <a:t>focus on content </a:t>
            </a:r>
            <a:r>
              <a:rPr lang="nl-NL" dirty="0"/>
              <a:t>					</a:t>
            </a:r>
          </a:p>
        </p:txBody>
      </p:sp>
    </p:spTree>
    <p:extLst>
      <p:ext uri="{BB962C8B-B14F-4D97-AF65-F5344CB8AC3E}">
        <p14:creationId xmlns:p14="http://schemas.microsoft.com/office/powerpoint/2010/main" val="2922646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E8A09-6D3B-49F0-8D58-9206DCC1B1B5}"/>
              </a:ext>
            </a:extLst>
          </p:cNvPr>
          <p:cNvSpPr>
            <a:spLocks noGrp="1"/>
          </p:cNvSpPr>
          <p:nvPr>
            <p:ph type="title"/>
          </p:nvPr>
        </p:nvSpPr>
        <p:spPr/>
        <p:txBody>
          <a:bodyPr/>
          <a:lstStyle/>
          <a:p>
            <a:r>
              <a:rPr lang="nl-NL" dirty="0" err="1"/>
              <a:t>Metaphysical</a:t>
            </a:r>
            <a:r>
              <a:rPr lang="nl-NL" dirty="0"/>
              <a:t> </a:t>
            </a:r>
            <a:r>
              <a:rPr lang="nl-NL" dirty="0" err="1"/>
              <a:t>poetry</a:t>
            </a:r>
            <a:endParaRPr lang="nl-NL" dirty="0"/>
          </a:p>
        </p:txBody>
      </p:sp>
      <p:sp>
        <p:nvSpPr>
          <p:cNvPr id="3" name="Tijdelijke aanduiding voor inhoud 2">
            <a:extLst>
              <a:ext uri="{FF2B5EF4-FFF2-40B4-BE49-F238E27FC236}">
                <a16:creationId xmlns:a16="http://schemas.microsoft.com/office/drawing/2014/main" id="{9E63EBF4-016B-4FAD-B9AE-D1B42AEF3821}"/>
              </a:ext>
            </a:extLst>
          </p:cNvPr>
          <p:cNvSpPr>
            <a:spLocks noGrp="1"/>
          </p:cNvSpPr>
          <p:nvPr>
            <p:ph idx="1"/>
          </p:nvPr>
        </p:nvSpPr>
        <p:spPr>
          <a:xfrm>
            <a:off x="2231135" y="2638044"/>
            <a:ext cx="8112077" cy="3837707"/>
          </a:xfrm>
        </p:spPr>
        <p:txBody>
          <a:bodyPr>
            <a:noAutofit/>
          </a:bodyPr>
          <a:lstStyle/>
          <a:p>
            <a:pPr marL="0" indent="0">
              <a:buNone/>
            </a:pPr>
            <a:r>
              <a:rPr lang="nl-NL" sz="2000" b="1" dirty="0" err="1">
                <a:latin typeface="Calibri" panose="020F0502020204030204" pitchFamily="34" charset="0"/>
                <a:ea typeface="Calibri" panose="020F0502020204030204" pitchFamily="34" charset="0"/>
                <a:cs typeface="Calibri" panose="020F0502020204030204" pitchFamily="34" charset="0"/>
              </a:rPr>
              <a:t>Characteristics</a:t>
            </a:r>
            <a:r>
              <a:rPr lang="nl-NL" sz="2000" b="1" dirty="0">
                <a:latin typeface="Calibri" panose="020F0502020204030204" pitchFamily="34" charset="0"/>
                <a:ea typeface="Calibri" panose="020F0502020204030204" pitchFamily="34" charset="0"/>
                <a:cs typeface="Calibri" panose="020F0502020204030204" pitchFamily="34" charset="0"/>
              </a:rPr>
              <a:t>:</a:t>
            </a:r>
          </a:p>
          <a:p>
            <a:r>
              <a:rPr lang="nl-NL" sz="2000" dirty="0">
                <a:latin typeface="Calibri" panose="020F0502020204030204" pitchFamily="34" charset="0"/>
                <a:ea typeface="Calibri" panose="020F0502020204030204" pitchFamily="34" charset="0"/>
                <a:cs typeface="Calibri" panose="020F0502020204030204" pitchFamily="34" charset="0"/>
              </a:rPr>
              <a:t>Combination of </a:t>
            </a:r>
            <a:r>
              <a:rPr lang="nl-NL" sz="2000" dirty="0" err="1">
                <a:latin typeface="Calibri" panose="020F0502020204030204" pitchFamily="34" charset="0"/>
                <a:ea typeface="Calibri" panose="020F0502020204030204" pitchFamily="34" charset="0"/>
                <a:cs typeface="Calibri" panose="020F0502020204030204" pitchFamily="34" charset="0"/>
              </a:rPr>
              <a:t>thought</a:t>
            </a:r>
            <a:r>
              <a:rPr lang="nl-NL" sz="2000" dirty="0">
                <a:latin typeface="Calibri" panose="020F0502020204030204" pitchFamily="34" charset="0"/>
                <a:ea typeface="Calibri" panose="020F0502020204030204" pitchFamily="34" charset="0"/>
                <a:cs typeface="Calibri" panose="020F0502020204030204" pitchFamily="34" charset="0"/>
              </a:rPr>
              <a:t> and </a:t>
            </a:r>
            <a:r>
              <a:rPr lang="nl-NL" sz="2000" dirty="0" err="1">
                <a:latin typeface="Calibri" panose="020F0502020204030204" pitchFamily="34" charset="0"/>
                <a:ea typeface="Calibri" panose="020F0502020204030204" pitchFamily="34" charset="0"/>
                <a:cs typeface="Calibri" panose="020F0502020204030204" pitchFamily="34" charset="0"/>
              </a:rPr>
              <a:t>emotion</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i="1" dirty="0">
                <a:latin typeface="Calibri" panose="020F0502020204030204" pitchFamily="34" charset="0"/>
                <a:ea typeface="Calibri" panose="020F0502020204030204" pitchFamily="34" charset="0"/>
                <a:cs typeface="Calibri" panose="020F0502020204030204" pitchFamily="34" charset="0"/>
              </a:rPr>
              <a:t>(‘A </a:t>
            </a:r>
            <a:r>
              <a:rPr lang="nl-NL" sz="2000" i="1" dirty="0" err="1">
                <a:latin typeface="Calibri" panose="020F0502020204030204" pitchFamily="34" charset="0"/>
                <a:ea typeface="Calibri" panose="020F0502020204030204" pitchFamily="34" charset="0"/>
                <a:cs typeface="Calibri" panose="020F0502020204030204" pitchFamily="34" charset="0"/>
              </a:rPr>
              <a:t>thought</a:t>
            </a:r>
            <a:r>
              <a:rPr lang="nl-NL" sz="2000" i="1" dirty="0">
                <a:latin typeface="Calibri" panose="020F0502020204030204" pitchFamily="34" charset="0"/>
                <a:ea typeface="Calibri" panose="020F0502020204030204" pitchFamily="34" charset="0"/>
                <a:cs typeface="Calibri" panose="020F0502020204030204" pitchFamily="34" charset="0"/>
              </a:rPr>
              <a:t> </a:t>
            </a:r>
            <a:r>
              <a:rPr lang="nl-NL" sz="2000" i="1" dirty="0" err="1">
                <a:latin typeface="Calibri" panose="020F0502020204030204" pitchFamily="34" charset="0"/>
                <a:ea typeface="Calibri" panose="020F0502020204030204" pitchFamily="34" charset="0"/>
                <a:cs typeface="Calibri" panose="020F0502020204030204" pitchFamily="34" charset="0"/>
              </a:rPr>
              <a:t>to</a:t>
            </a:r>
            <a:r>
              <a:rPr lang="nl-NL" sz="2000" i="1" dirty="0">
                <a:latin typeface="Calibri" panose="020F0502020204030204" pitchFamily="34" charset="0"/>
                <a:ea typeface="Calibri" panose="020F0502020204030204" pitchFamily="34" charset="0"/>
                <a:cs typeface="Calibri" panose="020F0502020204030204" pitchFamily="34" charset="0"/>
              </a:rPr>
              <a:t> me is as </a:t>
            </a:r>
            <a:r>
              <a:rPr lang="nl-NL" sz="2000" i="1" dirty="0" err="1">
                <a:latin typeface="Calibri" panose="020F0502020204030204" pitchFamily="34" charset="0"/>
                <a:ea typeface="Calibri" panose="020F0502020204030204" pitchFamily="34" charset="0"/>
                <a:cs typeface="Calibri" panose="020F0502020204030204" pitchFamily="34" charset="0"/>
              </a:rPr>
              <a:t>immediate</a:t>
            </a:r>
            <a:r>
              <a:rPr lang="nl-NL" sz="2000" i="1" dirty="0">
                <a:latin typeface="Calibri" panose="020F0502020204030204" pitchFamily="34" charset="0"/>
                <a:ea typeface="Calibri" panose="020F0502020204030204" pitchFamily="34" charset="0"/>
                <a:cs typeface="Calibri" panose="020F0502020204030204" pitchFamily="34" charset="0"/>
              </a:rPr>
              <a:t> as </a:t>
            </a:r>
            <a:r>
              <a:rPr lang="nl-NL" sz="2000" i="1" dirty="0" err="1">
                <a:latin typeface="Calibri" panose="020F0502020204030204" pitchFamily="34" charset="0"/>
                <a:ea typeface="Calibri" panose="020F0502020204030204" pitchFamily="34" charset="0"/>
                <a:cs typeface="Calibri" panose="020F0502020204030204" pitchFamily="34" charset="0"/>
              </a:rPr>
              <a:t>the</a:t>
            </a:r>
            <a:r>
              <a:rPr lang="nl-NL" sz="2000" i="1" dirty="0">
                <a:latin typeface="Calibri" panose="020F0502020204030204" pitchFamily="34" charset="0"/>
                <a:ea typeface="Calibri" panose="020F0502020204030204" pitchFamily="34" charset="0"/>
                <a:cs typeface="Calibri" panose="020F0502020204030204" pitchFamily="34" charset="0"/>
              </a:rPr>
              <a:t> </a:t>
            </a:r>
            <a:r>
              <a:rPr lang="nl-NL" sz="2000" i="1" dirty="0" err="1">
                <a:latin typeface="Calibri" panose="020F0502020204030204" pitchFamily="34" charset="0"/>
                <a:ea typeface="Calibri" panose="020F0502020204030204" pitchFamily="34" charset="0"/>
                <a:cs typeface="Calibri" panose="020F0502020204030204" pitchFamily="34" charset="0"/>
              </a:rPr>
              <a:t>odour</a:t>
            </a:r>
            <a:r>
              <a:rPr lang="nl-NL" sz="2000" i="1" dirty="0">
                <a:latin typeface="Calibri" panose="020F0502020204030204" pitchFamily="34" charset="0"/>
                <a:ea typeface="Calibri" panose="020F0502020204030204" pitchFamily="34" charset="0"/>
                <a:cs typeface="Calibri" panose="020F0502020204030204" pitchFamily="34" charset="0"/>
              </a:rPr>
              <a:t> of a </a:t>
            </a:r>
            <a:r>
              <a:rPr lang="nl-NL" sz="2000" i="1" dirty="0" err="1">
                <a:latin typeface="Calibri" panose="020F0502020204030204" pitchFamily="34" charset="0"/>
                <a:ea typeface="Calibri" panose="020F0502020204030204" pitchFamily="34" charset="0"/>
                <a:cs typeface="Calibri" panose="020F0502020204030204" pitchFamily="34" charset="0"/>
              </a:rPr>
              <a:t>rose</a:t>
            </a:r>
            <a:r>
              <a:rPr lang="nl-NL" sz="2000" i="1" dirty="0">
                <a:latin typeface="Calibri" panose="020F0502020204030204" pitchFamily="34" charset="0"/>
                <a:ea typeface="Calibri" panose="020F0502020204030204" pitchFamily="34" charset="0"/>
                <a:cs typeface="Calibri" panose="020F0502020204030204" pitchFamily="34" charset="0"/>
              </a:rPr>
              <a:t>’)</a:t>
            </a:r>
          </a:p>
          <a:p>
            <a:r>
              <a:rPr lang="nl-NL" sz="2000" dirty="0" err="1">
                <a:latin typeface="Calibri" panose="020F0502020204030204" pitchFamily="34" charset="0"/>
                <a:ea typeface="Calibri" panose="020F0502020204030204" pitchFamily="34" charset="0"/>
                <a:cs typeface="Calibri" panose="020F0502020204030204" pitchFamily="34" charset="0"/>
              </a:rPr>
              <a:t>Highly</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intellectualized</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containing</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complicated</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thought</a:t>
            </a:r>
            <a:endParaRPr lang="nl-NL" sz="2000" dirty="0">
              <a:latin typeface="Calibri" panose="020F0502020204030204" pitchFamily="34" charset="0"/>
              <a:ea typeface="Calibri" panose="020F0502020204030204" pitchFamily="34" charset="0"/>
              <a:cs typeface="Calibri" panose="020F0502020204030204" pitchFamily="34" charset="0"/>
            </a:endParaRPr>
          </a:p>
          <a:p>
            <a:r>
              <a:rPr lang="nl-NL" sz="2000" dirty="0" err="1">
                <a:latin typeface="Calibri" panose="020F0502020204030204" pitchFamily="34" charset="0"/>
                <a:ea typeface="Calibri" panose="020F0502020204030204" pitchFamily="34" charset="0"/>
                <a:cs typeface="Calibri" panose="020F0502020204030204" pitchFamily="34" charset="0"/>
              </a:rPr>
              <a:t>Unexpected</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beginnings</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to</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attract</a:t>
            </a:r>
            <a:r>
              <a:rPr lang="nl-NL" sz="2000" dirty="0">
                <a:latin typeface="Calibri" panose="020F0502020204030204" pitchFamily="34" charset="0"/>
                <a:ea typeface="Calibri" panose="020F0502020204030204" pitchFamily="34" charset="0"/>
                <a:cs typeface="Calibri" panose="020F0502020204030204" pitchFamily="34" charset="0"/>
              </a:rPr>
              <a:t> attention</a:t>
            </a:r>
          </a:p>
          <a:p>
            <a:r>
              <a:rPr lang="nl-NL" sz="2000" dirty="0" err="1">
                <a:latin typeface="Calibri" panose="020F0502020204030204" pitchFamily="34" charset="0"/>
                <a:ea typeface="Calibri" panose="020F0502020204030204" pitchFamily="34" charset="0"/>
                <a:cs typeface="Calibri" panose="020F0502020204030204" pitchFamily="34" charset="0"/>
              </a:rPr>
              <a:t>Scientific</a:t>
            </a:r>
            <a:r>
              <a:rPr lang="nl-NL" sz="2000" dirty="0">
                <a:latin typeface="Calibri" panose="020F0502020204030204" pitchFamily="34" charset="0"/>
                <a:ea typeface="Calibri" panose="020F0502020204030204" pitchFamily="34" charset="0"/>
                <a:cs typeface="Calibri" panose="020F0502020204030204" pitchFamily="34" charset="0"/>
              </a:rPr>
              <a:t> jargon mixed </a:t>
            </a:r>
            <a:r>
              <a:rPr lang="nl-NL" sz="2000" dirty="0" err="1">
                <a:latin typeface="Calibri" panose="020F0502020204030204" pitchFamily="34" charset="0"/>
                <a:ea typeface="Calibri" panose="020F0502020204030204" pitchFamily="34" charset="0"/>
                <a:cs typeface="Calibri" panose="020F0502020204030204" pitchFamily="34" charset="0"/>
              </a:rPr>
              <a:t>with</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everyday</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language</a:t>
            </a:r>
            <a:endParaRPr lang="nl-NL" sz="2000" dirty="0">
              <a:latin typeface="Calibri" panose="020F0502020204030204" pitchFamily="34" charset="0"/>
              <a:ea typeface="Calibri" panose="020F0502020204030204" pitchFamily="34" charset="0"/>
              <a:cs typeface="Calibri" panose="020F0502020204030204" pitchFamily="34" charset="0"/>
            </a:endParaRPr>
          </a:p>
          <a:p>
            <a:r>
              <a:rPr lang="nl-NL" sz="2000" dirty="0" err="1">
                <a:latin typeface="Calibri" panose="020F0502020204030204" pitchFamily="34" charset="0"/>
                <a:ea typeface="Calibri" panose="020F0502020204030204" pitchFamily="34" charset="0"/>
                <a:cs typeface="Calibri" panose="020F0502020204030204" pitchFamily="34" charset="0"/>
              </a:rPr>
              <a:t>Rhythm</a:t>
            </a:r>
            <a:r>
              <a:rPr lang="nl-NL" sz="2000" dirty="0">
                <a:latin typeface="Calibri" panose="020F0502020204030204" pitchFamily="34" charset="0"/>
                <a:ea typeface="Calibri" panose="020F0502020204030204" pitchFamily="34" charset="0"/>
                <a:cs typeface="Calibri" panose="020F0502020204030204" pitchFamily="34" charset="0"/>
              </a:rPr>
              <a:t> of spoken </a:t>
            </a:r>
            <a:r>
              <a:rPr lang="nl-NL" sz="2000" dirty="0" err="1">
                <a:latin typeface="Calibri" panose="020F0502020204030204" pitchFamily="34" charset="0"/>
                <a:ea typeface="Calibri" panose="020F0502020204030204" pitchFamily="34" charset="0"/>
                <a:cs typeface="Calibri" panose="020F0502020204030204" pitchFamily="34" charset="0"/>
              </a:rPr>
              <a:t>language</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punctuation</a:t>
            </a:r>
            <a:r>
              <a:rPr lang="nl-NL" sz="2000" dirty="0">
                <a:latin typeface="Calibri" panose="020F0502020204030204" pitchFamily="34" charset="0"/>
                <a:ea typeface="Calibri" panose="020F0502020204030204" pitchFamily="34" charset="0"/>
                <a:cs typeface="Calibri" panose="020F0502020204030204" pitchFamily="34" charset="0"/>
              </a:rPr>
              <a:t>!)</a:t>
            </a:r>
          </a:p>
          <a:p>
            <a:r>
              <a:rPr lang="nl-NL" sz="2000" dirty="0" err="1">
                <a:latin typeface="Calibri" panose="020F0502020204030204" pitchFamily="34" charset="0"/>
                <a:ea typeface="Calibri" panose="020F0502020204030204" pitchFamily="34" charset="0"/>
                <a:cs typeface="Calibri" panose="020F0502020204030204" pitchFamily="34" charset="0"/>
              </a:rPr>
              <a:t>Use</a:t>
            </a:r>
            <a:r>
              <a:rPr lang="nl-NL" sz="2000" dirty="0">
                <a:latin typeface="Calibri" panose="020F0502020204030204" pitchFamily="34" charset="0"/>
                <a:ea typeface="Calibri" panose="020F0502020204030204" pitchFamily="34" charset="0"/>
                <a:cs typeface="Calibri" panose="020F0502020204030204" pitchFamily="34" charset="0"/>
              </a:rPr>
              <a:t> of </a:t>
            </a:r>
            <a:r>
              <a:rPr lang="nl-NL" sz="2000" b="1" dirty="0" err="1">
                <a:latin typeface="Calibri" panose="020F0502020204030204" pitchFamily="34" charset="0"/>
                <a:ea typeface="Calibri" panose="020F0502020204030204" pitchFamily="34" charset="0"/>
                <a:cs typeface="Calibri" panose="020F0502020204030204" pitchFamily="34" charset="0"/>
              </a:rPr>
              <a:t>conceits</a:t>
            </a:r>
            <a:r>
              <a:rPr lang="nl-NL" sz="2000" b="1" dirty="0">
                <a:latin typeface="Calibri" panose="020F0502020204030204" pitchFamily="34" charset="0"/>
                <a:ea typeface="Calibri" panose="020F0502020204030204" pitchFamily="34" charset="0"/>
                <a:cs typeface="Calibri" panose="020F0502020204030204" pitchFamily="34" charset="0"/>
              </a:rPr>
              <a:t>: </a:t>
            </a:r>
            <a:r>
              <a:rPr lang="nl-NL" sz="2000" dirty="0">
                <a:latin typeface="Calibri" panose="020F0502020204030204" pitchFamily="34" charset="0"/>
                <a:ea typeface="Calibri" panose="020F0502020204030204" pitchFamily="34" charset="0"/>
                <a:cs typeface="Calibri" panose="020F0502020204030204" pitchFamily="34" charset="0"/>
              </a:rPr>
              <a:t>far-</a:t>
            </a:r>
            <a:r>
              <a:rPr lang="nl-NL" sz="2000" dirty="0" err="1">
                <a:latin typeface="Calibri" panose="020F0502020204030204" pitchFamily="34" charset="0"/>
                <a:ea typeface="Calibri" panose="020F0502020204030204" pitchFamily="34" charset="0"/>
                <a:cs typeface="Calibri" panose="020F0502020204030204" pitchFamily="34" charset="0"/>
              </a:rPr>
              <a:t>fetched</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comparison</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often</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involving</a:t>
            </a:r>
            <a:r>
              <a:rPr lang="nl-NL" sz="2000" dirty="0">
                <a:latin typeface="Calibri" panose="020F0502020204030204" pitchFamily="34" charset="0"/>
                <a:ea typeface="Calibri" panose="020F0502020204030204" pitchFamily="34" charset="0"/>
                <a:cs typeface="Calibri" panose="020F0502020204030204" pitchFamily="34" charset="0"/>
              </a:rPr>
              <a:t> </a:t>
            </a:r>
            <a:r>
              <a:rPr lang="nl-NL" sz="2000" dirty="0" err="1">
                <a:latin typeface="Calibri" panose="020F0502020204030204" pitchFamily="34" charset="0"/>
                <a:ea typeface="Calibri" panose="020F0502020204030204" pitchFamily="34" charset="0"/>
                <a:cs typeface="Calibri" panose="020F0502020204030204" pitchFamily="34" charset="0"/>
              </a:rPr>
              <a:t>science</a:t>
            </a:r>
            <a:endParaRPr lang="nl-NL" sz="2000" dirty="0">
              <a:latin typeface="Calibri" panose="020F0502020204030204" pitchFamily="34" charset="0"/>
              <a:ea typeface="Calibri" panose="020F0502020204030204" pitchFamily="34" charset="0"/>
              <a:cs typeface="Calibri" panose="020F0502020204030204" pitchFamily="34" charset="0"/>
            </a:endParaRPr>
          </a:p>
          <a:p>
            <a:r>
              <a:rPr lang="nl-NL" sz="2000" dirty="0" err="1">
                <a:latin typeface="Calibri" panose="020F0502020204030204" pitchFamily="34" charset="0"/>
                <a:ea typeface="Calibri" panose="020F0502020204030204" pitchFamily="34" charset="0"/>
                <a:cs typeface="Calibri" panose="020F0502020204030204" pitchFamily="34" charset="0"/>
              </a:rPr>
              <a:t>Argumentative</a:t>
            </a:r>
            <a:endParaRPr lang="nl-NL"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26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30093-6B09-40A7-B703-06D61CAD6E96}"/>
              </a:ext>
            </a:extLst>
          </p:cNvPr>
          <p:cNvSpPr>
            <a:spLocks noGrp="1"/>
          </p:cNvSpPr>
          <p:nvPr>
            <p:ph type="title"/>
          </p:nvPr>
        </p:nvSpPr>
        <p:spPr/>
        <p:txBody>
          <a:bodyPr/>
          <a:lstStyle/>
          <a:p>
            <a:r>
              <a:rPr lang="nl-NL" dirty="0"/>
              <a:t>renaissance</a:t>
            </a:r>
          </a:p>
        </p:txBody>
      </p:sp>
      <p:sp>
        <p:nvSpPr>
          <p:cNvPr id="3" name="Tijdelijke aanduiding voor inhoud 2">
            <a:extLst>
              <a:ext uri="{FF2B5EF4-FFF2-40B4-BE49-F238E27FC236}">
                <a16:creationId xmlns:a16="http://schemas.microsoft.com/office/drawing/2014/main" id="{08F1ABE1-F839-427B-AC5D-0678AFC5BBB7}"/>
              </a:ext>
            </a:extLst>
          </p:cNvPr>
          <p:cNvSpPr>
            <a:spLocks noGrp="1"/>
          </p:cNvSpPr>
          <p:nvPr>
            <p:ph idx="1"/>
          </p:nvPr>
        </p:nvSpPr>
        <p:spPr>
          <a:xfrm>
            <a:off x="2231135" y="2638044"/>
            <a:ext cx="8082097" cy="4017589"/>
          </a:xfrm>
        </p:spPr>
        <p:txBody>
          <a:bodyPr>
            <a:normAutofit/>
          </a:body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GB" sz="2400"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Renaissance</a:t>
            </a:r>
            <a:r>
              <a:rPr kumimoji="0" lang="en-GB" sz="24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‘rebirth’: </a:t>
            </a:r>
            <a:r>
              <a:rPr kumimoji="0" lang="en-US" sz="2400" b="0" i="0" u="none" strike="noStrike" kern="1200" cap="none" spc="0" normalizeH="0" baseline="0" noProof="0" dirty="0">
                <a:ln>
                  <a:noFill/>
                </a:ln>
                <a:solidFill>
                  <a:srgbClr val="111111"/>
                </a:solidFill>
                <a:effectLst/>
                <a:uLnTx/>
                <a:uFillTx/>
                <a:latin typeface="Calibri" panose="020F0502020204030204" pitchFamily="34" charset="0"/>
                <a:ea typeface="Calibri" panose="020F0502020204030204" pitchFamily="34" charset="0"/>
                <a:cs typeface="Calibri" panose="020F0502020204030204" pitchFamily="34" charset="0"/>
              </a:rPr>
              <a:t>the revival of European art and 			literature under the influence of classical models 		in the 14th–16</a:t>
            </a:r>
            <a:r>
              <a:rPr kumimoji="0" lang="en-US" sz="2400" b="0" i="0" u="none" strike="noStrike" kern="1200" cap="none" spc="0" normalizeH="0" baseline="30000" noProof="0" dirty="0">
                <a:ln>
                  <a:noFill/>
                </a:ln>
                <a:solidFill>
                  <a:srgbClr val="111111"/>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2400" b="0" i="0" u="none" strike="noStrike" kern="1200" cap="none" spc="0" normalizeH="0" baseline="0" noProof="0" dirty="0">
                <a:ln>
                  <a:noFill/>
                </a:ln>
                <a:solidFill>
                  <a:srgbClr val="111111"/>
                </a:solidFill>
                <a:effectLst/>
                <a:uLnTx/>
                <a:uFillTx/>
                <a:latin typeface="Calibri" panose="020F0502020204030204" pitchFamily="34" charset="0"/>
                <a:ea typeface="Calibri" panose="020F0502020204030204" pitchFamily="34" charset="0"/>
                <a:cs typeface="Calibri" panose="020F0502020204030204" pitchFamily="34" charset="0"/>
              </a:rPr>
              <a:t> centuries</a:t>
            </a:r>
            <a:endParaRPr lang="en-GB" sz="24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14</a:t>
            </a:r>
            <a:r>
              <a:rPr lang="en-GB" sz="24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century</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a:latin typeface="Calibri" panose="020F0502020204030204" pitchFamily="34" charset="0"/>
                <a:ea typeface="Calibri" panose="020F0502020204030204" pitchFamily="34" charset="0"/>
                <a:cs typeface="Times New Roman" panose="02020603050405020304" pitchFamily="18" charset="0"/>
              </a:rPr>
              <a:t>Renaissance started in Italy. </a:t>
            </a:r>
            <a:r>
              <a:rPr kumimoji="0" lang="en-US" sz="2400" b="0" i="0" u="none" strike="noStrike" kern="1200" cap="none" spc="0" normalizeH="0" baseline="0" noProof="0" dirty="0">
                <a:ln>
                  <a:noFill/>
                </a:ln>
                <a:solidFill>
                  <a:srgbClr val="374151"/>
                </a:solidFill>
                <a:effectLst/>
                <a:uLnTx/>
                <a:uFillTx/>
                <a:latin typeface="Söhne"/>
                <a:ea typeface="+mn-ea"/>
                <a:cs typeface="+mn-cs"/>
              </a:rPr>
              <a:t>Italy's early start can 		be attributed to its rich history, artistic heritage, 		and influential city-states.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15</a:t>
            </a:r>
            <a:r>
              <a:rPr lang="en-GB" sz="2400" b="1" baseline="30000" dirty="0">
                <a:latin typeface="Calibri" panose="020F0502020204030204" pitchFamily="34" charset="0"/>
                <a:ea typeface="Calibri" panose="020F0502020204030204" pitchFamily="34" charset="0"/>
                <a:cs typeface="Times New Roman" panose="02020603050405020304" pitchFamily="18" charset="0"/>
              </a:rPr>
              <a:t>th</a:t>
            </a:r>
            <a:r>
              <a:rPr lang="en-GB" sz="2400" b="1" dirty="0">
                <a:latin typeface="Calibri" panose="020F0502020204030204" pitchFamily="34" charset="0"/>
                <a:ea typeface="Calibri" panose="020F0502020204030204" pitchFamily="34" charset="0"/>
                <a:cs typeface="Times New Roman" panose="02020603050405020304" pitchFamily="18" charset="0"/>
              </a:rPr>
              <a:t> century</a:t>
            </a:r>
            <a:r>
              <a:rPr lang="en-GB" sz="2400" dirty="0">
                <a:latin typeface="Calibri" panose="020F0502020204030204" pitchFamily="34" charset="0"/>
                <a:ea typeface="Calibri" panose="020F0502020204030204" pitchFamily="34" charset="0"/>
                <a:cs typeface="Times New Roman" panose="02020603050405020304" pitchFamily="18" charset="0"/>
              </a:rPr>
              <a:t>	Renaissance ideas spread from Italy to France 		and then throughout western and Northern 			Europe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72199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30093-6B09-40A7-B703-06D61CAD6E96}"/>
              </a:ext>
            </a:extLst>
          </p:cNvPr>
          <p:cNvSpPr>
            <a:spLocks noGrp="1"/>
          </p:cNvSpPr>
          <p:nvPr>
            <p:ph type="title"/>
          </p:nvPr>
        </p:nvSpPr>
        <p:spPr/>
        <p:txBody>
          <a:bodyPr/>
          <a:lstStyle/>
          <a:p>
            <a:r>
              <a:rPr lang="nl-NL" dirty="0"/>
              <a:t>renaissance</a:t>
            </a:r>
          </a:p>
        </p:txBody>
      </p:sp>
      <p:sp>
        <p:nvSpPr>
          <p:cNvPr id="3" name="Tijdelijke aanduiding voor inhoud 2">
            <a:extLst>
              <a:ext uri="{FF2B5EF4-FFF2-40B4-BE49-F238E27FC236}">
                <a16:creationId xmlns:a16="http://schemas.microsoft.com/office/drawing/2014/main" id="{08F1ABE1-F839-427B-AC5D-0678AFC5BBB7}"/>
              </a:ext>
            </a:extLst>
          </p:cNvPr>
          <p:cNvSpPr>
            <a:spLocks noGrp="1"/>
          </p:cNvSpPr>
          <p:nvPr>
            <p:ph idx="1"/>
          </p:nvPr>
        </p:nvSpPr>
        <p:spPr>
          <a:xfrm>
            <a:off x="1274164" y="2488367"/>
            <a:ext cx="10043409" cy="4137285"/>
          </a:xfrm>
        </p:spPr>
        <p:txBody>
          <a:bodyPr>
            <a:normAutofit/>
          </a:body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GB" sz="2400"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16</a:t>
            </a:r>
            <a:r>
              <a:rPr kumimoji="0" lang="en-GB" sz="2400" b="1" i="0" u="none" strike="noStrike" kern="1200" cap="none" spc="0" normalizeH="0" baseline="3000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2400"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century	</a:t>
            </a:r>
            <a:r>
              <a:rPr kumimoji="0" lang="en-GB" sz="24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Though 1485 is taken as its starting point, the Renaissance 			mainly spread through England during the reign of Queen 			Elizabeth (</a:t>
            </a:r>
            <a:r>
              <a:rPr kumimoji="0" lang="en-GB" sz="24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The Elizabethan Age </a:t>
            </a:r>
            <a:r>
              <a:rPr kumimoji="0" lang="en-GB" sz="24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1558 – 1603). </a:t>
            </a: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endParaRPr lang="en-GB" sz="2400" dirty="0">
              <a:solidFill>
                <a:srgbClr val="000000">
                  <a:lumMod val="85000"/>
                  <a:lumOff val="15000"/>
                </a:srgbClr>
              </a:solidFill>
              <a:latin typeface="Calibri" panose="020F0502020204030204" pitchFamily="34" charset="0"/>
              <a:ea typeface="Calibri" panose="020F0502020204030204" pitchFamily="34" charset="0"/>
              <a:cs typeface="Times New Roman" panose="02020603050405020304" pitchFamily="18" charset="0"/>
            </a:endParaRPr>
          </a:p>
          <a:p>
            <a:pPr>
              <a:buClr>
                <a:srgbClr val="9BAFB5"/>
              </a:buClr>
              <a:defRPr/>
            </a:pPr>
            <a:r>
              <a:rPr kumimoji="0" lang="en-GB"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This was a time of political stability, which came with a sense of national identity, patriotism and cultural pride.</a:t>
            </a:r>
          </a:p>
          <a:p>
            <a:pPr marL="0" indent="0">
              <a:buClr>
                <a:srgbClr val="9BAFB5"/>
              </a:buClr>
              <a:buNone/>
              <a:defRPr/>
            </a:pPr>
            <a:endParaRPr kumimoji="0" lang="en-GB" sz="24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spcBef>
                <a:spcPts val="0"/>
              </a:spcBef>
              <a:buClrTx/>
              <a:defRPr/>
            </a:pPr>
            <a:r>
              <a:rPr kumimoji="0" lang="en-GB" sz="24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Feudalism had slowed down the spread of Renaissance ideas. </a:t>
            </a:r>
            <a:r>
              <a:rPr kumimoji="0" lang="en-US" sz="2400" b="0" i="0" u="none" strike="noStrike" kern="1200" cap="none" spc="0" normalizeH="0" baseline="0" noProof="0" dirty="0">
                <a:ln>
                  <a:noFill/>
                </a:ln>
                <a:solidFill>
                  <a:srgbClr val="374151"/>
                </a:solidFill>
                <a:effectLst/>
                <a:uLnTx/>
                <a:uFillTx/>
                <a:latin typeface="Söhne"/>
                <a:ea typeface="+mn-ea"/>
                <a:cs typeface="+mn-cs"/>
              </a:rPr>
              <a:t>England's Renaissance was delayed until the emergence of more </a:t>
            </a:r>
            <a:r>
              <a:rPr kumimoji="0" lang="en-US" sz="2400" b="0" i="0" u="none" strike="noStrike" kern="1200" cap="none" spc="0" normalizeH="0" baseline="0" noProof="0" dirty="0" err="1">
                <a:ln>
                  <a:noFill/>
                </a:ln>
                <a:solidFill>
                  <a:srgbClr val="374151"/>
                </a:solidFill>
                <a:effectLst/>
                <a:uLnTx/>
                <a:uFillTx/>
                <a:latin typeface="Söhne"/>
                <a:ea typeface="+mn-ea"/>
                <a:cs typeface="+mn-cs"/>
              </a:rPr>
              <a:t>favourable</a:t>
            </a:r>
            <a:r>
              <a:rPr kumimoji="0" lang="en-US" sz="2400" b="0" i="0" u="none" strike="noStrike" kern="1200" cap="none" spc="0" normalizeH="0" baseline="0" noProof="0" dirty="0">
                <a:ln>
                  <a:noFill/>
                </a:ln>
                <a:solidFill>
                  <a:srgbClr val="374151"/>
                </a:solidFill>
                <a:effectLst/>
                <a:uLnTx/>
                <a:uFillTx/>
                <a:latin typeface="Söhne"/>
                <a:ea typeface="+mn-ea"/>
                <a:cs typeface="+mn-cs"/>
              </a:rPr>
              <a:t> conditions for art, scholarship, and intellectual growth.</a:t>
            </a:r>
          </a:p>
          <a:p>
            <a:pPr>
              <a:buClr>
                <a:srgbClr val="9BAFB5"/>
              </a:buClr>
              <a:defRPr/>
            </a:pPr>
            <a:endParaRPr kumimoji="0" lang="en-GB" sz="20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9258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30093-6B09-40A7-B703-06D61CAD6E96}"/>
              </a:ext>
            </a:extLst>
          </p:cNvPr>
          <p:cNvSpPr>
            <a:spLocks noGrp="1"/>
          </p:cNvSpPr>
          <p:nvPr>
            <p:ph type="title"/>
          </p:nvPr>
        </p:nvSpPr>
        <p:spPr/>
        <p:txBody>
          <a:bodyPr/>
          <a:lstStyle/>
          <a:p>
            <a:r>
              <a:rPr lang="nl-NL" dirty="0"/>
              <a:t>renaissance</a:t>
            </a:r>
          </a:p>
        </p:txBody>
      </p:sp>
      <p:sp>
        <p:nvSpPr>
          <p:cNvPr id="3" name="Tijdelijke aanduiding voor inhoud 2">
            <a:extLst>
              <a:ext uri="{FF2B5EF4-FFF2-40B4-BE49-F238E27FC236}">
                <a16:creationId xmlns:a16="http://schemas.microsoft.com/office/drawing/2014/main" id="{08F1ABE1-F839-427B-AC5D-0678AFC5BBB7}"/>
              </a:ext>
            </a:extLst>
          </p:cNvPr>
          <p:cNvSpPr>
            <a:spLocks noGrp="1"/>
          </p:cNvSpPr>
          <p:nvPr>
            <p:ph idx="1"/>
          </p:nvPr>
        </p:nvSpPr>
        <p:spPr>
          <a:xfrm>
            <a:off x="2231135" y="2308485"/>
            <a:ext cx="8246990" cy="4549515"/>
          </a:xfrm>
        </p:spPr>
        <p:txBody>
          <a:bodyPr>
            <a:normAutofit/>
          </a:bodyPr>
          <a:lstStyle/>
          <a:p>
            <a:pPr marL="0" indent="0">
              <a:buClr>
                <a:srgbClr val="9BAFB5"/>
              </a:buClr>
              <a:buNone/>
              <a:defRPr/>
            </a:pPr>
            <a:r>
              <a:rPr kumimoji="0" lang="en-GB" sz="2200"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Characteristics of the English Renaissance:</a:t>
            </a:r>
          </a:p>
          <a:p>
            <a:r>
              <a:rPr lang="nl-NL" sz="2200" dirty="0" err="1"/>
              <a:t>Individualism</a:t>
            </a:r>
            <a:endParaRPr lang="nl-NL" sz="2200" dirty="0"/>
          </a:p>
          <a:p>
            <a:r>
              <a:rPr lang="nl-NL" sz="2200" dirty="0" err="1"/>
              <a:t>Intellectual</a:t>
            </a:r>
            <a:r>
              <a:rPr lang="nl-NL" sz="2200" dirty="0"/>
              <a:t> </a:t>
            </a:r>
            <a:r>
              <a:rPr lang="nl-NL" sz="2200" dirty="0" err="1"/>
              <a:t>rebirth</a:t>
            </a:r>
            <a:endParaRPr lang="nl-NL" sz="2200" dirty="0"/>
          </a:p>
          <a:p>
            <a:r>
              <a:rPr lang="nl-NL" sz="2200" dirty="0" err="1"/>
              <a:t>Freedom</a:t>
            </a:r>
            <a:r>
              <a:rPr lang="nl-NL" sz="2200" dirty="0"/>
              <a:t> of </a:t>
            </a:r>
            <a:r>
              <a:rPr lang="nl-NL" sz="2200" dirty="0" err="1"/>
              <a:t>thought</a:t>
            </a:r>
            <a:r>
              <a:rPr lang="nl-NL" sz="2200" dirty="0"/>
              <a:t> and action</a:t>
            </a:r>
          </a:p>
          <a:p>
            <a:r>
              <a:rPr lang="nl-NL" sz="2200" dirty="0" err="1"/>
              <a:t>Thirst</a:t>
            </a:r>
            <a:r>
              <a:rPr lang="nl-NL" sz="2200" dirty="0"/>
              <a:t> </a:t>
            </a:r>
            <a:r>
              <a:rPr lang="nl-NL" sz="2200" dirty="0" err="1"/>
              <a:t>for</a:t>
            </a:r>
            <a:r>
              <a:rPr lang="nl-NL" sz="2200" dirty="0"/>
              <a:t> </a:t>
            </a:r>
            <a:r>
              <a:rPr lang="nl-NL" sz="2200" dirty="0" err="1"/>
              <a:t>knowledge</a:t>
            </a:r>
            <a:endParaRPr lang="nl-NL" sz="2200" dirty="0"/>
          </a:p>
          <a:p>
            <a:r>
              <a:rPr lang="nl-NL" sz="2200" dirty="0" err="1"/>
              <a:t>Scientific</a:t>
            </a:r>
            <a:r>
              <a:rPr lang="nl-NL" sz="2200" dirty="0"/>
              <a:t> outlook</a:t>
            </a:r>
          </a:p>
          <a:p>
            <a:r>
              <a:rPr lang="nl-NL" sz="2200" dirty="0" err="1"/>
              <a:t>Humanism</a:t>
            </a:r>
            <a:endParaRPr lang="nl-NL" sz="2200" dirty="0"/>
          </a:p>
          <a:p>
            <a:r>
              <a:rPr lang="nl-NL" sz="2200" dirty="0"/>
              <a:t>Love </a:t>
            </a:r>
            <a:r>
              <a:rPr lang="nl-NL" sz="2200" dirty="0" err="1"/>
              <a:t>for</a:t>
            </a:r>
            <a:r>
              <a:rPr lang="nl-NL" sz="2200" dirty="0"/>
              <a:t> beauty and adventure</a:t>
            </a:r>
          </a:p>
          <a:p>
            <a:r>
              <a:rPr lang="nl-NL" sz="2200" dirty="0"/>
              <a:t>The </a:t>
            </a:r>
            <a:r>
              <a:rPr lang="nl-NL" sz="2200" dirty="0" err="1"/>
              <a:t>desire</a:t>
            </a:r>
            <a:r>
              <a:rPr lang="nl-NL" sz="2200" dirty="0"/>
              <a:t> </a:t>
            </a:r>
            <a:r>
              <a:rPr lang="nl-NL" sz="2200" dirty="0" err="1"/>
              <a:t>for</a:t>
            </a:r>
            <a:r>
              <a:rPr lang="nl-NL" sz="2200" dirty="0"/>
              <a:t> </a:t>
            </a:r>
            <a:r>
              <a:rPr lang="nl-NL" sz="2200" dirty="0" err="1"/>
              <a:t>unlimited</a:t>
            </a:r>
            <a:r>
              <a:rPr lang="nl-NL" sz="2200" dirty="0"/>
              <a:t> power and </a:t>
            </a:r>
            <a:r>
              <a:rPr lang="nl-NL" sz="2200" dirty="0" err="1"/>
              <a:t>wealth</a:t>
            </a:r>
            <a:endParaRPr lang="nl-NL" sz="2200" dirty="0"/>
          </a:p>
        </p:txBody>
      </p:sp>
    </p:spTree>
    <p:extLst>
      <p:ext uri="{BB962C8B-B14F-4D97-AF65-F5344CB8AC3E}">
        <p14:creationId xmlns:p14="http://schemas.microsoft.com/office/powerpoint/2010/main" val="3115741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30093-6B09-40A7-B703-06D61CAD6E96}"/>
              </a:ext>
            </a:extLst>
          </p:cNvPr>
          <p:cNvSpPr>
            <a:spLocks noGrp="1"/>
          </p:cNvSpPr>
          <p:nvPr>
            <p:ph type="title"/>
          </p:nvPr>
        </p:nvSpPr>
        <p:spPr/>
        <p:txBody>
          <a:bodyPr/>
          <a:lstStyle/>
          <a:p>
            <a:r>
              <a:rPr lang="nl-NL" dirty="0" err="1"/>
              <a:t>assignments</a:t>
            </a:r>
            <a:endParaRPr lang="nl-NL" dirty="0"/>
          </a:p>
        </p:txBody>
      </p:sp>
      <p:sp>
        <p:nvSpPr>
          <p:cNvPr id="3" name="Tijdelijke aanduiding voor inhoud 2">
            <a:extLst>
              <a:ext uri="{FF2B5EF4-FFF2-40B4-BE49-F238E27FC236}">
                <a16:creationId xmlns:a16="http://schemas.microsoft.com/office/drawing/2014/main" id="{08F1ABE1-F839-427B-AC5D-0678AFC5BBB7}"/>
              </a:ext>
            </a:extLst>
          </p:cNvPr>
          <p:cNvSpPr>
            <a:spLocks noGrp="1"/>
          </p:cNvSpPr>
          <p:nvPr>
            <p:ph idx="1"/>
          </p:nvPr>
        </p:nvSpPr>
        <p:spPr>
          <a:xfrm>
            <a:off x="2231135" y="2308485"/>
            <a:ext cx="7729728" cy="3357797"/>
          </a:xfrm>
        </p:spPr>
        <p:txBody>
          <a:bodyPr>
            <a:normAutofit/>
          </a:bodyPr>
          <a:lstStyle/>
          <a:p>
            <a:pPr marL="0" indent="0">
              <a:buClr>
                <a:srgbClr val="9BAFB5"/>
              </a:buClr>
              <a:buNone/>
              <a:defRPr/>
            </a:pPr>
            <a:endParaRPr lang="nl-NL" sz="3200" dirty="0">
              <a:latin typeface="Calibri" panose="020F0502020204030204" pitchFamily="34" charset="0"/>
              <a:ea typeface="Calibri" panose="020F0502020204030204" pitchFamily="34" charset="0"/>
              <a:cs typeface="Calibri" panose="020F0502020204030204" pitchFamily="34" charset="0"/>
            </a:endParaRPr>
          </a:p>
          <a:p>
            <a:pPr marL="0" indent="0">
              <a:buClr>
                <a:srgbClr val="9BAFB5"/>
              </a:buClr>
              <a:buNone/>
              <a:defRPr/>
            </a:pPr>
            <a:endParaRPr lang="nl-NL" sz="3200" dirty="0">
              <a:latin typeface="Calibri" panose="020F0502020204030204" pitchFamily="34" charset="0"/>
              <a:ea typeface="Calibri" panose="020F0502020204030204" pitchFamily="34" charset="0"/>
              <a:cs typeface="Calibri" panose="020F0502020204030204" pitchFamily="34" charset="0"/>
            </a:endParaRPr>
          </a:p>
          <a:p>
            <a:pPr marL="0" indent="0">
              <a:buClr>
                <a:srgbClr val="9BAFB5"/>
              </a:buClr>
              <a:buNone/>
              <a:defRPr/>
            </a:pPr>
            <a:r>
              <a:rPr lang="nl-NL" sz="3200" dirty="0" err="1">
                <a:latin typeface="Calibri" panose="020F0502020204030204" pitchFamily="34" charset="0"/>
                <a:ea typeface="Calibri" panose="020F0502020204030204" pitchFamily="34" charset="0"/>
                <a:cs typeface="Calibri" panose="020F0502020204030204" pitchFamily="34" charset="0"/>
              </a:rPr>
              <a:t>Did</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you</a:t>
            </a:r>
            <a:r>
              <a:rPr lang="nl-NL" sz="3200" dirty="0">
                <a:latin typeface="Calibri" panose="020F0502020204030204" pitchFamily="34" charset="0"/>
                <a:ea typeface="Calibri" panose="020F0502020204030204" pitchFamily="34" charset="0"/>
                <a:cs typeface="Calibri" panose="020F0502020204030204" pitchFamily="34" charset="0"/>
              </a:rPr>
              <a:t> manage </a:t>
            </a:r>
            <a:r>
              <a:rPr lang="nl-NL" sz="3200" dirty="0" err="1">
                <a:latin typeface="Calibri" panose="020F0502020204030204" pitchFamily="34" charset="0"/>
                <a:ea typeface="Calibri" panose="020F0502020204030204" pitchFamily="34" charset="0"/>
                <a:cs typeface="Calibri" panose="020F0502020204030204" pitchFamily="34" charset="0"/>
              </a:rPr>
              <a:t>to</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find</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all</a:t>
            </a:r>
            <a:r>
              <a:rPr lang="nl-NL" sz="3200" dirty="0">
                <a:latin typeface="Calibri" panose="020F0502020204030204" pitchFamily="34" charset="0"/>
                <a:ea typeface="Calibri" panose="020F0502020204030204" pitchFamily="34" charset="0"/>
                <a:cs typeface="Calibri" panose="020F0502020204030204" pitchFamily="34" charset="0"/>
              </a:rPr>
              <a:t> the </a:t>
            </a:r>
            <a:r>
              <a:rPr lang="nl-NL" sz="3200" dirty="0" err="1">
                <a:latin typeface="Calibri" panose="020F0502020204030204" pitchFamily="34" charset="0"/>
                <a:ea typeface="Calibri" panose="020F0502020204030204" pitchFamily="34" charset="0"/>
                <a:cs typeface="Calibri" panose="020F0502020204030204" pitchFamily="34" charset="0"/>
              </a:rPr>
              <a:t>answers</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to</a:t>
            </a:r>
            <a:r>
              <a:rPr lang="nl-NL" sz="3200" dirty="0">
                <a:latin typeface="Calibri" panose="020F0502020204030204" pitchFamily="34" charset="0"/>
                <a:ea typeface="Calibri" panose="020F0502020204030204" pitchFamily="34" charset="0"/>
                <a:cs typeface="Calibri" panose="020F0502020204030204" pitchFamily="34" charset="0"/>
              </a:rPr>
              <a:t> the </a:t>
            </a:r>
            <a:r>
              <a:rPr lang="nl-NL" sz="3200" dirty="0" err="1">
                <a:latin typeface="Calibri" panose="020F0502020204030204" pitchFamily="34" charset="0"/>
                <a:ea typeface="Calibri" panose="020F0502020204030204" pitchFamily="34" charset="0"/>
                <a:cs typeface="Calibri" panose="020F0502020204030204" pitchFamily="34" charset="0"/>
              </a:rPr>
              <a:t>questions</a:t>
            </a:r>
            <a:r>
              <a:rPr lang="nl-NL" sz="3200" dirty="0">
                <a:latin typeface="Calibri" panose="020F0502020204030204" pitchFamily="34" charset="0"/>
                <a:ea typeface="Calibri" panose="020F0502020204030204" pitchFamily="34" charset="0"/>
                <a:cs typeface="Calibri" panose="020F0502020204030204" pitchFamily="34" charset="0"/>
              </a:rPr>
              <a:t> in </a:t>
            </a:r>
            <a:r>
              <a:rPr lang="nl-NL" sz="3200" dirty="0" err="1">
                <a:latin typeface="Calibri" panose="020F0502020204030204" pitchFamily="34" charset="0"/>
                <a:ea typeface="Calibri" panose="020F0502020204030204" pitchFamily="34" charset="0"/>
                <a:cs typeface="Calibri" panose="020F0502020204030204" pitchFamily="34" charset="0"/>
              </a:rPr>
              <a:t>assignment</a:t>
            </a:r>
            <a:r>
              <a:rPr lang="nl-NL" sz="3200" dirty="0">
                <a:latin typeface="Calibri" panose="020F0502020204030204" pitchFamily="34" charset="0"/>
                <a:ea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3856433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181DBA-57F6-94EA-E427-EFDB063F511B}"/>
              </a:ext>
            </a:extLst>
          </p:cNvPr>
          <p:cNvSpPr>
            <a:spLocks noGrp="1"/>
          </p:cNvSpPr>
          <p:nvPr>
            <p:ph type="title"/>
          </p:nvPr>
        </p:nvSpPr>
        <p:spPr/>
        <p:txBody>
          <a:bodyPr/>
          <a:lstStyle/>
          <a:p>
            <a:r>
              <a:rPr lang="nl-NL" dirty="0"/>
              <a:t>Protestant </a:t>
            </a:r>
            <a:r>
              <a:rPr lang="nl-NL" dirty="0" err="1"/>
              <a:t>reformation</a:t>
            </a:r>
            <a:endParaRPr lang="nl-NL" dirty="0"/>
          </a:p>
        </p:txBody>
      </p:sp>
      <p:sp>
        <p:nvSpPr>
          <p:cNvPr id="3" name="Tijdelijke aanduiding voor inhoud 2">
            <a:extLst>
              <a:ext uri="{FF2B5EF4-FFF2-40B4-BE49-F238E27FC236}">
                <a16:creationId xmlns:a16="http://schemas.microsoft.com/office/drawing/2014/main" id="{8F719E77-5B87-6C04-B43A-A0E122A6851F}"/>
              </a:ext>
            </a:extLst>
          </p:cNvPr>
          <p:cNvSpPr>
            <a:spLocks noGrp="1"/>
          </p:cNvSpPr>
          <p:nvPr>
            <p:ph idx="1"/>
          </p:nvPr>
        </p:nvSpPr>
        <p:spPr>
          <a:xfrm>
            <a:off x="2231136" y="2638044"/>
            <a:ext cx="7729728" cy="3657825"/>
          </a:xfrm>
        </p:spPr>
        <p:txBody>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Protestant Reformation, led by Martin Luther in 1517, challenged the Roman Catholic Church's practices and doctrine. </a:t>
            </a: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It emphasized faith and the Bible as supreme authorities.</a:t>
            </a: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This movement significantly impacted religion, culture, and politics, shaping modern Western society.</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4210020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181DBA-57F6-94EA-E427-EFDB063F511B}"/>
              </a:ext>
            </a:extLst>
          </p:cNvPr>
          <p:cNvSpPr>
            <a:spLocks noGrp="1"/>
          </p:cNvSpPr>
          <p:nvPr>
            <p:ph type="title"/>
          </p:nvPr>
        </p:nvSpPr>
        <p:spPr/>
        <p:txBody>
          <a:bodyPr/>
          <a:lstStyle/>
          <a:p>
            <a:r>
              <a:rPr lang="nl-NL" dirty="0" err="1"/>
              <a:t>humanism</a:t>
            </a:r>
            <a:endParaRPr lang="nl-NL" dirty="0"/>
          </a:p>
        </p:txBody>
      </p:sp>
      <p:sp>
        <p:nvSpPr>
          <p:cNvPr id="3" name="Tijdelijke aanduiding voor inhoud 2">
            <a:extLst>
              <a:ext uri="{FF2B5EF4-FFF2-40B4-BE49-F238E27FC236}">
                <a16:creationId xmlns:a16="http://schemas.microsoft.com/office/drawing/2014/main" id="{8F719E77-5B87-6C04-B43A-A0E122A6851F}"/>
              </a:ext>
            </a:extLst>
          </p:cNvPr>
          <p:cNvSpPr>
            <a:spLocks noGrp="1"/>
          </p:cNvSpPr>
          <p:nvPr>
            <p:ph idx="1"/>
          </p:nvPr>
        </p:nvSpPr>
        <p:spPr>
          <a:xfrm>
            <a:off x="1244184" y="2458387"/>
            <a:ext cx="10028419" cy="4399612"/>
          </a:xfrm>
        </p:spPr>
        <p:txBody>
          <a:bodyPr>
            <a:normAutofit/>
          </a:bodyPr>
          <a:lstStyle/>
          <a:p>
            <a:pPr marL="0" indent="0">
              <a:buNone/>
            </a:pPr>
            <a:r>
              <a:rPr lang="en-US" sz="2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Humanism is a human-centered philosophy that values individual freedom, dignity, and potential.</a:t>
            </a:r>
          </a:p>
          <a:p>
            <a:pPr marL="0" indent="0">
              <a:buNone/>
            </a:pPr>
            <a:r>
              <a:rPr lang="en-US" sz="2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It is optimistic about human capabilities. </a:t>
            </a:r>
            <a:r>
              <a:rPr lang="en-US" sz="22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It relies on reason and evidence to understand the world and shape one’s own life</a:t>
            </a:r>
            <a:r>
              <a:rPr lang="en-US" sz="2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marking a shift away from medieval theology.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Not God, but humans became the </a:t>
            </a:r>
            <a:r>
              <a:rPr lang="en-US" sz="2200" dirty="0" err="1">
                <a:solidFill>
                  <a:schemeClr val="tx1"/>
                </a:solidFill>
                <a:latin typeface="Calibri" panose="020F0502020204030204" pitchFamily="34" charset="0"/>
                <a:ea typeface="Calibri" panose="020F0502020204030204" pitchFamily="34" charset="0"/>
                <a:cs typeface="Calibri" panose="020F0502020204030204" pitchFamily="34" charset="0"/>
              </a:rPr>
              <a:t>centre</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 of attention.</a:t>
            </a:r>
            <a:endParaRPr lang="en-US" sz="2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It created an environment in which scholars and thinkers made new discoveries in a wide range of fields, e.g. Galileo Galilei and Columbus </a:t>
            </a:r>
          </a:p>
          <a:p>
            <a:pPr marL="0" indent="0">
              <a:buNone/>
            </a:pPr>
            <a:r>
              <a:rPr lang="en-US" sz="2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Erasmus (1466 – 1536) was a Dutch Renaissance humanist, scholar, and theologian. Erasmus's writings and ideas had a significant influence on the intellectual and religious climate of his time.</a:t>
            </a:r>
          </a:p>
          <a:p>
            <a:pPr marL="0" indent="0">
              <a:buNone/>
            </a:pPr>
            <a:endParaRPr lang="en-US" dirty="0">
              <a:solidFill>
                <a:srgbClr val="374151"/>
              </a:solidFill>
              <a:latin typeface="Söhne"/>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68870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30093-6B09-40A7-B703-06D61CAD6E96}"/>
              </a:ext>
            </a:extLst>
          </p:cNvPr>
          <p:cNvSpPr>
            <a:spLocks noGrp="1"/>
          </p:cNvSpPr>
          <p:nvPr>
            <p:ph type="title"/>
          </p:nvPr>
        </p:nvSpPr>
        <p:spPr/>
        <p:txBody>
          <a:bodyPr/>
          <a:lstStyle/>
          <a:p>
            <a:r>
              <a:rPr lang="nl-NL" dirty="0" err="1"/>
              <a:t>assignments</a:t>
            </a:r>
            <a:endParaRPr lang="nl-NL" dirty="0"/>
          </a:p>
        </p:txBody>
      </p:sp>
      <p:sp>
        <p:nvSpPr>
          <p:cNvPr id="3" name="Tijdelijke aanduiding voor inhoud 2">
            <a:extLst>
              <a:ext uri="{FF2B5EF4-FFF2-40B4-BE49-F238E27FC236}">
                <a16:creationId xmlns:a16="http://schemas.microsoft.com/office/drawing/2014/main" id="{08F1ABE1-F839-427B-AC5D-0678AFC5BBB7}"/>
              </a:ext>
            </a:extLst>
          </p:cNvPr>
          <p:cNvSpPr>
            <a:spLocks noGrp="1"/>
          </p:cNvSpPr>
          <p:nvPr>
            <p:ph idx="1"/>
          </p:nvPr>
        </p:nvSpPr>
        <p:spPr>
          <a:xfrm>
            <a:off x="2231135" y="2308485"/>
            <a:ext cx="7729728" cy="3357797"/>
          </a:xfrm>
        </p:spPr>
        <p:txBody>
          <a:bodyPr>
            <a:normAutofit/>
          </a:bodyPr>
          <a:lstStyle/>
          <a:p>
            <a:pPr marL="0" indent="0">
              <a:buClr>
                <a:srgbClr val="9BAFB5"/>
              </a:buClr>
              <a:buNone/>
              <a:defRPr/>
            </a:pPr>
            <a:endParaRPr lang="nl-NL" sz="3200" dirty="0">
              <a:latin typeface="Calibri" panose="020F0502020204030204" pitchFamily="34" charset="0"/>
              <a:ea typeface="Calibri" panose="020F0502020204030204" pitchFamily="34" charset="0"/>
              <a:cs typeface="Calibri" panose="020F0502020204030204" pitchFamily="34" charset="0"/>
            </a:endParaRPr>
          </a:p>
          <a:p>
            <a:pPr marL="0" indent="0">
              <a:buClr>
                <a:srgbClr val="9BAFB5"/>
              </a:buClr>
              <a:buNone/>
              <a:defRPr/>
            </a:pPr>
            <a:endParaRPr lang="nl-NL" sz="3200" dirty="0">
              <a:latin typeface="Calibri" panose="020F0502020204030204" pitchFamily="34" charset="0"/>
              <a:ea typeface="Calibri" panose="020F0502020204030204" pitchFamily="34" charset="0"/>
              <a:cs typeface="Calibri" panose="020F0502020204030204" pitchFamily="34" charset="0"/>
            </a:endParaRPr>
          </a:p>
          <a:p>
            <a:pPr marL="0" indent="0">
              <a:buClr>
                <a:srgbClr val="9BAFB5"/>
              </a:buClr>
              <a:buNone/>
              <a:defRPr/>
            </a:pPr>
            <a:r>
              <a:rPr lang="nl-NL" sz="3200" dirty="0" err="1">
                <a:latin typeface="Calibri" panose="020F0502020204030204" pitchFamily="34" charset="0"/>
                <a:ea typeface="Calibri" panose="020F0502020204030204" pitchFamily="34" charset="0"/>
                <a:cs typeface="Calibri" panose="020F0502020204030204" pitchFamily="34" charset="0"/>
              </a:rPr>
              <a:t>Did</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you</a:t>
            </a:r>
            <a:r>
              <a:rPr lang="nl-NL" sz="3200" dirty="0">
                <a:latin typeface="Calibri" panose="020F0502020204030204" pitchFamily="34" charset="0"/>
                <a:ea typeface="Calibri" panose="020F0502020204030204" pitchFamily="34" charset="0"/>
                <a:cs typeface="Calibri" panose="020F0502020204030204" pitchFamily="34" charset="0"/>
              </a:rPr>
              <a:t> manage </a:t>
            </a:r>
            <a:r>
              <a:rPr lang="nl-NL" sz="3200" dirty="0" err="1">
                <a:latin typeface="Calibri" panose="020F0502020204030204" pitchFamily="34" charset="0"/>
                <a:ea typeface="Calibri" panose="020F0502020204030204" pitchFamily="34" charset="0"/>
                <a:cs typeface="Calibri" panose="020F0502020204030204" pitchFamily="34" charset="0"/>
              </a:rPr>
              <a:t>to</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find</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all</a:t>
            </a:r>
            <a:r>
              <a:rPr lang="nl-NL" sz="3200" dirty="0">
                <a:latin typeface="Calibri" panose="020F0502020204030204" pitchFamily="34" charset="0"/>
                <a:ea typeface="Calibri" panose="020F0502020204030204" pitchFamily="34" charset="0"/>
                <a:cs typeface="Calibri" panose="020F0502020204030204" pitchFamily="34" charset="0"/>
              </a:rPr>
              <a:t> the </a:t>
            </a:r>
            <a:r>
              <a:rPr lang="nl-NL" sz="3200" dirty="0" err="1">
                <a:latin typeface="Calibri" panose="020F0502020204030204" pitchFamily="34" charset="0"/>
                <a:ea typeface="Calibri" panose="020F0502020204030204" pitchFamily="34" charset="0"/>
                <a:cs typeface="Calibri" panose="020F0502020204030204" pitchFamily="34" charset="0"/>
              </a:rPr>
              <a:t>answers</a:t>
            </a:r>
            <a:r>
              <a:rPr lang="nl-NL" sz="3200" dirty="0">
                <a:latin typeface="Calibri" panose="020F0502020204030204" pitchFamily="34" charset="0"/>
                <a:ea typeface="Calibri" panose="020F0502020204030204" pitchFamily="34" charset="0"/>
                <a:cs typeface="Calibri" panose="020F0502020204030204" pitchFamily="34" charset="0"/>
              </a:rPr>
              <a:t> </a:t>
            </a:r>
            <a:r>
              <a:rPr lang="nl-NL" sz="3200" dirty="0" err="1">
                <a:latin typeface="Calibri" panose="020F0502020204030204" pitchFamily="34" charset="0"/>
                <a:ea typeface="Calibri" panose="020F0502020204030204" pitchFamily="34" charset="0"/>
                <a:cs typeface="Calibri" panose="020F0502020204030204" pitchFamily="34" charset="0"/>
              </a:rPr>
              <a:t>to</a:t>
            </a:r>
            <a:r>
              <a:rPr lang="nl-NL" sz="3200" dirty="0">
                <a:latin typeface="Calibri" panose="020F0502020204030204" pitchFamily="34" charset="0"/>
                <a:ea typeface="Calibri" panose="020F0502020204030204" pitchFamily="34" charset="0"/>
                <a:cs typeface="Calibri" panose="020F0502020204030204" pitchFamily="34" charset="0"/>
              </a:rPr>
              <a:t> the </a:t>
            </a:r>
            <a:r>
              <a:rPr lang="nl-NL" sz="3200" dirty="0" err="1">
                <a:latin typeface="Calibri" panose="020F0502020204030204" pitchFamily="34" charset="0"/>
                <a:ea typeface="Calibri" panose="020F0502020204030204" pitchFamily="34" charset="0"/>
                <a:cs typeface="Calibri" panose="020F0502020204030204" pitchFamily="34" charset="0"/>
              </a:rPr>
              <a:t>questions</a:t>
            </a:r>
            <a:r>
              <a:rPr lang="nl-NL" sz="3200" dirty="0">
                <a:latin typeface="Calibri" panose="020F0502020204030204" pitchFamily="34" charset="0"/>
                <a:ea typeface="Calibri" panose="020F0502020204030204" pitchFamily="34" charset="0"/>
                <a:cs typeface="Calibri" panose="020F0502020204030204" pitchFamily="34" charset="0"/>
              </a:rPr>
              <a:t> in </a:t>
            </a:r>
            <a:r>
              <a:rPr lang="nl-NL" sz="3200" dirty="0" err="1">
                <a:latin typeface="Calibri" panose="020F0502020204030204" pitchFamily="34" charset="0"/>
                <a:ea typeface="Calibri" panose="020F0502020204030204" pitchFamily="34" charset="0"/>
                <a:cs typeface="Calibri" panose="020F0502020204030204" pitchFamily="34" charset="0"/>
              </a:rPr>
              <a:t>assignment</a:t>
            </a:r>
            <a:r>
              <a:rPr lang="nl-NL" sz="3200" dirty="0">
                <a:latin typeface="Calibri" panose="020F0502020204030204" pitchFamily="34" charset="0"/>
                <a:ea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27603319"/>
      </p:ext>
    </p:extLst>
  </p:cSld>
  <p:clrMapOvr>
    <a:masterClrMapping/>
  </p:clrMapOvr>
</p:sld>
</file>

<file path=ppt/theme/theme1.xml><?xml version="1.0" encoding="utf-8"?>
<a:theme xmlns:a="http://schemas.openxmlformats.org/drawingml/2006/main" name="Pakket">
  <a:themeElements>
    <a:clrScheme name="Pak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TM10001115[[fn=Pakket]]</Template>
  <TotalTime>1962</TotalTime>
  <Words>3142</Words>
  <Application>Microsoft Office PowerPoint</Application>
  <PresentationFormat>Breedbeeld</PresentationFormat>
  <Paragraphs>217</Paragraphs>
  <Slides>29</Slides>
  <Notes>21</Notes>
  <HiddenSlides>5</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29</vt:i4>
      </vt:variant>
    </vt:vector>
  </HeadingPairs>
  <TitlesOfParts>
    <vt:vector size="37" baseType="lpstr">
      <vt:lpstr>-apple-system</vt:lpstr>
      <vt:lpstr>Arial</vt:lpstr>
      <vt:lpstr>Calibri</vt:lpstr>
      <vt:lpstr>Gill Sans MT</vt:lpstr>
      <vt:lpstr>Inter</vt:lpstr>
      <vt:lpstr>Söhne</vt:lpstr>
      <vt:lpstr>Wingdings</vt:lpstr>
      <vt:lpstr>Pakket</vt:lpstr>
      <vt:lpstr>English renaissance period</vt:lpstr>
      <vt:lpstr>1485 - 1603</vt:lpstr>
      <vt:lpstr>renaissance</vt:lpstr>
      <vt:lpstr>renaissance</vt:lpstr>
      <vt:lpstr>renaissance</vt:lpstr>
      <vt:lpstr>assignments</vt:lpstr>
      <vt:lpstr>Protestant reformation</vt:lpstr>
      <vt:lpstr>humanism</vt:lpstr>
      <vt:lpstr>assignments</vt:lpstr>
      <vt:lpstr>British history: Henry VIII (1491 – 1547) </vt:lpstr>
      <vt:lpstr>Question</vt:lpstr>
      <vt:lpstr>Henry VIII (1491 – 1547) </vt:lpstr>
      <vt:lpstr>Religious quarrels</vt:lpstr>
      <vt:lpstr>The elizabethan age</vt:lpstr>
      <vt:lpstr>Renaissance art</vt:lpstr>
      <vt:lpstr>Renaissance art</vt:lpstr>
      <vt:lpstr>Renaissance architecture</vt:lpstr>
      <vt:lpstr>homework</vt:lpstr>
      <vt:lpstr>Literature in the elizabethan age</vt:lpstr>
      <vt:lpstr>The sonnet</vt:lpstr>
      <vt:lpstr>Italian and english sonnets</vt:lpstr>
      <vt:lpstr>question</vt:lpstr>
      <vt:lpstr>Vanitas (Sonnet 75 spenser)</vt:lpstr>
      <vt:lpstr>Shakespeare’s globe theatre</vt:lpstr>
      <vt:lpstr>Shakespeare’s tragedies</vt:lpstr>
      <vt:lpstr>Imagery in Romeo &amp; Juliet</vt:lpstr>
      <vt:lpstr>Shakespeare’s tragedies</vt:lpstr>
      <vt:lpstr>Metaphysical poetry</vt:lpstr>
      <vt:lpstr>Metaphysical poetry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16th century literature</dc:title>
  <dc:creator>Imke De Graaf</dc:creator>
  <cp:lastModifiedBy>Imke De Graaf</cp:lastModifiedBy>
  <cp:revision>20</cp:revision>
  <dcterms:created xsi:type="dcterms:W3CDTF">2020-10-26T12:51:17Z</dcterms:created>
  <dcterms:modified xsi:type="dcterms:W3CDTF">2025-03-14T12:55:30Z</dcterms:modified>
</cp:coreProperties>
</file>