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739FCB-2EC4-4A57-901B-A9EC2ABE66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EC92019-965D-4552-B9FD-CB64C04C04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A7FDC28-D480-41A9-A220-2F63D7746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C2BA1-B374-4FC7-AA4C-90A9E5B99C0B}" type="datetimeFigureOut">
              <a:rPr lang="nl-NL" smtClean="0"/>
              <a:t>28-3-2019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4165D5D-9E5C-4633-A9F9-F90FC974C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F7FFDBB-0078-4407-A0CD-8053B479C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67738-8446-49F1-AD71-6CF09B5C6C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8232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7564F1-DC22-455E-92A1-628CDAE3A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D1A42A3-7BDE-4E2C-BDF2-C3785C6E8F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388825A-BCF7-425C-82C8-37F08EFC1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C2BA1-B374-4FC7-AA4C-90A9E5B99C0B}" type="datetimeFigureOut">
              <a:rPr lang="nl-NL" smtClean="0"/>
              <a:t>28-3-2019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5F09C8B-E43B-4E6B-9F0D-88890404F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7E32F3B-8C62-4B68-821E-BABC862C4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67738-8446-49F1-AD71-6CF09B5C6C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5953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7D464F7D-AFAF-42AC-8D36-219BB096CE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4991C59-D58E-4B22-B396-E137B5FC4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6C846B6-F883-49FA-98D5-7E0D7FDE9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C2BA1-B374-4FC7-AA4C-90A9E5B99C0B}" type="datetimeFigureOut">
              <a:rPr lang="nl-NL" smtClean="0"/>
              <a:t>28-3-2019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B8C6F3C-43CB-461E-AE20-C42A4DA79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CC95D8E-0835-46CF-8AA5-7B4E19556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67738-8446-49F1-AD71-6CF09B5C6C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903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9564C5-6A01-437D-8468-75B67F107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E528E0F-5B99-441C-9F82-E60C1D0A2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F839102-A1BC-48F4-85A5-EDAB9E76B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C2BA1-B374-4FC7-AA4C-90A9E5B99C0B}" type="datetimeFigureOut">
              <a:rPr lang="nl-NL" smtClean="0"/>
              <a:t>28-3-2019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15B43B9-2786-4152-9CD4-AE74DF2D6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E0D6C53-1F00-4CB4-8AE3-3CAEDC3ED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67738-8446-49F1-AD71-6CF09B5C6C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788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1EFF2E-50F0-442B-B90C-E20BAE30C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8E75990-8860-4965-BC2A-222EB9DACA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102F0C3-9BC0-4D19-BB78-1F06496A8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C2BA1-B374-4FC7-AA4C-90A9E5B99C0B}" type="datetimeFigureOut">
              <a:rPr lang="nl-NL" smtClean="0"/>
              <a:t>28-3-2019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82EB4AF-AF7F-4FCB-AB71-AA206EF8B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C40DF74-8D28-4B22-9907-312164230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67738-8446-49F1-AD71-6CF09B5C6C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5196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A6AE21-6981-4EE6-85F8-F141773E7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9C29FB9-2B31-4ECF-8320-E4DED1C46A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C02B75D-3557-4A63-A124-5D60F9546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49AF7B1-8698-44A0-AE47-C376D91C9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C2BA1-B374-4FC7-AA4C-90A9E5B99C0B}" type="datetimeFigureOut">
              <a:rPr lang="nl-NL" smtClean="0"/>
              <a:t>28-3-2019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8C2B1FC-728E-433A-A151-6DA02D6E3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AC272A5-8D2C-4293-BF16-00E981820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67738-8446-49F1-AD71-6CF09B5C6C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8378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9289F1-C771-41B8-A8A7-9414EA288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D8285DD-BC65-4E5A-904F-94D87EDCA5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ED743E3-B737-4FCC-BAD3-BA9DE1828E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0F2134E-9DD3-4F5E-9024-91B63F019F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648B56BC-D0F7-42E0-805A-D6667F8294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EFA4DE87-1B32-4EA0-82F0-67309CAB0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C2BA1-B374-4FC7-AA4C-90A9E5B99C0B}" type="datetimeFigureOut">
              <a:rPr lang="nl-NL" smtClean="0"/>
              <a:t>28-3-2019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1AEF57A-537A-419D-93F4-D5B2D76C4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8F3FA51-555A-4108-BFF3-3F2EE2DF7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67738-8446-49F1-AD71-6CF09B5C6C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1905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639CA9-62EE-4580-82D9-6A8AF182E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B4CF224-AEE3-43CB-A0F9-A8FA0CF1A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C2BA1-B374-4FC7-AA4C-90A9E5B99C0B}" type="datetimeFigureOut">
              <a:rPr lang="nl-NL" smtClean="0"/>
              <a:t>28-3-2019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34A54CD-8DC8-43B1-AB19-56C72445E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B009859-97EF-41A6-B06A-D1A72C3BA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67738-8446-49F1-AD71-6CF09B5C6C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0123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9963124-6EAC-4568-8BE3-AC4D34158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C2BA1-B374-4FC7-AA4C-90A9E5B99C0B}" type="datetimeFigureOut">
              <a:rPr lang="nl-NL" smtClean="0"/>
              <a:t>28-3-2019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C4B1072-6B49-492E-8381-7A3BA9B66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575511A-223A-4B9B-9F08-1C0906AD8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67738-8446-49F1-AD71-6CF09B5C6C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8809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6C3A82-029F-43FA-806E-EFE719687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ACC2F8-4C7A-4D1A-BB43-1EEC4D8660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EE5391B-0396-4592-B0AB-65EBB9F70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6A85E53-BD88-4489-9EFA-772C0F5D6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C2BA1-B374-4FC7-AA4C-90A9E5B99C0B}" type="datetimeFigureOut">
              <a:rPr lang="nl-NL" smtClean="0"/>
              <a:t>28-3-2019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8FEFB07-E3DA-491E-A4BC-1D88770A3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F032120-E28E-4951-9D84-EC732C9BA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67738-8446-49F1-AD71-6CF09B5C6C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0180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2BC85D-DAA8-4975-B901-391EF9FE8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2BAA24A-6AE9-403D-A2EF-3DC686CB95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FE299B5-0725-41C1-BE46-3238389521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9EC01C7-55A0-43D2-9477-9F1B7D39E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C2BA1-B374-4FC7-AA4C-90A9E5B99C0B}" type="datetimeFigureOut">
              <a:rPr lang="nl-NL" smtClean="0"/>
              <a:t>28-3-2019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FAB7733-54E7-4F00-ABC8-67E150D0B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526F6ED-084F-43C6-ADBD-508382BE9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67738-8446-49F1-AD71-6CF09B5C6C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6728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8FCD941-CE5A-4729-839A-B392A1055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76A95D7-FE0B-4960-A16B-91B64C119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5E19499-8426-468B-8489-E60A03EA33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C2BA1-B374-4FC7-AA4C-90A9E5B99C0B}" type="datetimeFigureOut">
              <a:rPr lang="nl-NL" smtClean="0"/>
              <a:t>28-3-2019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99C5AB7-8367-4782-8304-8075609566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64EE014-BCA0-46DE-B9D7-A39D04D82B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67738-8446-49F1-AD71-6CF09B5C6C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7826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820B6F-39DF-46AD-A944-3635D8B789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/>
              <a:t>Conditional</a:t>
            </a:r>
            <a:r>
              <a:rPr lang="nl-NL" dirty="0"/>
              <a:t> </a:t>
            </a:r>
            <a:r>
              <a:rPr lang="nl-NL" dirty="0" err="1"/>
              <a:t>clauses</a:t>
            </a: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281DD81-DE58-47B1-81AB-5648A6BD45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sz="3600" dirty="0"/>
              <a:t>Voorwaardelijke bijzinnen, oftewel</a:t>
            </a:r>
          </a:p>
          <a:p>
            <a:r>
              <a:rPr lang="nl-NL" sz="3600" i="1" dirty="0" err="1"/>
              <a:t>If</a:t>
            </a:r>
            <a:r>
              <a:rPr lang="nl-NL" sz="3600" dirty="0"/>
              <a:t>-zinnen</a:t>
            </a:r>
            <a:endParaRPr lang="nl-NL" sz="3600" i="1" dirty="0"/>
          </a:p>
          <a:p>
            <a:endParaRPr lang="nl-NL" sz="3600" dirty="0"/>
          </a:p>
        </p:txBody>
      </p:sp>
    </p:spTree>
    <p:extLst>
      <p:ext uri="{BB962C8B-B14F-4D97-AF65-F5344CB8AC3E}">
        <p14:creationId xmlns:p14="http://schemas.microsoft.com/office/powerpoint/2010/main" val="1411211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CEC2FB-1452-4F68-B8F6-3E299AB84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een voorwaardelijke bijzin?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EAD8C8C-3A46-4522-94EC-A319AD100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In een bijzin met </a:t>
            </a:r>
            <a:r>
              <a:rPr lang="nl-NL" i="1" dirty="0" err="1"/>
              <a:t>if</a:t>
            </a:r>
            <a:r>
              <a:rPr lang="nl-NL" dirty="0"/>
              <a:t> staat een voorwaarde (als / indien), mogelijkheid of waarschijnlijkheid. In de bijbehorende hoofdzin staat wat de gevolgen kunnen zijn.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Als……………………., dan…………………………………………….</a:t>
            </a:r>
          </a:p>
        </p:txBody>
      </p:sp>
    </p:spTree>
    <p:extLst>
      <p:ext uri="{BB962C8B-B14F-4D97-AF65-F5344CB8AC3E}">
        <p14:creationId xmlns:p14="http://schemas.microsoft.com/office/powerpoint/2010/main" val="1261471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7CB962-0B34-467A-9A74-68341D51A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Er zijn 3 types: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D9BF8CD-9C69-454B-A987-26DB364FB9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1</a:t>
            </a:r>
          </a:p>
          <a:p>
            <a:pPr marL="514350" indent="-514350">
              <a:buAutoNum type="alphaLcPeriod"/>
            </a:pPr>
            <a:r>
              <a:rPr lang="nl-NL" i="1" dirty="0" err="1"/>
              <a:t>If</a:t>
            </a:r>
            <a:r>
              <a:rPr lang="nl-NL" i="1" dirty="0"/>
              <a:t> + </a:t>
            </a:r>
            <a:r>
              <a:rPr lang="nl-NL" i="1" dirty="0" err="1"/>
              <a:t>simple</a:t>
            </a:r>
            <a:r>
              <a:rPr lang="nl-NL" i="1" dirty="0"/>
              <a:t> present </a:t>
            </a:r>
            <a:r>
              <a:rPr lang="nl-NL" dirty="0"/>
              <a:t>(o.t.t.),…………</a:t>
            </a:r>
            <a:r>
              <a:rPr lang="nl-NL" i="1" dirty="0" err="1"/>
              <a:t>simple</a:t>
            </a:r>
            <a:r>
              <a:rPr lang="nl-NL" i="1" dirty="0"/>
              <a:t> present -&gt; </a:t>
            </a:r>
            <a:r>
              <a:rPr lang="nl-NL" dirty="0"/>
              <a:t>het is </a:t>
            </a:r>
            <a:r>
              <a:rPr lang="nl-NL" u="sng" dirty="0"/>
              <a:t>zeker</a:t>
            </a:r>
            <a:r>
              <a:rPr lang="nl-NL" dirty="0"/>
              <a:t> dat..</a:t>
            </a:r>
          </a:p>
          <a:p>
            <a:pPr marL="0" indent="0">
              <a:buNone/>
            </a:pPr>
            <a:r>
              <a:rPr lang="nl-NL" dirty="0">
                <a:solidFill>
                  <a:schemeClr val="accent1"/>
                </a:solidFill>
              </a:rPr>
              <a:t>       </a:t>
            </a:r>
            <a:r>
              <a:rPr lang="nl-NL" dirty="0" err="1">
                <a:solidFill>
                  <a:schemeClr val="accent1"/>
                </a:solidFill>
              </a:rPr>
              <a:t>If</a:t>
            </a:r>
            <a:r>
              <a:rPr lang="nl-NL" dirty="0">
                <a:solidFill>
                  <a:schemeClr val="accent1"/>
                </a:solidFill>
              </a:rPr>
              <a:t> water </a:t>
            </a:r>
            <a:r>
              <a:rPr lang="nl-NL" u="sng" dirty="0">
                <a:solidFill>
                  <a:schemeClr val="accent1"/>
                </a:solidFill>
              </a:rPr>
              <a:t>is</a:t>
            </a:r>
            <a:r>
              <a:rPr lang="nl-NL" dirty="0">
                <a:solidFill>
                  <a:schemeClr val="accent1"/>
                </a:solidFill>
              </a:rPr>
              <a:t> 100 </a:t>
            </a:r>
            <a:r>
              <a:rPr lang="nl-NL" dirty="0" err="1">
                <a:solidFill>
                  <a:schemeClr val="accent1"/>
                </a:solidFill>
              </a:rPr>
              <a:t>degrees</a:t>
            </a:r>
            <a:r>
              <a:rPr lang="nl-NL" dirty="0">
                <a:solidFill>
                  <a:schemeClr val="accent1"/>
                </a:solidFill>
              </a:rPr>
              <a:t>, </a:t>
            </a:r>
            <a:r>
              <a:rPr lang="nl-NL" dirty="0" err="1">
                <a:solidFill>
                  <a:schemeClr val="accent1"/>
                </a:solidFill>
              </a:rPr>
              <a:t>it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boils</a:t>
            </a:r>
            <a:r>
              <a:rPr lang="nl-NL" dirty="0">
                <a:solidFill>
                  <a:schemeClr val="accent1"/>
                </a:solidFill>
              </a:rPr>
              <a:t>.</a:t>
            </a:r>
          </a:p>
          <a:p>
            <a:pPr marL="0" indent="0">
              <a:buNone/>
            </a:pPr>
            <a:r>
              <a:rPr lang="nl-NL" dirty="0"/>
              <a:t>       Ook bij gebiedende wijs: </a:t>
            </a:r>
            <a:r>
              <a:rPr lang="nl-NL" dirty="0" err="1">
                <a:solidFill>
                  <a:schemeClr val="accent1"/>
                </a:solidFill>
              </a:rPr>
              <a:t>if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you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see</a:t>
            </a:r>
            <a:r>
              <a:rPr lang="nl-NL" dirty="0">
                <a:solidFill>
                  <a:schemeClr val="accent1"/>
                </a:solidFill>
              </a:rPr>
              <a:t> John, </a:t>
            </a:r>
            <a:r>
              <a:rPr lang="nl-NL" u="sng" dirty="0" err="1">
                <a:solidFill>
                  <a:schemeClr val="accent1"/>
                </a:solidFill>
              </a:rPr>
              <a:t>tell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him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to</a:t>
            </a:r>
            <a:r>
              <a:rPr lang="nl-NL" dirty="0">
                <a:solidFill>
                  <a:schemeClr val="accent1"/>
                </a:solidFill>
              </a:rPr>
              <a:t> call me.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b</a:t>
            </a:r>
            <a:r>
              <a:rPr lang="nl-NL" i="1" dirty="0"/>
              <a:t>. </a:t>
            </a:r>
            <a:r>
              <a:rPr lang="nl-NL" i="1" dirty="0" err="1"/>
              <a:t>If</a:t>
            </a:r>
            <a:r>
              <a:rPr lang="nl-NL" dirty="0"/>
              <a:t> + </a:t>
            </a:r>
            <a:r>
              <a:rPr lang="nl-NL" i="1" dirty="0" err="1"/>
              <a:t>simple</a:t>
            </a:r>
            <a:r>
              <a:rPr lang="nl-NL" i="1" dirty="0"/>
              <a:t> present </a:t>
            </a:r>
            <a:r>
              <a:rPr lang="nl-NL" dirty="0"/>
              <a:t>(o.t.t.), ………..</a:t>
            </a:r>
            <a:r>
              <a:rPr lang="nl-NL" i="1" dirty="0" err="1"/>
              <a:t>will</a:t>
            </a:r>
            <a:r>
              <a:rPr lang="nl-NL" i="1" dirty="0"/>
              <a:t> / </a:t>
            </a:r>
            <a:r>
              <a:rPr lang="nl-NL" i="1" dirty="0" err="1"/>
              <a:t>shall</a:t>
            </a:r>
            <a:r>
              <a:rPr lang="nl-NL" dirty="0"/>
              <a:t> -&gt; het is </a:t>
            </a:r>
            <a:r>
              <a:rPr lang="nl-NL" u="sng" dirty="0"/>
              <a:t>mogelijk</a:t>
            </a:r>
            <a:r>
              <a:rPr lang="nl-NL" dirty="0"/>
              <a:t> dat..</a:t>
            </a:r>
          </a:p>
          <a:p>
            <a:pPr marL="0" indent="0">
              <a:buNone/>
            </a:pPr>
            <a:r>
              <a:rPr lang="nl-NL" dirty="0"/>
              <a:t>       </a:t>
            </a:r>
            <a:r>
              <a:rPr lang="nl-NL" dirty="0" err="1">
                <a:solidFill>
                  <a:schemeClr val="accent1"/>
                </a:solidFill>
              </a:rPr>
              <a:t>If</a:t>
            </a:r>
            <a:r>
              <a:rPr lang="nl-NL" dirty="0">
                <a:solidFill>
                  <a:schemeClr val="accent1"/>
                </a:solidFill>
              </a:rPr>
              <a:t> I </a:t>
            </a:r>
            <a:r>
              <a:rPr lang="nl-NL" u="sng" dirty="0">
                <a:solidFill>
                  <a:schemeClr val="accent1"/>
                </a:solidFill>
              </a:rPr>
              <a:t>win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the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lottery</a:t>
            </a:r>
            <a:r>
              <a:rPr lang="nl-NL" dirty="0">
                <a:solidFill>
                  <a:schemeClr val="accent1"/>
                </a:solidFill>
              </a:rPr>
              <a:t>, I </a:t>
            </a:r>
            <a:r>
              <a:rPr lang="nl-NL" u="sng" dirty="0" err="1">
                <a:solidFill>
                  <a:schemeClr val="accent1"/>
                </a:solidFill>
              </a:rPr>
              <a:t>will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buy</a:t>
            </a:r>
            <a:r>
              <a:rPr lang="nl-NL" dirty="0">
                <a:solidFill>
                  <a:schemeClr val="accent1"/>
                </a:solidFill>
              </a:rPr>
              <a:t> a …………………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22017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7BF784-6DE8-4519-A7A6-0340841EB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DF6D64A-EC52-4DCA-996A-4396386ED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2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i="1" dirty="0" err="1"/>
              <a:t>If</a:t>
            </a:r>
            <a:r>
              <a:rPr lang="nl-NL" i="1" dirty="0"/>
              <a:t> + </a:t>
            </a:r>
            <a:r>
              <a:rPr lang="nl-NL" i="1" dirty="0" err="1"/>
              <a:t>simple</a:t>
            </a:r>
            <a:r>
              <a:rPr lang="nl-NL" i="1" dirty="0"/>
              <a:t> past </a:t>
            </a:r>
            <a:r>
              <a:rPr lang="nl-NL" dirty="0"/>
              <a:t>(o.v.t.), …….</a:t>
            </a:r>
            <a:r>
              <a:rPr lang="nl-NL" i="1" dirty="0" err="1"/>
              <a:t>would</a:t>
            </a:r>
            <a:r>
              <a:rPr lang="nl-NL" i="1" dirty="0"/>
              <a:t>/</a:t>
            </a:r>
            <a:r>
              <a:rPr lang="nl-NL" i="1" dirty="0" err="1"/>
              <a:t>should</a:t>
            </a:r>
            <a:r>
              <a:rPr lang="nl-NL" i="1" dirty="0"/>
              <a:t>/</a:t>
            </a:r>
            <a:r>
              <a:rPr lang="nl-NL" i="1" dirty="0" err="1"/>
              <a:t>might</a:t>
            </a:r>
            <a:r>
              <a:rPr lang="nl-NL" i="1" dirty="0"/>
              <a:t> + hele ww. -&gt;</a:t>
            </a:r>
          </a:p>
          <a:p>
            <a:pPr marL="0" indent="0">
              <a:buNone/>
            </a:pPr>
            <a:r>
              <a:rPr lang="nl-NL" i="1" dirty="0"/>
              <a:t>				</a:t>
            </a:r>
            <a:r>
              <a:rPr lang="nl-NL" dirty="0"/>
              <a:t>	het is niet waarschijnlijk dat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err="1">
                <a:solidFill>
                  <a:schemeClr val="accent1"/>
                </a:solidFill>
              </a:rPr>
              <a:t>If</a:t>
            </a:r>
            <a:r>
              <a:rPr lang="nl-NL" dirty="0">
                <a:solidFill>
                  <a:schemeClr val="accent1"/>
                </a:solidFill>
              </a:rPr>
              <a:t> I </a:t>
            </a:r>
            <a:r>
              <a:rPr lang="nl-NL" u="sng" dirty="0">
                <a:solidFill>
                  <a:schemeClr val="accent1"/>
                </a:solidFill>
              </a:rPr>
              <a:t>won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the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lottery</a:t>
            </a:r>
            <a:r>
              <a:rPr lang="nl-NL" dirty="0">
                <a:solidFill>
                  <a:schemeClr val="accent1"/>
                </a:solidFill>
              </a:rPr>
              <a:t>, I </a:t>
            </a:r>
            <a:r>
              <a:rPr lang="nl-NL" u="sng" dirty="0" err="1">
                <a:solidFill>
                  <a:schemeClr val="accent1"/>
                </a:solidFill>
              </a:rPr>
              <a:t>would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buy</a:t>
            </a:r>
            <a:r>
              <a:rPr lang="nl-NL" dirty="0">
                <a:solidFill>
                  <a:schemeClr val="accent1"/>
                </a:solidFill>
              </a:rPr>
              <a:t>…….</a:t>
            </a:r>
          </a:p>
        </p:txBody>
      </p:sp>
    </p:spTree>
    <p:extLst>
      <p:ext uri="{BB962C8B-B14F-4D97-AF65-F5344CB8AC3E}">
        <p14:creationId xmlns:p14="http://schemas.microsoft.com/office/powerpoint/2010/main" val="4059697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7F7266-4374-4EB4-B482-772E822E7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2DE0529-0E74-4B36-9B25-D234495CB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3 </a:t>
            </a:r>
          </a:p>
          <a:p>
            <a:pPr marL="0" indent="0">
              <a:buNone/>
            </a:pPr>
            <a:r>
              <a:rPr lang="nl-NL" i="1" dirty="0" err="1"/>
              <a:t>If</a:t>
            </a:r>
            <a:r>
              <a:rPr lang="nl-NL" i="1" dirty="0"/>
              <a:t> + past perfect </a:t>
            </a:r>
            <a:r>
              <a:rPr lang="nl-NL" dirty="0"/>
              <a:t>(v.v.t.), …..</a:t>
            </a:r>
            <a:r>
              <a:rPr lang="nl-NL" i="1" dirty="0" err="1"/>
              <a:t>would</a:t>
            </a:r>
            <a:r>
              <a:rPr lang="nl-NL" i="1" dirty="0"/>
              <a:t>/</a:t>
            </a:r>
            <a:r>
              <a:rPr lang="nl-NL" i="1" dirty="0" err="1"/>
              <a:t>should</a:t>
            </a:r>
            <a:r>
              <a:rPr lang="nl-NL" i="1" dirty="0"/>
              <a:t>/</a:t>
            </a:r>
            <a:r>
              <a:rPr lang="nl-NL" i="1" dirty="0" err="1"/>
              <a:t>could</a:t>
            </a:r>
            <a:r>
              <a:rPr lang="nl-NL" i="1" dirty="0"/>
              <a:t>/</a:t>
            </a:r>
            <a:r>
              <a:rPr lang="nl-NL" i="1" dirty="0" err="1"/>
              <a:t>might</a:t>
            </a:r>
            <a:r>
              <a:rPr lang="nl-NL" i="1" dirty="0"/>
              <a:t> have + volt dw.-&gt;</a:t>
            </a:r>
          </a:p>
          <a:p>
            <a:pPr marL="0" indent="0">
              <a:buNone/>
            </a:pPr>
            <a:r>
              <a:rPr lang="nl-NL" i="1" dirty="0"/>
              <a:t>                                                                    </a:t>
            </a:r>
            <a:r>
              <a:rPr lang="nl-NL" dirty="0"/>
              <a:t>het is onmogelijk dat</a:t>
            </a:r>
          </a:p>
          <a:p>
            <a:pPr marL="0" indent="0">
              <a:buNone/>
            </a:pPr>
            <a:endParaRPr lang="nl-NL" i="1" dirty="0"/>
          </a:p>
          <a:p>
            <a:pPr marL="0" indent="0">
              <a:buNone/>
            </a:pPr>
            <a:r>
              <a:rPr lang="nl-NL" dirty="0" err="1">
                <a:solidFill>
                  <a:schemeClr val="accent1"/>
                </a:solidFill>
              </a:rPr>
              <a:t>If</a:t>
            </a:r>
            <a:r>
              <a:rPr lang="nl-NL" dirty="0">
                <a:solidFill>
                  <a:schemeClr val="accent1"/>
                </a:solidFill>
              </a:rPr>
              <a:t> I </a:t>
            </a:r>
            <a:r>
              <a:rPr lang="nl-NL" u="sng" dirty="0">
                <a:solidFill>
                  <a:schemeClr val="accent1"/>
                </a:solidFill>
              </a:rPr>
              <a:t>had won </a:t>
            </a:r>
            <a:r>
              <a:rPr lang="nl-NL" dirty="0" err="1">
                <a:solidFill>
                  <a:schemeClr val="accent1"/>
                </a:solidFill>
              </a:rPr>
              <a:t>the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lottery</a:t>
            </a:r>
            <a:r>
              <a:rPr lang="nl-NL" dirty="0">
                <a:solidFill>
                  <a:schemeClr val="accent1"/>
                </a:solidFill>
              </a:rPr>
              <a:t>, I </a:t>
            </a:r>
            <a:r>
              <a:rPr lang="nl-NL" u="sng" dirty="0" err="1">
                <a:solidFill>
                  <a:schemeClr val="accent1"/>
                </a:solidFill>
              </a:rPr>
              <a:t>would</a:t>
            </a:r>
            <a:r>
              <a:rPr lang="nl-NL" u="sng" dirty="0">
                <a:solidFill>
                  <a:schemeClr val="accent1"/>
                </a:solidFill>
              </a:rPr>
              <a:t> have </a:t>
            </a:r>
            <a:r>
              <a:rPr lang="nl-NL" u="sng" dirty="0" err="1">
                <a:solidFill>
                  <a:schemeClr val="accent1"/>
                </a:solidFill>
              </a:rPr>
              <a:t>bought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dirty="0">
                <a:solidFill>
                  <a:schemeClr val="accent1"/>
                </a:solidFill>
              </a:rPr>
              <a:t>a….</a:t>
            </a:r>
          </a:p>
        </p:txBody>
      </p:sp>
    </p:spTree>
    <p:extLst>
      <p:ext uri="{BB962C8B-B14F-4D97-AF65-F5344CB8AC3E}">
        <p14:creationId xmlns:p14="http://schemas.microsoft.com/office/powerpoint/2010/main" val="74479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0786FF-D010-49AF-9BBB-48349F3A0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DD3FF9-110B-42E3-9DEC-A27AD1167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Let op!!!!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>
                <a:highlight>
                  <a:srgbClr val="FFFF00"/>
                </a:highlight>
              </a:rPr>
              <a:t>Géén </a:t>
            </a:r>
            <a:r>
              <a:rPr lang="nl-NL" i="1" dirty="0" err="1">
                <a:highlight>
                  <a:srgbClr val="FFFF00"/>
                </a:highlight>
              </a:rPr>
              <a:t>will</a:t>
            </a:r>
            <a:r>
              <a:rPr lang="nl-NL" i="1" dirty="0">
                <a:highlight>
                  <a:srgbClr val="FFFF00"/>
                </a:highlight>
              </a:rPr>
              <a:t>/</a:t>
            </a:r>
            <a:r>
              <a:rPr lang="nl-NL" i="1" dirty="0" err="1">
                <a:highlight>
                  <a:srgbClr val="FFFF00"/>
                </a:highlight>
              </a:rPr>
              <a:t>would</a:t>
            </a:r>
            <a:r>
              <a:rPr lang="nl-NL" dirty="0">
                <a:highlight>
                  <a:srgbClr val="FFFF00"/>
                </a:highlight>
              </a:rPr>
              <a:t> in de bijzin met </a:t>
            </a:r>
            <a:r>
              <a:rPr lang="nl-NL" dirty="0" err="1">
                <a:highlight>
                  <a:srgbClr val="FFFF00"/>
                </a:highlight>
              </a:rPr>
              <a:t>if</a:t>
            </a:r>
            <a:r>
              <a:rPr lang="nl-NL" dirty="0">
                <a:highlight>
                  <a:srgbClr val="FFFF00"/>
                </a:highlight>
              </a:rPr>
              <a:t>!</a:t>
            </a:r>
          </a:p>
          <a:p>
            <a:endParaRPr lang="nl-NL" dirty="0">
              <a:highlight>
                <a:srgbClr val="FFFF00"/>
              </a:highlight>
            </a:endParaRPr>
          </a:p>
          <a:p>
            <a:r>
              <a:rPr lang="nl-NL" dirty="0"/>
              <a:t>Na </a:t>
            </a:r>
            <a:r>
              <a:rPr lang="nl-NL" i="1" dirty="0" err="1"/>
              <a:t>if</a:t>
            </a:r>
            <a:r>
              <a:rPr lang="nl-NL" i="1" dirty="0"/>
              <a:t> </a:t>
            </a:r>
            <a:r>
              <a:rPr lang="nl-NL" dirty="0"/>
              <a:t>wordt vaak </a:t>
            </a:r>
            <a:r>
              <a:rPr lang="nl-NL" i="1" dirty="0" err="1"/>
              <a:t>were</a:t>
            </a:r>
            <a:r>
              <a:rPr lang="nl-NL" i="1" dirty="0"/>
              <a:t> </a:t>
            </a:r>
            <a:r>
              <a:rPr lang="nl-NL" dirty="0"/>
              <a:t>gebruikt in plaats van </a:t>
            </a:r>
            <a:r>
              <a:rPr lang="nl-NL" i="1" dirty="0"/>
              <a:t>was, </a:t>
            </a:r>
            <a:r>
              <a:rPr lang="nl-NL" dirty="0"/>
              <a:t>vooral bij ‘I’ </a:t>
            </a:r>
          </a:p>
          <a:p>
            <a:pPr marL="0" indent="0">
              <a:buNone/>
            </a:pPr>
            <a:r>
              <a:rPr lang="nl-NL" dirty="0"/>
              <a:t>   </a:t>
            </a:r>
            <a:r>
              <a:rPr lang="nl-NL" dirty="0" err="1">
                <a:solidFill>
                  <a:schemeClr val="accent1"/>
                </a:solidFill>
              </a:rPr>
              <a:t>If</a:t>
            </a:r>
            <a:r>
              <a:rPr lang="nl-NL" dirty="0">
                <a:solidFill>
                  <a:schemeClr val="accent1"/>
                </a:solidFill>
              </a:rPr>
              <a:t> I </a:t>
            </a:r>
            <a:r>
              <a:rPr lang="nl-NL" u="sng" dirty="0" err="1">
                <a:solidFill>
                  <a:schemeClr val="accent1"/>
                </a:solidFill>
              </a:rPr>
              <a:t>were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rich</a:t>
            </a:r>
            <a:r>
              <a:rPr lang="nl-NL" dirty="0">
                <a:solidFill>
                  <a:schemeClr val="accent1"/>
                </a:solidFill>
              </a:rPr>
              <a:t>, </a:t>
            </a:r>
            <a:r>
              <a:rPr lang="nl-NL" u="sng" dirty="0" err="1">
                <a:solidFill>
                  <a:schemeClr val="accent1"/>
                </a:solidFill>
              </a:rPr>
              <a:t>I’d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spend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all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my</a:t>
            </a:r>
            <a:r>
              <a:rPr lang="nl-NL" dirty="0">
                <a:solidFill>
                  <a:schemeClr val="accent1"/>
                </a:solidFill>
              </a:rPr>
              <a:t> life </a:t>
            </a:r>
            <a:r>
              <a:rPr lang="nl-NL" dirty="0" err="1">
                <a:solidFill>
                  <a:schemeClr val="accent1"/>
                </a:solidFill>
              </a:rPr>
              <a:t>travelling</a:t>
            </a:r>
            <a:r>
              <a:rPr lang="nl-NL" dirty="0">
                <a:solidFill>
                  <a:schemeClr val="accent1"/>
                </a:solidFill>
              </a:rPr>
              <a:t>.</a:t>
            </a:r>
          </a:p>
          <a:p>
            <a:r>
              <a:rPr lang="nl-NL" dirty="0"/>
              <a:t>Naast </a:t>
            </a:r>
            <a:r>
              <a:rPr lang="nl-NL" i="1" dirty="0" err="1"/>
              <a:t>if</a:t>
            </a:r>
            <a:r>
              <a:rPr lang="nl-NL" i="1" dirty="0"/>
              <a:t> </a:t>
            </a:r>
            <a:r>
              <a:rPr lang="nl-NL" dirty="0"/>
              <a:t>gelden deze regels ook bij </a:t>
            </a:r>
            <a:r>
              <a:rPr lang="nl-NL" i="1" dirty="0" err="1"/>
              <a:t>unless</a:t>
            </a:r>
            <a:r>
              <a:rPr lang="nl-NL" i="1" dirty="0"/>
              <a:t>, as </a:t>
            </a:r>
            <a:r>
              <a:rPr lang="nl-NL" i="1" dirty="0" err="1"/>
              <a:t>soon</a:t>
            </a:r>
            <a:r>
              <a:rPr lang="nl-NL" i="1" dirty="0"/>
              <a:t> as, </a:t>
            </a:r>
            <a:r>
              <a:rPr lang="nl-NL" i="1" dirty="0" err="1"/>
              <a:t>when</a:t>
            </a:r>
            <a:endParaRPr lang="nl-NL" i="1" dirty="0"/>
          </a:p>
          <a:p>
            <a:pPr marL="0" indent="0">
              <a:buNone/>
            </a:pPr>
            <a:r>
              <a:rPr lang="nl-NL" i="1" dirty="0">
                <a:solidFill>
                  <a:schemeClr val="accent1"/>
                </a:solidFill>
              </a:rPr>
              <a:t>   </a:t>
            </a:r>
            <a:r>
              <a:rPr lang="nl-NL" dirty="0" err="1">
                <a:solidFill>
                  <a:schemeClr val="accent1"/>
                </a:solidFill>
              </a:rPr>
              <a:t>Unless</a:t>
            </a:r>
            <a:r>
              <a:rPr lang="nl-NL" dirty="0">
                <a:solidFill>
                  <a:schemeClr val="accent1"/>
                </a:solidFill>
              </a:rPr>
              <a:t> I </a:t>
            </a:r>
            <a:r>
              <a:rPr lang="nl-NL" u="sng" dirty="0">
                <a:solidFill>
                  <a:schemeClr val="accent1"/>
                </a:solidFill>
              </a:rPr>
              <a:t>win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the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lottery</a:t>
            </a:r>
            <a:r>
              <a:rPr lang="nl-NL" dirty="0">
                <a:solidFill>
                  <a:schemeClr val="accent1"/>
                </a:solidFill>
              </a:rPr>
              <a:t>, I </a:t>
            </a:r>
            <a:r>
              <a:rPr lang="nl-NL" u="sng" dirty="0" err="1">
                <a:solidFill>
                  <a:schemeClr val="accent1"/>
                </a:solidFill>
              </a:rPr>
              <a:t>won’t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buy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that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car</a:t>
            </a:r>
            <a:r>
              <a:rPr lang="nl-NL" dirty="0">
                <a:solidFill>
                  <a:schemeClr val="accent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2648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E973E3-3385-471D-A307-FDBD69AA4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Onthoud deze drie zinnen: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70B829F-E7BF-4622-91EF-C93D4CF75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1. </a:t>
            </a:r>
            <a:r>
              <a:rPr lang="nl-NL" dirty="0" err="1"/>
              <a:t>If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u="sng" dirty="0" err="1"/>
              <a:t>study</a:t>
            </a:r>
            <a:r>
              <a:rPr lang="nl-NL" dirty="0"/>
              <a:t>,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u="sng" dirty="0" err="1"/>
              <a:t>will</a:t>
            </a:r>
            <a:r>
              <a:rPr lang="nl-NL" u="sng" dirty="0"/>
              <a:t> pass</a:t>
            </a:r>
            <a:r>
              <a:rPr lang="nl-NL" dirty="0"/>
              <a:t>.</a:t>
            </a:r>
          </a:p>
          <a:p>
            <a:pPr marL="0" indent="0">
              <a:buNone/>
            </a:pPr>
            <a:r>
              <a:rPr lang="nl-NL" dirty="0"/>
              <a:t>2. </a:t>
            </a:r>
            <a:r>
              <a:rPr lang="nl-NL" dirty="0" err="1"/>
              <a:t>If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u="sng" dirty="0" err="1"/>
              <a:t>studied</a:t>
            </a:r>
            <a:r>
              <a:rPr lang="nl-NL" dirty="0"/>
              <a:t>,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u="sng" dirty="0" err="1"/>
              <a:t>would</a:t>
            </a:r>
            <a:r>
              <a:rPr lang="nl-NL" u="sng" dirty="0"/>
              <a:t> pass.</a:t>
            </a:r>
          </a:p>
          <a:p>
            <a:pPr marL="0" indent="0">
              <a:buNone/>
            </a:pPr>
            <a:r>
              <a:rPr lang="nl-NL" dirty="0"/>
              <a:t>3. </a:t>
            </a:r>
            <a:r>
              <a:rPr lang="nl-NL" dirty="0" err="1"/>
              <a:t>If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u="sng" dirty="0"/>
              <a:t>had </a:t>
            </a:r>
            <a:r>
              <a:rPr lang="nl-NL" u="sng" dirty="0" err="1"/>
              <a:t>studied</a:t>
            </a:r>
            <a:r>
              <a:rPr lang="nl-NL" dirty="0"/>
              <a:t>,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u="sng" dirty="0" err="1"/>
              <a:t>would</a:t>
            </a:r>
            <a:r>
              <a:rPr lang="nl-NL" u="sng" dirty="0"/>
              <a:t> have </a:t>
            </a:r>
            <a:r>
              <a:rPr lang="nl-NL" u="sng" dirty="0" err="1"/>
              <a:t>passed</a:t>
            </a:r>
            <a:r>
              <a:rPr lang="nl-NL" dirty="0"/>
              <a:t>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err="1">
                <a:solidFill>
                  <a:schemeClr val="accent1"/>
                </a:solidFill>
              </a:rPr>
              <a:t>If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you</a:t>
            </a:r>
            <a:r>
              <a:rPr lang="nl-NL" dirty="0">
                <a:solidFill>
                  <a:schemeClr val="accent1"/>
                </a:solidFill>
              </a:rPr>
              <a:t> had </a:t>
            </a:r>
            <a:r>
              <a:rPr lang="nl-NL" dirty="0" err="1">
                <a:solidFill>
                  <a:schemeClr val="accent1"/>
                </a:solidFill>
              </a:rPr>
              <a:t>asked</a:t>
            </a:r>
            <a:r>
              <a:rPr lang="nl-NL" dirty="0">
                <a:solidFill>
                  <a:schemeClr val="accent1"/>
                </a:solidFill>
              </a:rPr>
              <a:t> me, I…………(</a:t>
            </a:r>
            <a:r>
              <a:rPr lang="nl-NL" dirty="0" err="1">
                <a:solidFill>
                  <a:schemeClr val="accent1"/>
                </a:solidFill>
              </a:rPr>
              <a:t>tell</a:t>
            </a:r>
            <a:r>
              <a:rPr lang="nl-NL" dirty="0">
                <a:solidFill>
                  <a:schemeClr val="accent1"/>
                </a:solidFill>
              </a:rPr>
              <a:t>)……..</a:t>
            </a:r>
            <a:r>
              <a:rPr lang="nl-NL" dirty="0" err="1">
                <a:solidFill>
                  <a:schemeClr val="accent1"/>
                </a:solidFill>
              </a:rPr>
              <a:t>you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about</a:t>
            </a:r>
            <a:r>
              <a:rPr lang="nl-NL" dirty="0">
                <a:solidFill>
                  <a:schemeClr val="accent1"/>
                </a:solidFill>
              </a:rPr>
              <a:t> it.</a:t>
            </a:r>
          </a:p>
          <a:p>
            <a:pPr marL="0" indent="0">
              <a:buNone/>
            </a:pPr>
            <a:r>
              <a:rPr lang="nl-NL" dirty="0" err="1">
                <a:solidFill>
                  <a:schemeClr val="accent1"/>
                </a:solidFill>
              </a:rPr>
              <a:t>If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that</a:t>
            </a:r>
            <a:r>
              <a:rPr lang="nl-NL" dirty="0">
                <a:solidFill>
                  <a:schemeClr val="accent1"/>
                </a:solidFill>
              </a:rPr>
              <a:t> computer ….(</a:t>
            </a:r>
            <a:r>
              <a:rPr lang="nl-NL" dirty="0" err="1">
                <a:solidFill>
                  <a:schemeClr val="accent1"/>
                </a:solidFill>
              </a:rPr>
              <a:t>be</a:t>
            </a:r>
            <a:r>
              <a:rPr lang="nl-NL" dirty="0">
                <a:solidFill>
                  <a:schemeClr val="accent1"/>
                </a:solidFill>
              </a:rPr>
              <a:t>)……</a:t>
            </a:r>
            <a:r>
              <a:rPr lang="nl-NL" dirty="0" err="1">
                <a:solidFill>
                  <a:schemeClr val="accent1"/>
                </a:solidFill>
              </a:rPr>
              <a:t>cheaper</a:t>
            </a:r>
            <a:r>
              <a:rPr lang="nl-NL" dirty="0">
                <a:solidFill>
                  <a:schemeClr val="accent1"/>
                </a:solidFill>
              </a:rPr>
              <a:t>, I </a:t>
            </a:r>
            <a:r>
              <a:rPr lang="nl-NL" dirty="0" err="1">
                <a:solidFill>
                  <a:schemeClr val="accent1"/>
                </a:solidFill>
              </a:rPr>
              <a:t>would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buy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it</a:t>
            </a:r>
            <a:r>
              <a:rPr lang="nl-NL" dirty="0">
                <a:solidFill>
                  <a:schemeClr val="accent1"/>
                </a:solidFill>
              </a:rPr>
              <a:t> right </a:t>
            </a:r>
            <a:r>
              <a:rPr lang="nl-NL" dirty="0" err="1">
                <a:solidFill>
                  <a:schemeClr val="accent1"/>
                </a:solidFill>
              </a:rPr>
              <a:t>away</a:t>
            </a:r>
            <a:r>
              <a:rPr lang="nl-NL" dirty="0">
                <a:solidFill>
                  <a:schemeClr val="accent1"/>
                </a:solidFill>
              </a:rPr>
              <a:t>.</a:t>
            </a:r>
          </a:p>
          <a:p>
            <a:pPr marL="0" indent="0">
              <a:buNone/>
            </a:pPr>
            <a:r>
              <a:rPr lang="nl-NL" dirty="0" err="1">
                <a:solidFill>
                  <a:schemeClr val="accent1"/>
                </a:solidFill>
              </a:rPr>
              <a:t>If</a:t>
            </a:r>
            <a:r>
              <a:rPr lang="nl-NL" dirty="0">
                <a:solidFill>
                  <a:schemeClr val="accent1"/>
                </a:solidFill>
              </a:rPr>
              <a:t> I ….(win)……</a:t>
            </a:r>
            <a:r>
              <a:rPr lang="nl-NL" dirty="0" err="1">
                <a:solidFill>
                  <a:schemeClr val="accent1"/>
                </a:solidFill>
              </a:rPr>
              <a:t>tomorrow’s</a:t>
            </a:r>
            <a:r>
              <a:rPr lang="nl-NL" dirty="0">
                <a:solidFill>
                  <a:schemeClr val="accent1"/>
                </a:solidFill>
              </a:rPr>
              <a:t> race, I ……(get)…..a </a:t>
            </a:r>
            <a:r>
              <a:rPr lang="nl-NL" dirty="0" err="1">
                <a:solidFill>
                  <a:schemeClr val="accent1"/>
                </a:solidFill>
              </a:rPr>
              <a:t>wonderful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prize</a:t>
            </a:r>
            <a:r>
              <a:rPr lang="nl-NL" dirty="0">
                <a:solidFill>
                  <a:schemeClr val="accent1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18279422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349</Words>
  <Application>Microsoft Office PowerPoint</Application>
  <PresentationFormat>Breedbeeld</PresentationFormat>
  <Paragraphs>41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Kantoorthema</vt:lpstr>
      <vt:lpstr>Conditional clauses</vt:lpstr>
      <vt:lpstr>Wat is een voorwaardelijke bijzin?</vt:lpstr>
      <vt:lpstr>Er zijn 3 types:</vt:lpstr>
      <vt:lpstr>PowerPoint-presentatie</vt:lpstr>
      <vt:lpstr>PowerPoint-presentatie</vt:lpstr>
      <vt:lpstr>PowerPoint-presentatie</vt:lpstr>
      <vt:lpstr>Onthoud deze drie zinnen: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clauses</dc:title>
  <dc:creator>Imke De Graaf</dc:creator>
  <cp:lastModifiedBy>Imke De Graaf</cp:lastModifiedBy>
  <cp:revision>3</cp:revision>
  <dcterms:created xsi:type="dcterms:W3CDTF">2019-03-28T07:54:11Z</dcterms:created>
  <dcterms:modified xsi:type="dcterms:W3CDTF">2019-03-28T08:11:18Z</dcterms:modified>
</cp:coreProperties>
</file>